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4068" r:id="rId4"/>
  </p:sldMasterIdLst>
  <p:notesMasterIdLst>
    <p:notesMasterId r:id="rId53"/>
  </p:notesMasterIdLst>
  <p:handoutMasterIdLst>
    <p:handoutMasterId r:id="rId54"/>
  </p:handoutMasterIdLst>
  <p:sldIdLst>
    <p:sldId id="998" r:id="rId5"/>
    <p:sldId id="999" r:id="rId6"/>
    <p:sldId id="1000" r:id="rId7"/>
    <p:sldId id="1001" r:id="rId8"/>
    <p:sldId id="1002" r:id="rId9"/>
    <p:sldId id="1003" r:id="rId10"/>
    <p:sldId id="1005" r:id="rId11"/>
    <p:sldId id="1031" r:id="rId12"/>
    <p:sldId id="1006" r:id="rId13"/>
    <p:sldId id="1007" r:id="rId14"/>
    <p:sldId id="1008" r:id="rId15"/>
    <p:sldId id="1009" r:id="rId16"/>
    <p:sldId id="1010" r:id="rId17"/>
    <p:sldId id="1011" r:id="rId18"/>
    <p:sldId id="1012" r:id="rId19"/>
    <p:sldId id="1013" r:id="rId20"/>
    <p:sldId id="1014" r:id="rId21"/>
    <p:sldId id="1015" r:id="rId22"/>
    <p:sldId id="1016" r:id="rId23"/>
    <p:sldId id="1018" r:id="rId24"/>
    <p:sldId id="1004" r:id="rId25"/>
    <p:sldId id="1019" r:id="rId26"/>
    <p:sldId id="1020" r:id="rId27"/>
    <p:sldId id="1021" r:id="rId28"/>
    <p:sldId id="1022" r:id="rId29"/>
    <p:sldId id="1023" r:id="rId30"/>
    <p:sldId id="1046" r:id="rId31"/>
    <p:sldId id="1024" r:id="rId32"/>
    <p:sldId id="1025" r:id="rId33"/>
    <p:sldId id="1026" r:id="rId34"/>
    <p:sldId id="1027" r:id="rId35"/>
    <p:sldId id="1028" r:id="rId36"/>
    <p:sldId id="1029" r:id="rId37"/>
    <p:sldId id="1030" r:id="rId38"/>
    <p:sldId id="1032" r:id="rId39"/>
    <p:sldId id="1033" r:id="rId40"/>
    <p:sldId id="1034" r:id="rId41"/>
    <p:sldId id="1035" r:id="rId42"/>
    <p:sldId id="1036" r:id="rId43"/>
    <p:sldId id="1037" r:id="rId44"/>
    <p:sldId id="1038" r:id="rId45"/>
    <p:sldId id="1039" r:id="rId46"/>
    <p:sldId id="1040" r:id="rId47"/>
    <p:sldId id="1041" r:id="rId48"/>
    <p:sldId id="1042" r:id="rId49"/>
    <p:sldId id="1043" r:id="rId50"/>
    <p:sldId id="1044" r:id="rId51"/>
    <p:sldId id="1045" r:id="rId52"/>
  </p:sldIdLst>
  <p:sldSz cx="12192000" cy="6858000"/>
  <p:notesSz cx="7315200" cy="9601200"/>
  <p:embeddedFontLst>
    <p:embeddedFont>
      <p:font typeface="Acumin Pro" panose="020B0604020202020204" charset="0"/>
      <p:regular r:id="rId55"/>
      <p:bold r:id="rId56"/>
      <p:italic r:id="rId57"/>
      <p:boldItalic r:id="rId58"/>
    </p:embeddedFont>
    <p:embeddedFont>
      <p:font typeface="Arial Black" panose="020B0A04020102020204" pitchFamily="34" charset="0"/>
      <p:bold r:id="rId59"/>
    </p:embeddedFont>
    <p:embeddedFont>
      <p:font typeface="Calibri" panose="020F0502020204030204" pitchFamily="34" charset="0"/>
      <p:regular r:id="rId60"/>
      <p:bold r:id="rId61"/>
      <p:italic r:id="rId62"/>
      <p:boldItalic r:id="rId63"/>
    </p:embeddedFont>
    <p:embeddedFont>
      <p:font typeface="PT Sans" panose="020B0503020203020204" pitchFamily="34" charset="0"/>
      <p:regular r:id="rId64"/>
      <p:bold r:id="rId65"/>
      <p:italic r:id="rId66"/>
      <p:boldItalic r:id="rId67"/>
    </p:embeddedFont>
  </p:embeddedFontLst>
  <p:custShowLst>
    <p:custShow name="Custom Show 1"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33EB464-1589-4CE7-ACA1-D8EDD49A2A91}">
          <p14:sldIdLst>
            <p14:sldId id="998"/>
            <p14:sldId id="999"/>
            <p14:sldId id="1000"/>
            <p14:sldId id="1001"/>
            <p14:sldId id="1002"/>
            <p14:sldId id="1003"/>
            <p14:sldId id="1005"/>
            <p14:sldId id="1031"/>
            <p14:sldId id="1006"/>
            <p14:sldId id="1007"/>
            <p14:sldId id="1008"/>
            <p14:sldId id="1009"/>
            <p14:sldId id="1010"/>
            <p14:sldId id="1011"/>
            <p14:sldId id="1012"/>
            <p14:sldId id="1013"/>
            <p14:sldId id="1014"/>
            <p14:sldId id="1015"/>
            <p14:sldId id="1016"/>
            <p14:sldId id="1018"/>
            <p14:sldId id="1004"/>
            <p14:sldId id="1019"/>
            <p14:sldId id="1020"/>
            <p14:sldId id="1021"/>
            <p14:sldId id="1022"/>
            <p14:sldId id="1023"/>
            <p14:sldId id="1046"/>
            <p14:sldId id="1024"/>
            <p14:sldId id="1025"/>
            <p14:sldId id="1026"/>
            <p14:sldId id="1027"/>
            <p14:sldId id="1028"/>
            <p14:sldId id="1029"/>
            <p14:sldId id="1030"/>
            <p14:sldId id="1032"/>
            <p14:sldId id="1033"/>
            <p14:sldId id="1034"/>
            <p14:sldId id="1035"/>
            <p14:sldId id="1036"/>
            <p14:sldId id="1037"/>
            <p14:sldId id="1038"/>
            <p14:sldId id="1039"/>
            <p14:sldId id="1040"/>
            <p14:sldId id="1041"/>
            <p14:sldId id="1042"/>
            <p14:sldId id="1043"/>
            <p14:sldId id="1044"/>
            <p14:sldId id="1045"/>
          </p14:sldIdLst>
        </p14:section>
      </p14:sectionLst>
    </p:ext>
    <p:ext uri="{EFAFB233-063F-42B5-8137-9DF3F51BA10A}">
      <p15:sldGuideLst xmlns:p15="http://schemas.microsoft.com/office/powerpoint/2012/main">
        <p15:guide id="1" orient="horz" pos="1824" userDrawn="1">
          <p15:clr>
            <a:srgbClr val="A4A3A4"/>
          </p15:clr>
        </p15:guide>
        <p15:guide id="2" pos="928"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200"/>
    <a:srgbClr val="28A8E0"/>
    <a:srgbClr val="009ED6"/>
    <a:srgbClr val="156C9D"/>
    <a:srgbClr val="99CCFF"/>
    <a:srgbClr val="FFFFFF"/>
    <a:srgbClr val="5B9BD5"/>
    <a:srgbClr val="FBE5ED"/>
    <a:srgbClr val="FFD1EC"/>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4" d="100"/>
          <a:sy n="114" d="100"/>
        </p:scale>
        <p:origin x="120" y="738"/>
      </p:cViewPr>
      <p:guideLst>
        <p:guide orient="horz" pos="1824"/>
        <p:guide pos="928"/>
      </p:guideLst>
    </p:cSldViewPr>
  </p:slideViewPr>
  <p:notesTextViewPr>
    <p:cViewPr>
      <p:scale>
        <a:sx n="1" d="1"/>
        <a:sy n="1" d="1"/>
      </p:scale>
      <p:origin x="0" y="0"/>
    </p:cViewPr>
  </p:notesTextViewPr>
  <p:notesViewPr>
    <p:cSldViewPr snapToGrid="0">
      <p:cViewPr varScale="1">
        <p:scale>
          <a:sx n="109" d="100"/>
          <a:sy n="109" d="100"/>
        </p:scale>
        <p:origin x="2844"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62" Type="http://schemas.openxmlformats.org/officeDocument/2006/relationships/font" Target="fonts/font8.fntdata"/><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6"/>
            <a:ext cx="3170237" cy="479425"/>
          </a:xfrm>
          <a:prstGeom prst="rect">
            <a:avLst/>
          </a:prstGeom>
        </p:spPr>
        <p:txBody>
          <a:bodyPr vert="horz" lIns="96574" tIns="48287" rIns="96574" bIns="48287"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sz="quarter" idx="1"/>
          </p:nvPr>
        </p:nvSpPr>
        <p:spPr>
          <a:xfrm>
            <a:off x="4143380" y="6"/>
            <a:ext cx="3170237" cy="479425"/>
          </a:xfrm>
          <a:prstGeom prst="rect">
            <a:avLst/>
          </a:prstGeom>
        </p:spPr>
        <p:txBody>
          <a:bodyPr vert="horz" lIns="96574" tIns="48287" rIns="96574" bIns="48287" rtlCol="0"/>
          <a:lstStyle>
            <a:lvl1pPr algn="r" fontAlgn="auto">
              <a:spcBef>
                <a:spcPts val="0"/>
              </a:spcBef>
              <a:spcAft>
                <a:spcPts val="0"/>
              </a:spcAft>
              <a:defRPr sz="1200">
                <a:latin typeface="+mn-lt"/>
                <a:cs typeface="+mn-cs"/>
              </a:defRPr>
            </a:lvl1pPr>
          </a:lstStyle>
          <a:p>
            <a:pPr>
              <a:defRPr/>
            </a:pPr>
            <a:fld id="{A2B6CD9D-7943-4CE6-B854-0BE809B6F760}" type="datetimeFigureOut">
              <a:rPr lang="en-US"/>
              <a:pPr>
                <a:defRPr/>
              </a:pPr>
              <a:t>9/12/2022</a:t>
            </a:fld>
            <a:endParaRPr lang="en-US" dirty="0"/>
          </a:p>
        </p:txBody>
      </p:sp>
      <p:sp>
        <p:nvSpPr>
          <p:cNvPr id="4" name="Footer Placeholder 3"/>
          <p:cNvSpPr>
            <a:spLocks noGrp="1"/>
          </p:cNvSpPr>
          <p:nvPr>
            <p:ph type="ftr" sz="quarter" idx="2"/>
          </p:nvPr>
        </p:nvSpPr>
        <p:spPr>
          <a:xfrm>
            <a:off x="4" y="9120195"/>
            <a:ext cx="3170237" cy="479425"/>
          </a:xfrm>
          <a:prstGeom prst="rect">
            <a:avLst/>
          </a:prstGeom>
        </p:spPr>
        <p:txBody>
          <a:bodyPr vert="horz" lIns="96574" tIns="48287" rIns="96574" bIns="48287" rtlCol="0" anchor="b"/>
          <a:lstStyle>
            <a:lvl1pPr algn="l" fontAlgn="auto">
              <a:spcBef>
                <a:spcPts val="0"/>
              </a:spcBef>
              <a:spcAft>
                <a:spcPts val="0"/>
              </a:spcAft>
              <a:defRPr sz="12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4143380" y="9120195"/>
            <a:ext cx="3170237" cy="479425"/>
          </a:xfrm>
          <a:prstGeom prst="rect">
            <a:avLst/>
          </a:prstGeom>
        </p:spPr>
        <p:txBody>
          <a:bodyPr vert="horz" lIns="96574" tIns="48287" rIns="96574" bIns="48287" rtlCol="0" anchor="b"/>
          <a:lstStyle>
            <a:lvl1pPr algn="r" fontAlgn="auto">
              <a:spcBef>
                <a:spcPts val="0"/>
              </a:spcBef>
              <a:spcAft>
                <a:spcPts val="0"/>
              </a:spcAft>
              <a:defRPr sz="1200">
                <a:latin typeface="+mn-lt"/>
                <a:cs typeface="+mn-cs"/>
              </a:defRPr>
            </a:lvl1pPr>
          </a:lstStyle>
          <a:p>
            <a:pPr>
              <a:defRPr/>
            </a:pPr>
            <a:fld id="{18DC9297-64BB-492D-80EE-26690105A3F0}" type="slidenum">
              <a:rPr lang="en-US"/>
              <a:pPr>
                <a:defRPr/>
              </a:pPr>
              <a:t>‹#›</a:t>
            </a:fld>
            <a:endParaRPr lang="en-US" dirty="0"/>
          </a:p>
        </p:txBody>
      </p:sp>
    </p:spTree>
    <p:extLst>
      <p:ext uri="{BB962C8B-B14F-4D97-AF65-F5344CB8AC3E}">
        <p14:creationId xmlns:p14="http://schemas.microsoft.com/office/powerpoint/2010/main" val="20941270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6"/>
            <a:ext cx="3170237" cy="479425"/>
          </a:xfrm>
          <a:prstGeom prst="rect">
            <a:avLst/>
          </a:prstGeom>
        </p:spPr>
        <p:txBody>
          <a:bodyPr vert="horz" lIns="96574" tIns="48287" rIns="96574" bIns="48287"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4143380" y="6"/>
            <a:ext cx="3170237" cy="479425"/>
          </a:xfrm>
          <a:prstGeom prst="rect">
            <a:avLst/>
          </a:prstGeom>
        </p:spPr>
        <p:txBody>
          <a:bodyPr vert="horz" lIns="96574" tIns="48287" rIns="96574" bIns="48287" rtlCol="0"/>
          <a:lstStyle>
            <a:lvl1pPr algn="r" fontAlgn="auto">
              <a:spcBef>
                <a:spcPts val="0"/>
              </a:spcBef>
              <a:spcAft>
                <a:spcPts val="0"/>
              </a:spcAft>
              <a:defRPr sz="1200">
                <a:latin typeface="+mn-lt"/>
                <a:cs typeface="+mn-cs"/>
              </a:defRPr>
            </a:lvl1pPr>
          </a:lstStyle>
          <a:p>
            <a:pPr>
              <a:defRPr/>
            </a:pPr>
            <a:fld id="{867ABF2A-78CB-4FA1-9442-E84BFA1A3E31}" type="datetimeFigureOut">
              <a:rPr lang="en-US"/>
              <a:pPr>
                <a:defRPr/>
              </a:pPr>
              <a:t>9/12/2022</a:t>
            </a:fld>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574" tIns="48287" rIns="96574" bIns="48287" rtlCol="0" anchor="ctr"/>
          <a:lstStyle/>
          <a:p>
            <a:pPr lvl="0"/>
            <a:endParaRPr lang="en-US" noProof="0" dirty="0"/>
          </a:p>
        </p:txBody>
      </p:sp>
      <p:sp>
        <p:nvSpPr>
          <p:cNvPr id="5" name="Notes Placeholder 4"/>
          <p:cNvSpPr>
            <a:spLocks noGrp="1"/>
          </p:cNvSpPr>
          <p:nvPr>
            <p:ph type="body" sz="quarter" idx="3"/>
          </p:nvPr>
        </p:nvSpPr>
        <p:spPr>
          <a:xfrm>
            <a:off x="731841" y="4560894"/>
            <a:ext cx="5851526" cy="4319587"/>
          </a:xfrm>
          <a:prstGeom prst="rect">
            <a:avLst/>
          </a:prstGeom>
        </p:spPr>
        <p:txBody>
          <a:bodyPr vert="horz" lIns="96574" tIns="48287" rIns="96574" bIns="4828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4" y="9120195"/>
            <a:ext cx="3170237" cy="479425"/>
          </a:xfrm>
          <a:prstGeom prst="rect">
            <a:avLst/>
          </a:prstGeom>
        </p:spPr>
        <p:txBody>
          <a:bodyPr vert="horz" lIns="96574" tIns="48287" rIns="96574" bIns="48287"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4143380" y="9120195"/>
            <a:ext cx="3170237" cy="479425"/>
          </a:xfrm>
          <a:prstGeom prst="rect">
            <a:avLst/>
          </a:prstGeom>
        </p:spPr>
        <p:txBody>
          <a:bodyPr vert="horz" lIns="96574" tIns="48287" rIns="96574" bIns="48287" rtlCol="0" anchor="b"/>
          <a:lstStyle>
            <a:lvl1pPr algn="r" fontAlgn="auto">
              <a:spcBef>
                <a:spcPts val="0"/>
              </a:spcBef>
              <a:spcAft>
                <a:spcPts val="0"/>
              </a:spcAft>
              <a:defRPr sz="1200">
                <a:latin typeface="+mn-lt"/>
                <a:cs typeface="+mn-cs"/>
              </a:defRPr>
            </a:lvl1pPr>
          </a:lstStyle>
          <a:p>
            <a:pPr>
              <a:defRPr/>
            </a:pPr>
            <a:fld id="{CC9073AD-F2E6-48D4-8A53-419642F32ED0}" type="slidenum">
              <a:rPr lang="en-US"/>
              <a:pPr>
                <a:defRPr/>
              </a:pPr>
              <a:t>‹#›</a:t>
            </a:fld>
            <a:endParaRPr lang="en-US" dirty="0"/>
          </a:p>
        </p:txBody>
      </p:sp>
    </p:spTree>
    <p:extLst>
      <p:ext uri="{BB962C8B-B14F-4D97-AF65-F5344CB8AC3E}">
        <p14:creationId xmlns:p14="http://schemas.microsoft.com/office/powerpoint/2010/main" val="404314736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1</a:t>
            </a:fld>
            <a:endParaRPr lang="en-US" dirty="0"/>
          </a:p>
        </p:txBody>
      </p:sp>
    </p:spTree>
    <p:extLst>
      <p:ext uri="{BB962C8B-B14F-4D97-AF65-F5344CB8AC3E}">
        <p14:creationId xmlns:p14="http://schemas.microsoft.com/office/powerpoint/2010/main" val="3534257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12</a:t>
            </a:fld>
            <a:endParaRPr lang="en-US" dirty="0"/>
          </a:p>
        </p:txBody>
      </p:sp>
    </p:spTree>
    <p:extLst>
      <p:ext uri="{BB962C8B-B14F-4D97-AF65-F5344CB8AC3E}">
        <p14:creationId xmlns:p14="http://schemas.microsoft.com/office/powerpoint/2010/main" val="3816880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13</a:t>
            </a:fld>
            <a:endParaRPr lang="en-US" dirty="0"/>
          </a:p>
        </p:txBody>
      </p:sp>
    </p:spTree>
    <p:extLst>
      <p:ext uri="{BB962C8B-B14F-4D97-AF65-F5344CB8AC3E}">
        <p14:creationId xmlns:p14="http://schemas.microsoft.com/office/powerpoint/2010/main" val="1699985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14</a:t>
            </a:fld>
            <a:endParaRPr lang="en-US" dirty="0"/>
          </a:p>
        </p:txBody>
      </p:sp>
    </p:spTree>
    <p:extLst>
      <p:ext uri="{BB962C8B-B14F-4D97-AF65-F5344CB8AC3E}">
        <p14:creationId xmlns:p14="http://schemas.microsoft.com/office/powerpoint/2010/main" val="4120525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15</a:t>
            </a:fld>
            <a:endParaRPr lang="en-US" dirty="0"/>
          </a:p>
        </p:txBody>
      </p:sp>
    </p:spTree>
    <p:extLst>
      <p:ext uri="{BB962C8B-B14F-4D97-AF65-F5344CB8AC3E}">
        <p14:creationId xmlns:p14="http://schemas.microsoft.com/office/powerpoint/2010/main" val="1631825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16</a:t>
            </a:fld>
            <a:endParaRPr lang="en-US" dirty="0"/>
          </a:p>
        </p:txBody>
      </p:sp>
    </p:spTree>
    <p:extLst>
      <p:ext uri="{BB962C8B-B14F-4D97-AF65-F5344CB8AC3E}">
        <p14:creationId xmlns:p14="http://schemas.microsoft.com/office/powerpoint/2010/main" val="3378763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17</a:t>
            </a:fld>
            <a:endParaRPr lang="en-US" dirty="0"/>
          </a:p>
        </p:txBody>
      </p:sp>
    </p:spTree>
    <p:extLst>
      <p:ext uri="{BB962C8B-B14F-4D97-AF65-F5344CB8AC3E}">
        <p14:creationId xmlns:p14="http://schemas.microsoft.com/office/powerpoint/2010/main" val="1919502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18</a:t>
            </a:fld>
            <a:endParaRPr lang="en-US" dirty="0"/>
          </a:p>
        </p:txBody>
      </p:sp>
    </p:spTree>
    <p:extLst>
      <p:ext uri="{BB962C8B-B14F-4D97-AF65-F5344CB8AC3E}">
        <p14:creationId xmlns:p14="http://schemas.microsoft.com/office/powerpoint/2010/main" val="3066943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19</a:t>
            </a:fld>
            <a:endParaRPr lang="en-US" dirty="0"/>
          </a:p>
        </p:txBody>
      </p:sp>
    </p:spTree>
    <p:extLst>
      <p:ext uri="{BB962C8B-B14F-4D97-AF65-F5344CB8AC3E}">
        <p14:creationId xmlns:p14="http://schemas.microsoft.com/office/powerpoint/2010/main" val="2747538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20</a:t>
            </a:fld>
            <a:endParaRPr lang="en-US" dirty="0"/>
          </a:p>
        </p:txBody>
      </p:sp>
    </p:spTree>
    <p:extLst>
      <p:ext uri="{BB962C8B-B14F-4D97-AF65-F5344CB8AC3E}">
        <p14:creationId xmlns:p14="http://schemas.microsoft.com/office/powerpoint/2010/main" val="4091858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21</a:t>
            </a:fld>
            <a:endParaRPr lang="en-US" dirty="0"/>
          </a:p>
        </p:txBody>
      </p:sp>
    </p:spTree>
    <p:extLst>
      <p:ext uri="{BB962C8B-B14F-4D97-AF65-F5344CB8AC3E}">
        <p14:creationId xmlns:p14="http://schemas.microsoft.com/office/powerpoint/2010/main" val="2073010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2</a:t>
            </a:fld>
            <a:endParaRPr lang="en-US" dirty="0"/>
          </a:p>
        </p:txBody>
      </p:sp>
    </p:spTree>
    <p:extLst>
      <p:ext uri="{BB962C8B-B14F-4D97-AF65-F5344CB8AC3E}">
        <p14:creationId xmlns:p14="http://schemas.microsoft.com/office/powerpoint/2010/main" val="1018451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22</a:t>
            </a:fld>
            <a:endParaRPr lang="en-US" dirty="0"/>
          </a:p>
        </p:txBody>
      </p:sp>
    </p:spTree>
    <p:extLst>
      <p:ext uri="{BB962C8B-B14F-4D97-AF65-F5344CB8AC3E}">
        <p14:creationId xmlns:p14="http://schemas.microsoft.com/office/powerpoint/2010/main" val="2048884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23</a:t>
            </a:fld>
            <a:endParaRPr lang="en-US" dirty="0"/>
          </a:p>
        </p:txBody>
      </p:sp>
    </p:spTree>
    <p:extLst>
      <p:ext uri="{BB962C8B-B14F-4D97-AF65-F5344CB8AC3E}">
        <p14:creationId xmlns:p14="http://schemas.microsoft.com/office/powerpoint/2010/main" val="1325855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24</a:t>
            </a:fld>
            <a:endParaRPr lang="en-US" dirty="0"/>
          </a:p>
        </p:txBody>
      </p:sp>
    </p:spTree>
    <p:extLst>
      <p:ext uri="{BB962C8B-B14F-4D97-AF65-F5344CB8AC3E}">
        <p14:creationId xmlns:p14="http://schemas.microsoft.com/office/powerpoint/2010/main" val="2772607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25</a:t>
            </a:fld>
            <a:endParaRPr lang="en-US" dirty="0"/>
          </a:p>
        </p:txBody>
      </p:sp>
    </p:spTree>
    <p:extLst>
      <p:ext uri="{BB962C8B-B14F-4D97-AF65-F5344CB8AC3E}">
        <p14:creationId xmlns:p14="http://schemas.microsoft.com/office/powerpoint/2010/main" val="4002525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26</a:t>
            </a:fld>
            <a:endParaRPr lang="en-US" dirty="0"/>
          </a:p>
        </p:txBody>
      </p:sp>
    </p:spTree>
    <p:extLst>
      <p:ext uri="{BB962C8B-B14F-4D97-AF65-F5344CB8AC3E}">
        <p14:creationId xmlns:p14="http://schemas.microsoft.com/office/powerpoint/2010/main" val="1683038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27</a:t>
            </a:fld>
            <a:endParaRPr lang="en-US" dirty="0"/>
          </a:p>
        </p:txBody>
      </p:sp>
    </p:spTree>
    <p:extLst>
      <p:ext uri="{BB962C8B-B14F-4D97-AF65-F5344CB8AC3E}">
        <p14:creationId xmlns:p14="http://schemas.microsoft.com/office/powerpoint/2010/main" val="814534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28</a:t>
            </a:fld>
            <a:endParaRPr lang="en-US" dirty="0"/>
          </a:p>
        </p:txBody>
      </p:sp>
    </p:spTree>
    <p:extLst>
      <p:ext uri="{BB962C8B-B14F-4D97-AF65-F5344CB8AC3E}">
        <p14:creationId xmlns:p14="http://schemas.microsoft.com/office/powerpoint/2010/main" val="4177791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29</a:t>
            </a:fld>
            <a:endParaRPr lang="en-US" dirty="0"/>
          </a:p>
        </p:txBody>
      </p:sp>
    </p:spTree>
    <p:extLst>
      <p:ext uri="{BB962C8B-B14F-4D97-AF65-F5344CB8AC3E}">
        <p14:creationId xmlns:p14="http://schemas.microsoft.com/office/powerpoint/2010/main" val="876488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30</a:t>
            </a:fld>
            <a:endParaRPr lang="en-US" dirty="0"/>
          </a:p>
        </p:txBody>
      </p:sp>
    </p:spTree>
    <p:extLst>
      <p:ext uri="{BB962C8B-B14F-4D97-AF65-F5344CB8AC3E}">
        <p14:creationId xmlns:p14="http://schemas.microsoft.com/office/powerpoint/2010/main" val="2763453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31</a:t>
            </a:fld>
            <a:endParaRPr lang="en-US" dirty="0"/>
          </a:p>
        </p:txBody>
      </p:sp>
    </p:spTree>
    <p:extLst>
      <p:ext uri="{BB962C8B-B14F-4D97-AF65-F5344CB8AC3E}">
        <p14:creationId xmlns:p14="http://schemas.microsoft.com/office/powerpoint/2010/main" val="624891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3</a:t>
            </a:fld>
            <a:endParaRPr lang="en-US" dirty="0"/>
          </a:p>
        </p:txBody>
      </p:sp>
    </p:spTree>
    <p:extLst>
      <p:ext uri="{BB962C8B-B14F-4D97-AF65-F5344CB8AC3E}">
        <p14:creationId xmlns:p14="http://schemas.microsoft.com/office/powerpoint/2010/main" val="25660712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32</a:t>
            </a:fld>
            <a:endParaRPr lang="en-US" dirty="0"/>
          </a:p>
        </p:txBody>
      </p:sp>
    </p:spTree>
    <p:extLst>
      <p:ext uri="{BB962C8B-B14F-4D97-AF65-F5344CB8AC3E}">
        <p14:creationId xmlns:p14="http://schemas.microsoft.com/office/powerpoint/2010/main" val="1447853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33</a:t>
            </a:fld>
            <a:endParaRPr lang="en-US" dirty="0"/>
          </a:p>
        </p:txBody>
      </p:sp>
    </p:spTree>
    <p:extLst>
      <p:ext uri="{BB962C8B-B14F-4D97-AF65-F5344CB8AC3E}">
        <p14:creationId xmlns:p14="http://schemas.microsoft.com/office/powerpoint/2010/main" val="2586877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34</a:t>
            </a:fld>
            <a:endParaRPr lang="en-US" dirty="0"/>
          </a:p>
        </p:txBody>
      </p:sp>
    </p:spTree>
    <p:extLst>
      <p:ext uri="{BB962C8B-B14F-4D97-AF65-F5344CB8AC3E}">
        <p14:creationId xmlns:p14="http://schemas.microsoft.com/office/powerpoint/2010/main" val="2040812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35</a:t>
            </a:fld>
            <a:endParaRPr lang="en-US" dirty="0"/>
          </a:p>
        </p:txBody>
      </p:sp>
    </p:spTree>
    <p:extLst>
      <p:ext uri="{BB962C8B-B14F-4D97-AF65-F5344CB8AC3E}">
        <p14:creationId xmlns:p14="http://schemas.microsoft.com/office/powerpoint/2010/main" val="35364363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36</a:t>
            </a:fld>
            <a:endParaRPr lang="en-US" dirty="0"/>
          </a:p>
        </p:txBody>
      </p:sp>
    </p:spTree>
    <p:extLst>
      <p:ext uri="{BB962C8B-B14F-4D97-AF65-F5344CB8AC3E}">
        <p14:creationId xmlns:p14="http://schemas.microsoft.com/office/powerpoint/2010/main" val="37305327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37</a:t>
            </a:fld>
            <a:endParaRPr lang="en-US" dirty="0"/>
          </a:p>
        </p:txBody>
      </p:sp>
    </p:spTree>
    <p:extLst>
      <p:ext uri="{BB962C8B-B14F-4D97-AF65-F5344CB8AC3E}">
        <p14:creationId xmlns:p14="http://schemas.microsoft.com/office/powerpoint/2010/main" val="30047000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38</a:t>
            </a:fld>
            <a:endParaRPr lang="en-US" dirty="0"/>
          </a:p>
        </p:txBody>
      </p:sp>
    </p:spTree>
    <p:extLst>
      <p:ext uri="{BB962C8B-B14F-4D97-AF65-F5344CB8AC3E}">
        <p14:creationId xmlns:p14="http://schemas.microsoft.com/office/powerpoint/2010/main" val="24102391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39</a:t>
            </a:fld>
            <a:endParaRPr lang="en-US" dirty="0"/>
          </a:p>
        </p:txBody>
      </p:sp>
    </p:spTree>
    <p:extLst>
      <p:ext uri="{BB962C8B-B14F-4D97-AF65-F5344CB8AC3E}">
        <p14:creationId xmlns:p14="http://schemas.microsoft.com/office/powerpoint/2010/main" val="21094915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40</a:t>
            </a:fld>
            <a:endParaRPr lang="en-US" dirty="0"/>
          </a:p>
        </p:txBody>
      </p:sp>
    </p:spTree>
    <p:extLst>
      <p:ext uri="{BB962C8B-B14F-4D97-AF65-F5344CB8AC3E}">
        <p14:creationId xmlns:p14="http://schemas.microsoft.com/office/powerpoint/2010/main" val="3794943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41</a:t>
            </a:fld>
            <a:endParaRPr lang="en-US" dirty="0"/>
          </a:p>
        </p:txBody>
      </p:sp>
    </p:spTree>
    <p:extLst>
      <p:ext uri="{BB962C8B-B14F-4D97-AF65-F5344CB8AC3E}">
        <p14:creationId xmlns:p14="http://schemas.microsoft.com/office/powerpoint/2010/main" val="3323263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4</a:t>
            </a:fld>
            <a:endParaRPr lang="en-US" dirty="0"/>
          </a:p>
        </p:txBody>
      </p:sp>
    </p:spTree>
    <p:extLst>
      <p:ext uri="{BB962C8B-B14F-4D97-AF65-F5344CB8AC3E}">
        <p14:creationId xmlns:p14="http://schemas.microsoft.com/office/powerpoint/2010/main" val="11001277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42</a:t>
            </a:fld>
            <a:endParaRPr lang="en-US" dirty="0"/>
          </a:p>
        </p:txBody>
      </p:sp>
    </p:spTree>
    <p:extLst>
      <p:ext uri="{BB962C8B-B14F-4D97-AF65-F5344CB8AC3E}">
        <p14:creationId xmlns:p14="http://schemas.microsoft.com/office/powerpoint/2010/main" val="323777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43</a:t>
            </a:fld>
            <a:endParaRPr lang="en-US" dirty="0"/>
          </a:p>
        </p:txBody>
      </p:sp>
    </p:spTree>
    <p:extLst>
      <p:ext uri="{BB962C8B-B14F-4D97-AF65-F5344CB8AC3E}">
        <p14:creationId xmlns:p14="http://schemas.microsoft.com/office/powerpoint/2010/main" val="2040733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44</a:t>
            </a:fld>
            <a:endParaRPr lang="en-US" dirty="0"/>
          </a:p>
        </p:txBody>
      </p:sp>
    </p:spTree>
    <p:extLst>
      <p:ext uri="{BB962C8B-B14F-4D97-AF65-F5344CB8AC3E}">
        <p14:creationId xmlns:p14="http://schemas.microsoft.com/office/powerpoint/2010/main" val="7728392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45</a:t>
            </a:fld>
            <a:endParaRPr lang="en-US" dirty="0"/>
          </a:p>
        </p:txBody>
      </p:sp>
    </p:spTree>
    <p:extLst>
      <p:ext uri="{BB962C8B-B14F-4D97-AF65-F5344CB8AC3E}">
        <p14:creationId xmlns:p14="http://schemas.microsoft.com/office/powerpoint/2010/main" val="3603072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46</a:t>
            </a:fld>
            <a:endParaRPr lang="en-US" dirty="0"/>
          </a:p>
        </p:txBody>
      </p:sp>
    </p:spTree>
    <p:extLst>
      <p:ext uri="{BB962C8B-B14F-4D97-AF65-F5344CB8AC3E}">
        <p14:creationId xmlns:p14="http://schemas.microsoft.com/office/powerpoint/2010/main" val="7851888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47</a:t>
            </a:fld>
            <a:endParaRPr lang="en-US" dirty="0"/>
          </a:p>
        </p:txBody>
      </p:sp>
    </p:spTree>
    <p:extLst>
      <p:ext uri="{BB962C8B-B14F-4D97-AF65-F5344CB8AC3E}">
        <p14:creationId xmlns:p14="http://schemas.microsoft.com/office/powerpoint/2010/main" val="17648851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48</a:t>
            </a:fld>
            <a:endParaRPr lang="en-US" dirty="0"/>
          </a:p>
        </p:txBody>
      </p:sp>
    </p:spTree>
    <p:extLst>
      <p:ext uri="{BB962C8B-B14F-4D97-AF65-F5344CB8AC3E}">
        <p14:creationId xmlns:p14="http://schemas.microsoft.com/office/powerpoint/2010/main" val="1683170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5</a:t>
            </a:fld>
            <a:endParaRPr lang="en-US" dirty="0"/>
          </a:p>
        </p:txBody>
      </p:sp>
    </p:spTree>
    <p:extLst>
      <p:ext uri="{BB962C8B-B14F-4D97-AF65-F5344CB8AC3E}">
        <p14:creationId xmlns:p14="http://schemas.microsoft.com/office/powerpoint/2010/main" val="3588728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6</a:t>
            </a:fld>
            <a:endParaRPr lang="en-US" dirty="0"/>
          </a:p>
        </p:txBody>
      </p:sp>
    </p:spTree>
    <p:extLst>
      <p:ext uri="{BB962C8B-B14F-4D97-AF65-F5344CB8AC3E}">
        <p14:creationId xmlns:p14="http://schemas.microsoft.com/office/powerpoint/2010/main" val="1783186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9</a:t>
            </a:fld>
            <a:endParaRPr lang="en-US" dirty="0"/>
          </a:p>
        </p:txBody>
      </p:sp>
    </p:spTree>
    <p:extLst>
      <p:ext uri="{BB962C8B-B14F-4D97-AF65-F5344CB8AC3E}">
        <p14:creationId xmlns:p14="http://schemas.microsoft.com/office/powerpoint/2010/main" val="686825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10</a:t>
            </a:fld>
            <a:endParaRPr lang="en-US" dirty="0"/>
          </a:p>
        </p:txBody>
      </p:sp>
    </p:spTree>
    <p:extLst>
      <p:ext uri="{BB962C8B-B14F-4D97-AF65-F5344CB8AC3E}">
        <p14:creationId xmlns:p14="http://schemas.microsoft.com/office/powerpoint/2010/main" val="2494011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9073AD-F2E6-48D4-8A53-419642F32ED0}" type="slidenum">
              <a:rPr lang="en-US" smtClean="0"/>
              <a:pPr>
                <a:defRPr/>
              </a:pPr>
              <a:t>11</a:t>
            </a:fld>
            <a:endParaRPr lang="en-US" dirty="0"/>
          </a:p>
        </p:txBody>
      </p:sp>
    </p:spTree>
    <p:extLst>
      <p:ext uri="{BB962C8B-B14F-4D97-AF65-F5344CB8AC3E}">
        <p14:creationId xmlns:p14="http://schemas.microsoft.com/office/powerpoint/2010/main" val="990650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5">
            <a:extLst>
              <a:ext uri="{FF2B5EF4-FFF2-40B4-BE49-F238E27FC236}">
                <a16:creationId xmlns:a16="http://schemas.microsoft.com/office/drawing/2014/main" id="{C9830DB7-1947-451B-8A31-01E07D3CD108}"/>
              </a:ext>
            </a:extLst>
          </p:cNvPr>
          <p:cNvSpPr>
            <a:spLocks noGrp="1"/>
          </p:cNvSpPr>
          <p:nvPr>
            <p:ph sz="quarter" idx="11" hasCustomPrompt="1"/>
          </p:nvPr>
        </p:nvSpPr>
        <p:spPr>
          <a:xfrm>
            <a:off x="2674699" y="1599137"/>
            <a:ext cx="6588125" cy="600164"/>
          </a:xfrm>
        </p:spPr>
        <p:txBody>
          <a:bodyPr>
            <a:spAutoFit/>
          </a:bodyPr>
          <a:lstStyle>
            <a:lvl1pPr marL="0" indent="0" algn="ctr">
              <a:buNone/>
              <a:defRPr sz="3300" b="1">
                <a:latin typeface="Acumin Pro" panose="020B0504020202020204" pitchFamily="34" charset="0"/>
              </a:defRPr>
            </a:lvl1pPr>
          </a:lstStyle>
          <a:p>
            <a:pPr lvl="0"/>
            <a:r>
              <a:rPr lang="en-US" dirty="0"/>
              <a:t>Presentation Title</a:t>
            </a:r>
          </a:p>
        </p:txBody>
      </p:sp>
      <p:sp>
        <p:nvSpPr>
          <p:cNvPr id="3" name="Picture Placeholder 2">
            <a:extLst>
              <a:ext uri="{FF2B5EF4-FFF2-40B4-BE49-F238E27FC236}">
                <a16:creationId xmlns:a16="http://schemas.microsoft.com/office/drawing/2014/main" id="{53640050-7CDD-4E31-A978-4A10F7C1F467}"/>
              </a:ext>
            </a:extLst>
          </p:cNvPr>
          <p:cNvSpPr>
            <a:spLocks noGrp="1"/>
          </p:cNvSpPr>
          <p:nvPr>
            <p:ph type="pic" sz="quarter" idx="15"/>
          </p:nvPr>
        </p:nvSpPr>
        <p:spPr>
          <a:xfrm>
            <a:off x="6165850" y="2682715"/>
            <a:ext cx="3097213" cy="1813085"/>
          </a:xfrm>
        </p:spPr>
        <p:txBody>
          <a:bodyPr/>
          <a:lstStyle>
            <a:lvl1pPr marL="0" indent="0">
              <a:buNone/>
              <a:defRPr/>
            </a:lvl1pPr>
          </a:lstStyle>
          <a:p>
            <a:endParaRPr lang="en-US" dirty="0"/>
          </a:p>
        </p:txBody>
      </p:sp>
      <p:sp>
        <p:nvSpPr>
          <p:cNvPr id="12" name="Text Placeholder 11">
            <a:extLst>
              <a:ext uri="{FF2B5EF4-FFF2-40B4-BE49-F238E27FC236}">
                <a16:creationId xmlns:a16="http://schemas.microsoft.com/office/drawing/2014/main" id="{7CC67174-F801-4C38-9325-712C057FD5FA}"/>
              </a:ext>
            </a:extLst>
          </p:cNvPr>
          <p:cNvSpPr>
            <a:spLocks noGrp="1"/>
          </p:cNvSpPr>
          <p:nvPr>
            <p:ph type="body" sz="quarter" idx="16" hasCustomPrompt="1"/>
          </p:nvPr>
        </p:nvSpPr>
        <p:spPr>
          <a:xfrm>
            <a:off x="2674938" y="2683400"/>
            <a:ext cx="3351212" cy="479250"/>
          </a:xfrm>
        </p:spPr>
        <p:txBody>
          <a:bodyPr anchor="ctr" anchorCtr="0">
            <a:noAutofit/>
          </a:bodyPr>
          <a:lstStyle>
            <a:lvl1pPr marL="0" indent="0">
              <a:buNone/>
              <a:defRPr sz="2800" b="1">
                <a:solidFill>
                  <a:schemeClr val="accent1"/>
                </a:solidFill>
              </a:defRPr>
            </a:lvl1pPr>
          </a:lstStyle>
          <a:p>
            <a:pPr lvl="0"/>
            <a:r>
              <a:rPr lang="en-US" dirty="0"/>
              <a:t>{Name}</a:t>
            </a:r>
          </a:p>
        </p:txBody>
      </p:sp>
      <p:sp>
        <p:nvSpPr>
          <p:cNvPr id="13" name="Text Placeholder 11">
            <a:extLst>
              <a:ext uri="{FF2B5EF4-FFF2-40B4-BE49-F238E27FC236}">
                <a16:creationId xmlns:a16="http://schemas.microsoft.com/office/drawing/2014/main" id="{45A5C36B-3D19-4AC4-A889-7A973290433D}"/>
              </a:ext>
            </a:extLst>
          </p:cNvPr>
          <p:cNvSpPr>
            <a:spLocks noGrp="1"/>
          </p:cNvSpPr>
          <p:nvPr>
            <p:ph type="body" sz="quarter" idx="17" hasCustomPrompt="1"/>
          </p:nvPr>
        </p:nvSpPr>
        <p:spPr>
          <a:xfrm>
            <a:off x="2674938" y="3291394"/>
            <a:ext cx="3351212" cy="403957"/>
          </a:xfrm>
        </p:spPr>
        <p:txBody>
          <a:bodyPr anchor="ctr" anchorCtr="0">
            <a:noAutofit/>
          </a:bodyPr>
          <a:lstStyle>
            <a:lvl1pPr marL="0" indent="0">
              <a:buNone/>
              <a:defRPr sz="2400" b="1">
                <a:solidFill>
                  <a:schemeClr val="accent2"/>
                </a:solidFill>
              </a:defRPr>
            </a:lvl1pPr>
          </a:lstStyle>
          <a:p>
            <a:pPr lvl="0"/>
            <a:r>
              <a:rPr lang="en-US" dirty="0"/>
              <a:t>{Title}</a:t>
            </a:r>
          </a:p>
        </p:txBody>
      </p:sp>
      <p:sp>
        <p:nvSpPr>
          <p:cNvPr id="14" name="Text Placeholder 11">
            <a:extLst>
              <a:ext uri="{FF2B5EF4-FFF2-40B4-BE49-F238E27FC236}">
                <a16:creationId xmlns:a16="http://schemas.microsoft.com/office/drawing/2014/main" id="{68D22FA8-8A52-4E65-A158-504A50B56095}"/>
              </a:ext>
            </a:extLst>
          </p:cNvPr>
          <p:cNvSpPr>
            <a:spLocks noGrp="1"/>
          </p:cNvSpPr>
          <p:nvPr>
            <p:ph type="body" sz="quarter" idx="18" hasCustomPrompt="1"/>
          </p:nvPr>
        </p:nvSpPr>
        <p:spPr>
          <a:xfrm>
            <a:off x="2674938" y="3824095"/>
            <a:ext cx="3351212" cy="671705"/>
          </a:xfrm>
        </p:spPr>
        <p:txBody>
          <a:bodyPr anchor="ctr" anchorCtr="0">
            <a:noAutofit/>
          </a:bodyPr>
          <a:lstStyle>
            <a:lvl1pPr marL="0" indent="0">
              <a:buNone/>
              <a:defRPr sz="2000" b="1">
                <a:solidFill>
                  <a:srgbClr val="28A8E0"/>
                </a:solidFill>
              </a:defRPr>
            </a:lvl1pPr>
          </a:lstStyle>
          <a:p>
            <a:pPr lvl="0"/>
            <a:r>
              <a:rPr lang="en-US" dirty="0"/>
              <a:t>{Email}</a:t>
            </a:r>
          </a:p>
        </p:txBody>
      </p:sp>
    </p:spTree>
    <p:extLst>
      <p:ext uri="{BB962C8B-B14F-4D97-AF65-F5344CB8AC3E}">
        <p14:creationId xmlns:p14="http://schemas.microsoft.com/office/powerpoint/2010/main" val="2353301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5DFAA-9D35-45EE-8DF3-6F5A6D5861E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1213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115BB-D941-4373-839C-62C9FC46B9CF}"/>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E20D6614-8B4A-46C5-BB75-5BBA9BD5E6F5}"/>
              </a:ext>
            </a:extLst>
          </p:cNvPr>
          <p:cNvSpPr>
            <a:spLocks noGrp="1"/>
          </p:cNvSpPr>
          <p:nvPr>
            <p:ph type="body" sz="quarter" idx="10" hasCustomPrompt="1"/>
          </p:nvPr>
        </p:nvSpPr>
        <p:spPr>
          <a:xfrm>
            <a:off x="609601" y="2016125"/>
            <a:ext cx="5954713" cy="3257550"/>
          </a:xfrm>
        </p:spPr>
        <p:txBody>
          <a:bodyPr/>
          <a:lstStyle>
            <a:lvl1pPr>
              <a:defRPr b="1"/>
            </a:lvl1pPr>
            <a:lvl2pPr marL="417910" indent="-160735">
              <a:buFont typeface="Wingdings" panose="05000000000000000000" pitchFamily="2" charset="2"/>
              <a:buChar char="ü"/>
              <a:defRPr/>
            </a:lvl2pPr>
          </a:lstStyle>
          <a:p>
            <a:pPr lvl="0"/>
            <a:r>
              <a:rPr lang="en-US" dirty="0"/>
              <a:t>Agenda</a:t>
            </a:r>
          </a:p>
        </p:txBody>
      </p:sp>
      <p:sp>
        <p:nvSpPr>
          <p:cNvPr id="7" name="Picture Placeholder 6">
            <a:extLst>
              <a:ext uri="{FF2B5EF4-FFF2-40B4-BE49-F238E27FC236}">
                <a16:creationId xmlns:a16="http://schemas.microsoft.com/office/drawing/2014/main" id="{B4D2A5A7-F4B1-4E37-A0D8-4084C6304FC0}"/>
              </a:ext>
            </a:extLst>
          </p:cNvPr>
          <p:cNvSpPr>
            <a:spLocks noGrp="1"/>
          </p:cNvSpPr>
          <p:nvPr>
            <p:ph type="pic" sz="quarter" idx="11"/>
          </p:nvPr>
        </p:nvSpPr>
        <p:spPr>
          <a:xfrm>
            <a:off x="7164389" y="2003599"/>
            <a:ext cx="4418012" cy="3257550"/>
          </a:xfrm>
        </p:spPr>
        <p:txBody>
          <a:bodyPr/>
          <a:lstStyle>
            <a:lvl1pPr marL="0" indent="0">
              <a:buNone/>
              <a:defRPr/>
            </a:lvl1pPr>
          </a:lstStyle>
          <a:p>
            <a:endParaRPr lang="en-US" dirty="0"/>
          </a:p>
        </p:txBody>
      </p:sp>
    </p:spTree>
    <p:extLst>
      <p:ext uri="{BB962C8B-B14F-4D97-AF65-F5344CB8AC3E}">
        <p14:creationId xmlns:p14="http://schemas.microsoft.com/office/powerpoint/2010/main" val="1975249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noFill/>
          <a:ln w="9525" algn="ctr">
            <a:noFill/>
            <a:miter lim="800000"/>
            <a:headEnd/>
            <a:tailEnd/>
          </a:ln>
          <a:effectLst/>
        </p:spPr>
        <p:txBody>
          <a:bodyPr vert="horz" wrap="square" lIns="101370" tIns="50685" rIns="101370" bIns="50685" numCol="1" anchor="ctr" anchorCtr="0" compatLnSpc="1">
            <a:prstTxWarp prst="textNoShape">
              <a:avLst/>
            </a:prstTxWarp>
            <a:scene3d>
              <a:camera prst="orthographicFront">
                <a:rot lat="0" lon="0" rev="0"/>
              </a:camera>
              <a:lightRig rig="contrasting" dir="t">
                <a:rot lat="0" lon="0" rev="4500000"/>
              </a:lightRig>
            </a:scene3d>
            <a:sp3d contourW="6350" prstMaterial="metal">
              <a:contourClr>
                <a:schemeClr val="accent1">
                  <a:shade val="75000"/>
                </a:schemeClr>
              </a:contourClr>
            </a:sp3d>
          </a:bodyPr>
          <a:lstStyle>
            <a:lvl1pPr>
              <a:defRPr lang="en-US" sz="3300"/>
            </a:lvl1pPr>
          </a:lstStyle>
          <a:p>
            <a:pPr lvl="0" fontAlgn="base">
              <a:spcAft>
                <a:spcPct val="0"/>
              </a:spcAft>
            </a:pPr>
            <a:r>
              <a:rPr lang="en-US" dirty="0"/>
              <a:t>Click to edit Master title style</a:t>
            </a:r>
          </a:p>
        </p:txBody>
      </p:sp>
      <p:sp>
        <p:nvSpPr>
          <p:cNvPr id="3" name="Content Placeholder 2"/>
          <p:cNvSpPr>
            <a:spLocks noGrp="1"/>
          </p:cNvSpPr>
          <p:nvPr>
            <p:ph sz="half" idx="1"/>
          </p:nvPr>
        </p:nvSpPr>
        <p:spPr>
          <a:xfrm>
            <a:off x="609600" y="1179444"/>
            <a:ext cx="5384800" cy="4708172"/>
          </a:xfrm>
        </p:spPr>
        <p:txBody>
          <a:bodyPr>
            <a:normAutofit/>
          </a:bodyPr>
          <a:lstStyle>
            <a:lvl1pPr>
              <a:defRPr sz="2025"/>
            </a:lvl1pPr>
            <a:lvl2pPr>
              <a:defRPr sz="1800"/>
            </a:lvl2pPr>
            <a:lvl3pPr>
              <a:defRPr sz="1575"/>
            </a:lvl3pPr>
            <a:lvl4pPr>
              <a:defRPr sz="1350"/>
            </a:lvl4pPr>
            <a:lvl5pPr>
              <a:defRPr sz="1013"/>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0" y="1179444"/>
            <a:ext cx="5384800" cy="4708172"/>
          </a:xfrm>
        </p:spPr>
        <p:txBody>
          <a:bodyPr>
            <a:normAutofit/>
          </a:bodyPr>
          <a:lstStyle>
            <a:lvl1pPr>
              <a:defRPr sz="2025"/>
            </a:lvl1pPr>
            <a:lvl2pPr>
              <a:defRPr sz="1800"/>
            </a:lvl2pPr>
            <a:lvl3pPr>
              <a:defRPr sz="1575"/>
            </a:lvl3pPr>
            <a:lvl4pPr>
              <a:defRPr sz="1350"/>
            </a:lvl4pPr>
            <a:lvl5pPr>
              <a:defRPr sz="1013"/>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4980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C2105-D011-46D6-9789-D990A28C2BD4}"/>
              </a:ext>
            </a:extLst>
          </p:cNvPr>
          <p:cNvSpPr>
            <a:spLocks noGrp="1"/>
          </p:cNvSpPr>
          <p:nvPr>
            <p:ph type="title"/>
          </p:nvPr>
        </p:nvSpPr>
        <p:spPr>
          <a:xfrm>
            <a:off x="831851" y="768352"/>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644E917-C8BC-4737-B4B8-B6341B561169}"/>
              </a:ext>
            </a:extLst>
          </p:cNvPr>
          <p:cNvSpPr>
            <a:spLocks noGrp="1"/>
          </p:cNvSpPr>
          <p:nvPr>
            <p:ph type="body" idx="1"/>
          </p:nvPr>
        </p:nvSpPr>
        <p:spPr>
          <a:xfrm>
            <a:off x="831851" y="3812852"/>
            <a:ext cx="10515600" cy="20187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6AECCA9C-BEFA-46E1-B8F9-2FF0F888C227}"/>
              </a:ext>
            </a:extLst>
          </p:cNvPr>
          <p:cNvSpPr>
            <a:spLocks noGrp="1"/>
          </p:cNvSpPr>
          <p:nvPr>
            <p:ph type="sldNum" sz="quarter" idx="12"/>
          </p:nvPr>
        </p:nvSpPr>
        <p:spPr>
          <a:xfrm>
            <a:off x="8610600" y="6356352"/>
            <a:ext cx="2743200" cy="365125"/>
          </a:xfrm>
          <a:prstGeom prst="rect">
            <a:avLst/>
          </a:prstGeom>
        </p:spPr>
        <p:txBody>
          <a:bodyPr vert="horz" lIns="91440" tIns="45720" rIns="91440" bIns="4572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C45195C-0987-4C80-8F4B-24AF8753B3BC}" type="slidenum">
              <a:rPr lang="en-US" smtClean="0"/>
              <a:pPr/>
              <a:t>‹#›</a:t>
            </a:fld>
            <a:endParaRPr lang="en-US" dirty="0"/>
          </a:p>
        </p:txBody>
      </p:sp>
    </p:spTree>
    <p:extLst>
      <p:ext uri="{BB962C8B-B14F-4D97-AF65-F5344CB8AC3E}">
        <p14:creationId xmlns:p14="http://schemas.microsoft.com/office/powerpoint/2010/main" val="3223913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EF266-11D9-4876-B32A-3E66CB1BC384}"/>
              </a:ext>
            </a:extLst>
          </p:cNvPr>
          <p:cNvSpPr>
            <a:spLocks noGrp="1"/>
          </p:cNvSpPr>
          <p:nvPr>
            <p:ph type="title"/>
          </p:nvPr>
        </p:nvSpPr>
        <p:spPr/>
        <p:txBody>
          <a:bodyPr/>
          <a:lstStyle/>
          <a:p>
            <a:r>
              <a:rPr lang="en-US"/>
              <a:t>Click to edit Master title style</a:t>
            </a:r>
          </a:p>
        </p:txBody>
      </p:sp>
      <p:sp>
        <p:nvSpPr>
          <p:cNvPr id="4" name="Chart Placeholder 3">
            <a:extLst>
              <a:ext uri="{FF2B5EF4-FFF2-40B4-BE49-F238E27FC236}">
                <a16:creationId xmlns:a16="http://schemas.microsoft.com/office/drawing/2014/main" id="{ADA57290-8064-4720-A0C2-204162530593}"/>
              </a:ext>
            </a:extLst>
          </p:cNvPr>
          <p:cNvSpPr>
            <a:spLocks noGrp="1"/>
          </p:cNvSpPr>
          <p:nvPr>
            <p:ph type="chart" sz="quarter" idx="10"/>
          </p:nvPr>
        </p:nvSpPr>
        <p:spPr>
          <a:xfrm>
            <a:off x="609600" y="1227138"/>
            <a:ext cx="10983803" cy="4522787"/>
          </a:xfrm>
        </p:spPr>
        <p:txBody>
          <a:bodyPr/>
          <a:lstStyle>
            <a:lvl1pPr marL="0" indent="0">
              <a:buNone/>
              <a:defRPr/>
            </a:lvl1pPr>
          </a:lstStyle>
          <a:p>
            <a:endParaRPr lang="en-US" dirty="0"/>
          </a:p>
        </p:txBody>
      </p:sp>
    </p:spTree>
    <p:extLst>
      <p:ext uri="{BB962C8B-B14F-4D97-AF65-F5344CB8AC3E}">
        <p14:creationId xmlns:p14="http://schemas.microsoft.com/office/powerpoint/2010/main" val="3977387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CD82-33DE-4DC5-9268-E81CC1FAF5B1}"/>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2F38BA72-6A46-4233-A8ED-5EC4E01BA119}"/>
              </a:ext>
            </a:extLst>
          </p:cNvPr>
          <p:cNvSpPr>
            <a:spLocks noGrp="1"/>
          </p:cNvSpPr>
          <p:nvPr>
            <p:ph type="tbl" sz="quarter" idx="10"/>
          </p:nvPr>
        </p:nvSpPr>
        <p:spPr>
          <a:xfrm>
            <a:off x="609600" y="1265238"/>
            <a:ext cx="10983803" cy="4613048"/>
          </a:xfrm>
        </p:spPr>
        <p:txBody>
          <a:bodyPr/>
          <a:lstStyle>
            <a:lvl1pPr marL="0" indent="0">
              <a:buNone/>
              <a:defRPr/>
            </a:lvl1pPr>
          </a:lstStyle>
          <a:p>
            <a:endParaRPr lang="en-US" dirty="0"/>
          </a:p>
        </p:txBody>
      </p:sp>
    </p:spTree>
    <p:extLst>
      <p:ext uri="{BB962C8B-B14F-4D97-AF65-F5344CB8AC3E}">
        <p14:creationId xmlns:p14="http://schemas.microsoft.com/office/powerpoint/2010/main" val="654246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7461-2051-4357-8502-58F22B0C3189}"/>
              </a:ext>
            </a:extLst>
          </p:cNvPr>
          <p:cNvSpPr>
            <a:spLocks noGrp="1"/>
          </p:cNvSpPr>
          <p:nvPr>
            <p:ph type="title"/>
          </p:nvPr>
        </p:nvSpPr>
        <p:spPr/>
        <p:txBody>
          <a:bodyPr/>
          <a:lstStyle/>
          <a:p>
            <a:r>
              <a:rPr lang="en-US"/>
              <a:t>Click to edit Master title style</a:t>
            </a:r>
          </a:p>
        </p:txBody>
      </p:sp>
      <p:sp>
        <p:nvSpPr>
          <p:cNvPr id="4" name="SmartArt Placeholder 3">
            <a:extLst>
              <a:ext uri="{FF2B5EF4-FFF2-40B4-BE49-F238E27FC236}">
                <a16:creationId xmlns:a16="http://schemas.microsoft.com/office/drawing/2014/main" id="{078A7CA6-474F-48DD-AC0F-44339D15A4A6}"/>
              </a:ext>
            </a:extLst>
          </p:cNvPr>
          <p:cNvSpPr>
            <a:spLocks noGrp="1"/>
          </p:cNvSpPr>
          <p:nvPr>
            <p:ph type="dgm" sz="quarter" idx="10"/>
          </p:nvPr>
        </p:nvSpPr>
        <p:spPr>
          <a:xfrm>
            <a:off x="7346949" y="1277938"/>
            <a:ext cx="4233927" cy="4513260"/>
          </a:xfrm>
        </p:spPr>
        <p:txBody>
          <a:bodyPr/>
          <a:lstStyle>
            <a:lvl1pPr marL="0" indent="0">
              <a:buNone/>
              <a:defRPr/>
            </a:lvl1pPr>
          </a:lstStyle>
          <a:p>
            <a:endParaRPr lang="en-US" dirty="0"/>
          </a:p>
        </p:txBody>
      </p:sp>
      <p:sp>
        <p:nvSpPr>
          <p:cNvPr id="6" name="Text Placeholder 5">
            <a:extLst>
              <a:ext uri="{FF2B5EF4-FFF2-40B4-BE49-F238E27FC236}">
                <a16:creationId xmlns:a16="http://schemas.microsoft.com/office/drawing/2014/main" id="{F0FD9AAF-4AAE-49F1-B817-5D887039F5F5}"/>
              </a:ext>
            </a:extLst>
          </p:cNvPr>
          <p:cNvSpPr>
            <a:spLocks noGrp="1"/>
          </p:cNvSpPr>
          <p:nvPr>
            <p:ph type="body" sz="quarter" idx="11"/>
          </p:nvPr>
        </p:nvSpPr>
        <p:spPr>
          <a:xfrm>
            <a:off x="609602" y="1277939"/>
            <a:ext cx="6454775" cy="45132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8526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4C53504B-EA52-46FD-B71C-CF4ECFD847D1}"/>
              </a:ext>
            </a:extLst>
          </p:cNvPr>
          <p:cNvSpPr>
            <a:spLocks noGrp="1"/>
          </p:cNvSpPr>
          <p:nvPr>
            <p:ph type="pic" sz="quarter" idx="10"/>
          </p:nvPr>
        </p:nvSpPr>
        <p:spPr>
          <a:xfrm>
            <a:off x="6416457" y="3043824"/>
            <a:ext cx="2714625" cy="1713549"/>
          </a:xfrm>
        </p:spPr>
        <p:txBody>
          <a:bodyPr/>
          <a:lstStyle>
            <a:lvl1pPr marL="0" indent="0">
              <a:buNone/>
              <a:defRPr/>
            </a:lvl1pPr>
          </a:lstStyle>
          <a:p>
            <a:r>
              <a:rPr lang="en-US" dirty="0"/>
              <a:t>Click icon to add picture</a:t>
            </a:r>
          </a:p>
        </p:txBody>
      </p:sp>
      <p:sp>
        <p:nvSpPr>
          <p:cNvPr id="9" name="Content Placeholder 5">
            <a:extLst>
              <a:ext uri="{FF2B5EF4-FFF2-40B4-BE49-F238E27FC236}">
                <a16:creationId xmlns:a16="http://schemas.microsoft.com/office/drawing/2014/main" id="{C9830DB7-1947-451B-8A31-01E07D3CD108}"/>
              </a:ext>
            </a:extLst>
          </p:cNvPr>
          <p:cNvSpPr>
            <a:spLocks noGrp="1"/>
          </p:cNvSpPr>
          <p:nvPr>
            <p:ph sz="quarter" idx="11" hasCustomPrompt="1"/>
          </p:nvPr>
        </p:nvSpPr>
        <p:spPr>
          <a:xfrm>
            <a:off x="2674698" y="1599137"/>
            <a:ext cx="6588125" cy="922338"/>
          </a:xfrm>
        </p:spPr>
        <p:txBody>
          <a:bodyPr>
            <a:normAutofit/>
          </a:bodyPr>
          <a:lstStyle>
            <a:lvl1pPr marL="0" indent="0" algn="ctr">
              <a:buNone/>
              <a:defRPr sz="4400" b="1">
                <a:latin typeface="Acumin Pro" panose="020B0504020202020204" pitchFamily="34" charset="0"/>
              </a:defRPr>
            </a:lvl1pPr>
          </a:lstStyle>
          <a:p>
            <a:pPr lvl="0"/>
            <a:r>
              <a:rPr lang="en-US"/>
              <a:t>Presentation Title</a:t>
            </a:r>
          </a:p>
        </p:txBody>
      </p:sp>
    </p:spTree>
    <p:extLst>
      <p:ext uri="{BB962C8B-B14F-4D97-AF65-F5344CB8AC3E}">
        <p14:creationId xmlns:p14="http://schemas.microsoft.com/office/powerpoint/2010/main" val="1577426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7073" y="228600"/>
            <a:ext cx="10983803" cy="852486"/>
          </a:xfrm>
          <a:prstGeom prst="rect">
            <a:avLst/>
          </a:prstGeom>
          <a:noFill/>
          <a:ln w="9525" algn="ctr">
            <a:noFill/>
            <a:miter lim="800000"/>
            <a:headEnd/>
            <a:tailEnd/>
          </a:ln>
          <a:effectLst/>
        </p:spPr>
        <p:txBody>
          <a:bodyPr vert="horz" wrap="square" lIns="101370" tIns="50685" rIns="101370" bIns="50685" numCol="1" anchor="ctr" anchorCtr="0" compatLnSpc="1">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pPr lvl="0"/>
            <a:r>
              <a:rPr lang="en-US" dirty="0"/>
              <a:t>SpectraPak to 8864 Data Controller Upgrade</a:t>
            </a:r>
          </a:p>
        </p:txBody>
      </p:sp>
      <p:sp>
        <p:nvSpPr>
          <p:cNvPr id="3" name="Text Placeholder 2"/>
          <p:cNvSpPr>
            <a:spLocks noGrp="1"/>
          </p:cNvSpPr>
          <p:nvPr>
            <p:ph type="body" idx="1"/>
          </p:nvPr>
        </p:nvSpPr>
        <p:spPr>
          <a:xfrm>
            <a:off x="609601" y="1198377"/>
            <a:ext cx="10971276" cy="48211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Box 8">
            <a:extLst>
              <a:ext uri="{FF2B5EF4-FFF2-40B4-BE49-F238E27FC236}">
                <a16:creationId xmlns:a16="http://schemas.microsoft.com/office/drawing/2014/main" id="{9BDCD621-DF88-4D9A-95A7-4B63484DCF5B}"/>
              </a:ext>
            </a:extLst>
          </p:cNvPr>
          <p:cNvSpPr txBox="1"/>
          <p:nvPr userDrawn="1"/>
        </p:nvSpPr>
        <p:spPr>
          <a:xfrm>
            <a:off x="11580876" y="6479359"/>
            <a:ext cx="609600" cy="300082"/>
          </a:xfrm>
          <a:prstGeom prst="rect">
            <a:avLst/>
          </a:prstGeom>
          <a:noFill/>
        </p:spPr>
        <p:txBody>
          <a:bodyPr wrap="square" rtlCol="0" anchor="ctr" anchorCtr="0">
            <a:spAutoFit/>
          </a:bodyPr>
          <a:lstStyle/>
          <a:p>
            <a:pPr algn="ctr"/>
            <a:fld id="{A789C864-4B70-4D40-A1EE-F7552B6F247F}" type="slidenum">
              <a:rPr lang="en-US" sz="1350" smtClean="0">
                <a:solidFill>
                  <a:schemeClr val="bg1"/>
                </a:solidFill>
              </a:rPr>
              <a:pPr algn="ctr"/>
              <a:t>‹#›</a:t>
            </a:fld>
            <a:endParaRPr lang="en-US" sz="1350" dirty="0">
              <a:solidFill>
                <a:schemeClr val="bg1"/>
              </a:solidFill>
            </a:endParaRPr>
          </a:p>
        </p:txBody>
      </p:sp>
      <p:cxnSp>
        <p:nvCxnSpPr>
          <p:cNvPr id="8" name="Straight Connector 7">
            <a:extLst>
              <a:ext uri="{FF2B5EF4-FFF2-40B4-BE49-F238E27FC236}">
                <a16:creationId xmlns:a16="http://schemas.microsoft.com/office/drawing/2014/main" id="{304F5FF5-15A5-4728-92AF-DC650E28AD4A}"/>
              </a:ext>
            </a:extLst>
          </p:cNvPr>
          <p:cNvCxnSpPr>
            <a:cxnSpLocks/>
          </p:cNvCxnSpPr>
          <p:nvPr userDrawn="1"/>
        </p:nvCxnSpPr>
        <p:spPr>
          <a:xfrm>
            <a:off x="590193" y="5999967"/>
            <a:ext cx="10990684" cy="19598"/>
          </a:xfrm>
          <a:prstGeom prst="line">
            <a:avLst/>
          </a:prstGeom>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0B686EB-AD0F-4694-5C1D-BA41F0ABEAEA}"/>
              </a:ext>
            </a:extLst>
          </p:cNvPr>
          <p:cNvPicPr>
            <a:picLocks noChangeAspect="1"/>
          </p:cNvPicPr>
          <p:nvPr userDrawn="1"/>
        </p:nvPicPr>
        <p:blipFill>
          <a:blip r:embed="rId11"/>
          <a:stretch>
            <a:fillRect/>
          </a:stretch>
        </p:blipFill>
        <p:spPr>
          <a:xfrm>
            <a:off x="514830" y="6136856"/>
            <a:ext cx="1800225" cy="523875"/>
          </a:xfrm>
          <a:prstGeom prst="rect">
            <a:avLst/>
          </a:prstGeom>
        </p:spPr>
      </p:pic>
      <p:pic>
        <p:nvPicPr>
          <p:cNvPr id="7" name="Picture 6">
            <a:extLst>
              <a:ext uri="{FF2B5EF4-FFF2-40B4-BE49-F238E27FC236}">
                <a16:creationId xmlns:a16="http://schemas.microsoft.com/office/drawing/2014/main" id="{D32ABBE3-DE13-2010-A805-BA659FBC6DA1}"/>
              </a:ext>
            </a:extLst>
          </p:cNvPr>
          <p:cNvPicPr>
            <a:picLocks noChangeAspect="1"/>
          </p:cNvPicPr>
          <p:nvPr userDrawn="1"/>
        </p:nvPicPr>
        <p:blipFill>
          <a:blip r:embed="rId12"/>
          <a:stretch>
            <a:fillRect/>
          </a:stretch>
        </p:blipFill>
        <p:spPr>
          <a:xfrm>
            <a:off x="9972195" y="6184480"/>
            <a:ext cx="1704975" cy="428625"/>
          </a:xfrm>
          <a:prstGeom prst="rect">
            <a:avLst/>
          </a:prstGeom>
        </p:spPr>
      </p:pic>
      <p:sp>
        <p:nvSpPr>
          <p:cNvPr id="12" name="TextBox 11">
            <a:extLst>
              <a:ext uri="{FF2B5EF4-FFF2-40B4-BE49-F238E27FC236}">
                <a16:creationId xmlns:a16="http://schemas.microsoft.com/office/drawing/2014/main" id="{C93872B2-A308-DFC5-AC4C-F1FFE972996B}"/>
              </a:ext>
            </a:extLst>
          </p:cNvPr>
          <p:cNvSpPr txBox="1"/>
          <p:nvPr userDrawn="1"/>
        </p:nvSpPr>
        <p:spPr>
          <a:xfrm>
            <a:off x="3746321" y="6236695"/>
            <a:ext cx="4697835" cy="400110"/>
          </a:xfrm>
          <a:prstGeom prst="rect">
            <a:avLst/>
          </a:prstGeom>
          <a:noFill/>
        </p:spPr>
        <p:txBody>
          <a:bodyPr wrap="square" rtlCol="0">
            <a:spAutoFit/>
          </a:bodyPr>
          <a:lstStyle/>
          <a:p>
            <a:r>
              <a:rPr lang="en-US" sz="2000" i="1" u="none" dirty="0">
                <a:solidFill>
                  <a:srgbClr val="0070C0"/>
                </a:solidFill>
                <a:latin typeface="Arial Black" panose="020B0A04020102020204" pitchFamily="34" charset="0"/>
              </a:rPr>
              <a:t>2022 CISCO CEMS User’s Group</a:t>
            </a:r>
          </a:p>
        </p:txBody>
      </p:sp>
    </p:spTree>
    <p:extLst>
      <p:ext uri="{BB962C8B-B14F-4D97-AF65-F5344CB8AC3E}">
        <p14:creationId xmlns:p14="http://schemas.microsoft.com/office/powerpoint/2010/main" val="2983386560"/>
      </p:ext>
    </p:extLst>
  </p:cSld>
  <p:clrMap bg1="lt1" tx1="dk1" bg2="lt2" tx2="dk2" accent1="accent1" accent2="accent2" accent3="accent3" accent4="accent4" accent5="accent5" accent6="accent6" hlink="hlink" folHlink="folHlink"/>
  <p:sldLayoutIdLst>
    <p:sldLayoutId id="2147484070" r:id="rId1"/>
    <p:sldLayoutId id="2147484194" r:id="rId2"/>
    <p:sldLayoutId id="2147484193" r:id="rId3"/>
    <p:sldLayoutId id="2147484073" r:id="rId4"/>
    <p:sldLayoutId id="2147484187" r:id="rId5"/>
    <p:sldLayoutId id="2147484189" r:id="rId6"/>
    <p:sldLayoutId id="2147484190" r:id="rId7"/>
    <p:sldLayoutId id="2147484191" r:id="rId8"/>
    <p:sldLayoutId id="2147484195" r:id="rId9"/>
  </p:sldLayoutIdLst>
  <p:hf sldNum="0" hdr="0" ftr="0" dt="0"/>
  <p:txStyles>
    <p:title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p:titleStyle>
    <p:bodyStyle>
      <a:lvl1pPr marL="192881" indent="-192881" algn="l" defTabSz="514350" rtl="0" eaLnBrk="1" latinLnBrk="0" hangingPunct="1">
        <a:spcBef>
          <a:spcPct val="20000"/>
        </a:spcBef>
        <a:buClr>
          <a:schemeClr val="accent5"/>
        </a:buClr>
        <a:buFont typeface="Arial" panose="020B0604020202020204" pitchFamily="34" charset="0"/>
        <a:buChar char="•"/>
        <a:defRPr sz="2025" kern="1200">
          <a:solidFill>
            <a:schemeClr val="tx1">
              <a:lumMod val="90000"/>
              <a:lumOff val="10000"/>
            </a:schemeClr>
          </a:solidFill>
          <a:effectLst/>
          <a:latin typeface="Acumin Pro" panose="020B0504020202020204" pitchFamily="34" charset="0"/>
          <a:ea typeface="+mn-ea"/>
          <a:cs typeface="+mn-cs"/>
        </a:defRPr>
      </a:lvl1pPr>
      <a:lvl2pPr marL="417910" indent="-160735" algn="l" defTabSz="514350" rtl="0" eaLnBrk="1" latinLnBrk="0" hangingPunct="1">
        <a:spcBef>
          <a:spcPct val="20000"/>
        </a:spcBef>
        <a:buClr>
          <a:schemeClr val="accent5"/>
        </a:buClr>
        <a:buSzPct val="75000"/>
        <a:buFont typeface="Courier New" panose="02070309020205020404" pitchFamily="49" charset="0"/>
        <a:buChar char="o"/>
        <a:defRPr sz="1800" kern="1200">
          <a:solidFill>
            <a:schemeClr val="tx1">
              <a:lumMod val="90000"/>
              <a:lumOff val="10000"/>
            </a:schemeClr>
          </a:solidFill>
          <a:effectLst/>
          <a:latin typeface="Acumin Pro" panose="020B0504020202020204" pitchFamily="34" charset="0"/>
          <a:ea typeface="+mn-ea"/>
          <a:cs typeface="+mn-cs"/>
        </a:defRPr>
      </a:lvl2pPr>
      <a:lvl3pPr marL="642938" indent="-128588" algn="l" defTabSz="514350" rtl="0" eaLnBrk="1" latinLnBrk="0" hangingPunct="1">
        <a:spcBef>
          <a:spcPct val="20000"/>
        </a:spcBef>
        <a:buClr>
          <a:schemeClr val="accent5"/>
        </a:buClr>
        <a:buSzPct val="75000"/>
        <a:buFont typeface="Wingdings" panose="05000000000000000000" pitchFamily="2" charset="2"/>
        <a:buChar char="§"/>
        <a:defRPr sz="1575" kern="1200">
          <a:solidFill>
            <a:schemeClr val="tx1">
              <a:lumMod val="90000"/>
              <a:lumOff val="10000"/>
            </a:schemeClr>
          </a:solidFill>
          <a:effectLst/>
          <a:latin typeface="Acumin Pro" panose="020B0504020202020204" pitchFamily="34" charset="0"/>
          <a:ea typeface="+mn-ea"/>
          <a:cs typeface="+mn-cs"/>
        </a:defRPr>
      </a:lvl3pPr>
      <a:lvl4pPr marL="900113" indent="-128588" algn="l" defTabSz="514350" rtl="0" eaLnBrk="1" latinLnBrk="0" hangingPunct="1">
        <a:spcBef>
          <a:spcPct val="20000"/>
        </a:spcBef>
        <a:buClr>
          <a:schemeClr val="accent5"/>
        </a:buClr>
        <a:buSzPct val="75000"/>
        <a:buFont typeface="Wingdings" panose="05000000000000000000" pitchFamily="2" charset="2"/>
        <a:buChar char="ü"/>
        <a:defRPr sz="1350" kern="1200">
          <a:solidFill>
            <a:schemeClr val="tx1">
              <a:lumMod val="90000"/>
              <a:lumOff val="10000"/>
            </a:schemeClr>
          </a:solidFill>
          <a:effectLst/>
          <a:latin typeface="Acumin Pro" panose="020B0504020202020204" pitchFamily="34" charset="0"/>
          <a:ea typeface="+mn-ea"/>
          <a:cs typeface="+mn-cs"/>
        </a:defRPr>
      </a:lvl4pPr>
      <a:lvl5pPr marL="1157288" indent="-128588" algn="l" defTabSz="514350" rtl="0" eaLnBrk="1" latinLnBrk="0" hangingPunct="1">
        <a:spcBef>
          <a:spcPct val="20000"/>
        </a:spcBef>
        <a:buClr>
          <a:schemeClr val="accent1"/>
        </a:buClr>
        <a:buFont typeface="Wingdings" pitchFamily="2" charset="2"/>
        <a:buChar char="§"/>
        <a:defRPr sz="1350"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wmf"/><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84.jpe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88.jpeg"/></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90.jpeg"/></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95.png"/><Relationship Id="rId4" Type="http://schemas.openxmlformats.org/officeDocument/2006/relationships/image" Target="../media/image94.jpeg"/></Relationships>
</file>

<file path=ppt/slides/_rels/slide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98.jpeg"/><Relationship Id="rId4" Type="http://schemas.openxmlformats.org/officeDocument/2006/relationships/image" Target="../media/image97.jpeg"/></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105.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r>
              <a:rPr lang="en-US" sz="2400" dirty="0"/>
              <a:t>	</a:t>
            </a:r>
          </a:p>
          <a:p>
            <a:endParaRPr lang="en-US" sz="2400" i="1" dirty="0"/>
          </a:p>
          <a:p>
            <a:r>
              <a:rPr lang="en-US" sz="2000" i="1" dirty="0"/>
              <a:t>Presented by:</a:t>
            </a:r>
          </a:p>
          <a:p>
            <a:r>
              <a:rPr lang="en-US" sz="2000" i="1" dirty="0"/>
              <a:t>		Scott Ruben</a:t>
            </a:r>
          </a:p>
          <a:p>
            <a:r>
              <a:rPr lang="en-US" sz="2000" i="1" dirty="0"/>
              <a:t>		Senior Project Engineer</a:t>
            </a:r>
          </a:p>
          <a:p>
            <a:r>
              <a:rPr lang="en-US" sz="2000" i="1" dirty="0"/>
              <a:t>		O’Brien Ametek</a:t>
            </a:r>
          </a:p>
          <a:p>
            <a:endParaRPr lang="en-US" dirty="0"/>
          </a:p>
        </p:txBody>
      </p:sp>
      <p:pic>
        <p:nvPicPr>
          <p:cNvPr id="6" name="Picture 2">
            <a:extLst>
              <a:ext uri="{FF2B5EF4-FFF2-40B4-BE49-F238E27FC236}">
                <a16:creationId xmlns:a16="http://schemas.microsoft.com/office/drawing/2014/main" id="{5310B837-1013-419D-96A8-F1AA4DF2D6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5117" y="1090322"/>
            <a:ext cx="7202548" cy="462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190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Design Process</a:t>
            </a:r>
          </a:p>
          <a:p>
            <a:endParaRPr lang="en-US" dirty="0"/>
          </a:p>
        </p:txBody>
      </p:sp>
      <p:sp>
        <p:nvSpPr>
          <p:cNvPr id="2" name="TextBox 1">
            <a:extLst>
              <a:ext uri="{FF2B5EF4-FFF2-40B4-BE49-F238E27FC236}">
                <a16:creationId xmlns:a16="http://schemas.microsoft.com/office/drawing/2014/main" id="{596CDC4C-AB20-460E-B823-DE0015178831}"/>
              </a:ext>
            </a:extLst>
          </p:cNvPr>
          <p:cNvSpPr txBox="1"/>
          <p:nvPr/>
        </p:nvSpPr>
        <p:spPr>
          <a:xfrm>
            <a:off x="722402" y="1407702"/>
            <a:ext cx="9418059" cy="4801314"/>
          </a:xfrm>
          <a:prstGeom prst="rect">
            <a:avLst/>
          </a:prstGeom>
          <a:noFill/>
        </p:spPr>
        <p:txBody>
          <a:bodyPr wrap="square" rtlCol="0">
            <a:spAutoFit/>
          </a:bodyPr>
          <a:lstStyle/>
          <a:p>
            <a:pPr eaLnBrk="1" hangingPunct="1"/>
            <a:r>
              <a:rPr lang="en-US" altLang="en-US" u="sng" dirty="0"/>
              <a:t>Self-Regulating Tracer</a:t>
            </a:r>
          </a:p>
          <a:p>
            <a:pPr eaLnBrk="1" hangingPunct="1"/>
            <a:r>
              <a:rPr lang="en-US" altLang="en-US" dirty="0"/>
              <a:t>Power output changes at the tracer heats up</a:t>
            </a:r>
          </a:p>
          <a:p>
            <a:pPr eaLnBrk="1" hangingPunct="1"/>
            <a:endParaRPr lang="en-US" altLang="en-US" dirty="0"/>
          </a:p>
          <a:p>
            <a:pPr eaLnBrk="1" hangingPunct="1"/>
            <a:r>
              <a:rPr lang="en-US" altLang="en-US" dirty="0"/>
              <a:t>Pros</a:t>
            </a:r>
          </a:p>
          <a:p>
            <a:pPr eaLnBrk="1" hangingPunct="1"/>
            <a:r>
              <a:rPr lang="en-US" altLang="en-US" dirty="0"/>
              <a:t>	Maintain temperatures up to 250F/121C</a:t>
            </a:r>
          </a:p>
          <a:p>
            <a:pPr eaLnBrk="1" hangingPunct="1"/>
            <a:r>
              <a:rPr lang="en-US" altLang="en-US" dirty="0"/>
              <a:t>	Cut to length</a:t>
            </a:r>
          </a:p>
          <a:p>
            <a:pPr eaLnBrk="1" hangingPunct="1"/>
            <a:r>
              <a:rPr lang="en-US" altLang="en-US" dirty="0"/>
              <a:t>	Some designs do not require temperature control</a:t>
            </a:r>
          </a:p>
          <a:p>
            <a:pPr eaLnBrk="1" hangingPunct="1"/>
            <a:r>
              <a:rPr lang="en-US" altLang="en-US" dirty="0"/>
              <a:t>	Class 1, </a:t>
            </a:r>
            <a:r>
              <a:rPr lang="en-US" altLang="en-US" dirty="0" err="1"/>
              <a:t>Div</a:t>
            </a:r>
            <a:r>
              <a:rPr lang="en-US" altLang="en-US" dirty="0"/>
              <a:t> 2 approved (</a:t>
            </a:r>
            <a:r>
              <a:rPr lang="en-US" altLang="en-US" dirty="0" err="1"/>
              <a:t>Div</a:t>
            </a:r>
            <a:r>
              <a:rPr lang="en-US" altLang="en-US" dirty="0"/>
              <a:t> 1 option)</a:t>
            </a:r>
          </a:p>
          <a:p>
            <a:pPr eaLnBrk="1" hangingPunct="1"/>
            <a:r>
              <a:rPr lang="en-US" altLang="en-US" dirty="0"/>
              <a:t>	Robust construction</a:t>
            </a:r>
          </a:p>
          <a:p>
            <a:pPr eaLnBrk="1" hangingPunct="1"/>
            <a:r>
              <a:rPr lang="en-US" altLang="en-US" dirty="0"/>
              <a:t>Cons</a:t>
            </a:r>
          </a:p>
          <a:p>
            <a:pPr eaLnBrk="1" hangingPunct="1"/>
            <a:r>
              <a:rPr lang="en-US" altLang="en-US" dirty="0"/>
              <a:t>	Inrush current on startup</a:t>
            </a:r>
          </a:p>
          <a:p>
            <a:pPr eaLnBrk="1" hangingPunct="1"/>
            <a:r>
              <a:rPr lang="en-US" altLang="en-US" dirty="0"/>
              <a:t>	At higher maintains, output may not be enough</a:t>
            </a:r>
          </a:p>
          <a:p>
            <a:pPr eaLnBrk="1" hangingPunct="1"/>
            <a:endParaRPr lang="en-US" altLang="en-US" dirty="0"/>
          </a:p>
          <a:p>
            <a:pPr eaLnBrk="1" hangingPunct="1"/>
            <a:r>
              <a:rPr lang="en-US" altLang="en-US" dirty="0"/>
              <a:t>O’Brien examples:</a:t>
            </a:r>
          </a:p>
          <a:p>
            <a:pPr eaLnBrk="1" hangingPunct="1"/>
            <a:r>
              <a:rPr lang="en-US" altLang="en-US" dirty="0"/>
              <a:t>	Raychem BTV and XTV</a:t>
            </a:r>
          </a:p>
          <a:p>
            <a:pPr eaLnBrk="1" hangingPunct="1"/>
            <a:endParaRPr lang="en-US" altLang="en-US" dirty="0"/>
          </a:p>
          <a:p>
            <a:endParaRPr lang="en-US" dirty="0"/>
          </a:p>
        </p:txBody>
      </p:sp>
      <p:pic>
        <p:nvPicPr>
          <p:cNvPr id="6" name="Picture 3" descr="selfregcab2">
            <a:extLst>
              <a:ext uri="{FF2B5EF4-FFF2-40B4-BE49-F238E27FC236}">
                <a16:creationId xmlns:a16="http://schemas.microsoft.com/office/drawing/2014/main" id="{36C3D26B-1631-485C-9631-F91E5A79B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3890" y="1407702"/>
            <a:ext cx="26797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5795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Design Process</a:t>
            </a:r>
          </a:p>
          <a:p>
            <a:endParaRPr lang="en-US" dirty="0"/>
          </a:p>
        </p:txBody>
      </p:sp>
      <p:sp>
        <p:nvSpPr>
          <p:cNvPr id="2" name="TextBox 1">
            <a:extLst>
              <a:ext uri="{FF2B5EF4-FFF2-40B4-BE49-F238E27FC236}">
                <a16:creationId xmlns:a16="http://schemas.microsoft.com/office/drawing/2014/main" id="{596CDC4C-AB20-460E-B823-DE0015178831}"/>
              </a:ext>
            </a:extLst>
          </p:cNvPr>
          <p:cNvSpPr txBox="1"/>
          <p:nvPr/>
        </p:nvSpPr>
        <p:spPr>
          <a:xfrm>
            <a:off x="682931" y="1407702"/>
            <a:ext cx="9418059" cy="923330"/>
          </a:xfrm>
          <a:prstGeom prst="rect">
            <a:avLst/>
          </a:prstGeom>
          <a:noFill/>
        </p:spPr>
        <p:txBody>
          <a:bodyPr wrap="square" rtlCol="0">
            <a:spAutoFit/>
          </a:bodyPr>
          <a:lstStyle/>
          <a:p>
            <a:pPr eaLnBrk="1" hangingPunct="1"/>
            <a:r>
              <a:rPr lang="en-US" altLang="en-US" dirty="0"/>
              <a:t>How does self-regulating heat trace work?</a:t>
            </a:r>
          </a:p>
          <a:p>
            <a:pPr eaLnBrk="1" hangingPunct="1"/>
            <a:endParaRPr lang="en-US" altLang="en-US" dirty="0"/>
          </a:p>
          <a:p>
            <a:endParaRPr lang="en-US" dirty="0"/>
          </a:p>
        </p:txBody>
      </p:sp>
      <p:pic>
        <p:nvPicPr>
          <p:cNvPr id="5" name="Picture 2">
            <a:extLst>
              <a:ext uri="{FF2B5EF4-FFF2-40B4-BE49-F238E27FC236}">
                <a16:creationId xmlns:a16="http://schemas.microsoft.com/office/drawing/2014/main" id="{3FCBB8A8-E41F-40E6-B4A5-F1D9A0F9C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754" y="2488286"/>
            <a:ext cx="545782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7882028-2A29-415C-AB4E-A41784460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86" y="377161"/>
            <a:ext cx="3412683" cy="268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9FF19D9-8EAE-4F19-8242-2B23D9E337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87" y="3189500"/>
            <a:ext cx="3429000"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634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Design Process</a:t>
            </a:r>
          </a:p>
          <a:p>
            <a:endParaRPr lang="en-US" dirty="0"/>
          </a:p>
        </p:txBody>
      </p:sp>
      <p:pic>
        <p:nvPicPr>
          <p:cNvPr id="9" name="Picture 2">
            <a:extLst>
              <a:ext uri="{FF2B5EF4-FFF2-40B4-BE49-F238E27FC236}">
                <a16:creationId xmlns:a16="http://schemas.microsoft.com/office/drawing/2014/main" id="{856559A1-6B2E-4AB7-B78F-F71233DA0D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413" y="1551574"/>
            <a:ext cx="1914525"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054545E6-1087-4272-BB73-D2814CB3EA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3945" y="2878015"/>
            <a:ext cx="262413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0E2CBFD1-E357-418D-BF38-9F3350462E7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57745" y="3868615"/>
            <a:ext cx="2166938"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a:extLst>
              <a:ext uri="{FF2B5EF4-FFF2-40B4-BE49-F238E27FC236}">
                <a16:creationId xmlns:a16="http://schemas.microsoft.com/office/drawing/2014/main" id="{96DD70C4-3505-4C6B-B87B-10E49D547B3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43945" y="134815"/>
            <a:ext cx="4219575"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a:extLst>
              <a:ext uri="{FF2B5EF4-FFF2-40B4-BE49-F238E27FC236}">
                <a16:creationId xmlns:a16="http://schemas.microsoft.com/office/drawing/2014/main" id="{5F5DB32F-F2FA-4976-AEDF-49D74DF70DC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16908" y="2344615"/>
            <a:ext cx="48577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a:extLst>
              <a:ext uri="{FF2B5EF4-FFF2-40B4-BE49-F238E27FC236}">
                <a16:creationId xmlns:a16="http://schemas.microsoft.com/office/drawing/2014/main" id="{694986B7-ABA6-4784-ADAE-2FD48F0D8C3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16908" y="4392490"/>
            <a:ext cx="4846637"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a:extLst>
              <a:ext uri="{FF2B5EF4-FFF2-40B4-BE49-F238E27FC236}">
                <a16:creationId xmlns:a16="http://schemas.microsoft.com/office/drawing/2014/main" id="{675DA1CE-8820-4856-BCA2-3C845EDBFF3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16908" y="4992565"/>
            <a:ext cx="4129087"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4C002E95-32F9-4911-AE10-210FADD81A1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92763" y="704644"/>
            <a:ext cx="28575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341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Design Process</a:t>
            </a:r>
          </a:p>
          <a:p>
            <a:endParaRPr lang="en-US" dirty="0"/>
          </a:p>
        </p:txBody>
      </p:sp>
      <p:pic>
        <p:nvPicPr>
          <p:cNvPr id="17" name="Picture 2">
            <a:extLst>
              <a:ext uri="{FF2B5EF4-FFF2-40B4-BE49-F238E27FC236}">
                <a16:creationId xmlns:a16="http://schemas.microsoft.com/office/drawing/2014/main" id="{26273784-3CFE-417B-9988-9CB0A43F6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153" y="1622929"/>
            <a:ext cx="1905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a:extLst>
              <a:ext uri="{FF2B5EF4-FFF2-40B4-BE49-F238E27FC236}">
                <a16:creationId xmlns:a16="http://schemas.microsoft.com/office/drawing/2014/main" id="{81267403-5A76-4CA6-8E26-ACC1891A7C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492" y="748843"/>
            <a:ext cx="2667000"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a:extLst>
              <a:ext uri="{FF2B5EF4-FFF2-40B4-BE49-F238E27FC236}">
                <a16:creationId xmlns:a16="http://schemas.microsoft.com/office/drawing/2014/main" id="{FCD195D6-F01A-4994-A230-F9D86CE9E7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469861"/>
            <a:ext cx="2547938"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a:extLst>
              <a:ext uri="{FF2B5EF4-FFF2-40B4-BE49-F238E27FC236}">
                <a16:creationId xmlns:a16="http://schemas.microsoft.com/office/drawing/2014/main" id="{5416FF0D-8775-4923-B7D5-C4030C708B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6788" y="4001798"/>
            <a:ext cx="1709737"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a:extLst>
              <a:ext uri="{FF2B5EF4-FFF2-40B4-BE49-F238E27FC236}">
                <a16:creationId xmlns:a16="http://schemas.microsoft.com/office/drawing/2014/main" id="{0A4C22DC-E793-4277-9CAE-F4913945F5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237836"/>
            <a:ext cx="42386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a:extLst>
              <a:ext uri="{FF2B5EF4-FFF2-40B4-BE49-F238E27FC236}">
                <a16:creationId xmlns:a16="http://schemas.microsoft.com/office/drawing/2014/main" id="{51F8DBC0-1FEB-410E-95D8-9155454567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4375" y="2553998"/>
            <a:ext cx="4619625"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a:extLst>
              <a:ext uri="{FF2B5EF4-FFF2-40B4-BE49-F238E27FC236}">
                <a16:creationId xmlns:a16="http://schemas.microsoft.com/office/drawing/2014/main" id="{DD0BEB44-F767-4049-9284-18A160A586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7400" y="4944773"/>
            <a:ext cx="47577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
            <a:extLst>
              <a:ext uri="{FF2B5EF4-FFF2-40B4-BE49-F238E27FC236}">
                <a16:creationId xmlns:a16="http://schemas.microsoft.com/office/drawing/2014/main" id="{0ABC6FC8-5F2E-4F25-B056-E9A695CE13E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3087398"/>
            <a:ext cx="25908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13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Design Process</a:t>
            </a:r>
          </a:p>
          <a:p>
            <a:endParaRPr lang="en-US" dirty="0"/>
          </a:p>
        </p:txBody>
      </p:sp>
      <p:pic>
        <p:nvPicPr>
          <p:cNvPr id="11" name="Picture 1">
            <a:extLst>
              <a:ext uri="{FF2B5EF4-FFF2-40B4-BE49-F238E27FC236}">
                <a16:creationId xmlns:a16="http://schemas.microsoft.com/office/drawing/2014/main" id="{6F30B126-2CC2-485A-847F-8B4F5DEF55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4477" y="4021016"/>
            <a:ext cx="3719513"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
            <a:extLst>
              <a:ext uri="{FF2B5EF4-FFF2-40B4-BE49-F238E27FC236}">
                <a16:creationId xmlns:a16="http://schemas.microsoft.com/office/drawing/2014/main" id="{5AE2DDC8-85E1-49AB-92A6-9F8B1B5E8798}"/>
              </a:ext>
            </a:extLst>
          </p:cNvPr>
          <p:cNvSpPr txBox="1">
            <a:spLocks noChangeArrowheads="1"/>
          </p:cNvSpPr>
          <p:nvPr/>
        </p:nvSpPr>
        <p:spPr bwMode="auto">
          <a:xfrm>
            <a:off x="1137139" y="1453662"/>
            <a:ext cx="75438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u="sng" dirty="0"/>
              <a:t>Power-Limiting Tracer</a:t>
            </a:r>
          </a:p>
          <a:p>
            <a:pPr eaLnBrk="1" hangingPunct="1"/>
            <a:r>
              <a:rPr lang="en-US" altLang="en-US" dirty="0"/>
              <a:t>Power output changes at the tracer heats up</a:t>
            </a:r>
          </a:p>
          <a:p>
            <a:pPr eaLnBrk="1" hangingPunct="1"/>
            <a:endParaRPr lang="en-US" altLang="en-US" dirty="0"/>
          </a:p>
          <a:p>
            <a:pPr eaLnBrk="1" hangingPunct="1"/>
            <a:r>
              <a:rPr lang="en-US" altLang="en-US" dirty="0"/>
              <a:t>Pros</a:t>
            </a:r>
          </a:p>
          <a:p>
            <a:pPr eaLnBrk="1" hangingPunct="1"/>
            <a:r>
              <a:rPr lang="en-US" altLang="en-US" dirty="0"/>
              <a:t>	Maintain temperatures up to 455F/230C</a:t>
            </a:r>
          </a:p>
          <a:p>
            <a:pPr eaLnBrk="1" hangingPunct="1"/>
            <a:r>
              <a:rPr lang="en-US" altLang="en-US" dirty="0"/>
              <a:t>	Cut to length but zones must be respected</a:t>
            </a:r>
          </a:p>
          <a:p>
            <a:pPr eaLnBrk="1" hangingPunct="1"/>
            <a:r>
              <a:rPr lang="en-US" altLang="en-US" dirty="0"/>
              <a:t>	Class 1 </a:t>
            </a:r>
            <a:r>
              <a:rPr lang="en-US" altLang="en-US" dirty="0" err="1"/>
              <a:t>Div</a:t>
            </a:r>
            <a:r>
              <a:rPr lang="en-US" altLang="en-US" dirty="0"/>
              <a:t> 2 approved</a:t>
            </a:r>
          </a:p>
          <a:p>
            <a:pPr eaLnBrk="1" hangingPunct="1"/>
            <a:r>
              <a:rPr lang="en-US" altLang="en-US" dirty="0"/>
              <a:t>Cons</a:t>
            </a:r>
          </a:p>
          <a:p>
            <a:pPr eaLnBrk="1" hangingPunct="1"/>
            <a:r>
              <a:rPr lang="en-US" altLang="en-US" dirty="0"/>
              <a:t>	Zones can be damaged</a:t>
            </a:r>
          </a:p>
          <a:p>
            <a:pPr eaLnBrk="1" hangingPunct="1"/>
            <a:r>
              <a:rPr lang="en-US" altLang="en-US" dirty="0"/>
              <a:t>	Inrush current on startup but less than BTV and XTV</a:t>
            </a:r>
          </a:p>
          <a:p>
            <a:pPr eaLnBrk="1" hangingPunct="1"/>
            <a:r>
              <a:rPr lang="en-US" altLang="en-US" dirty="0"/>
              <a:t>	At higher maintains, output may not be enough</a:t>
            </a:r>
          </a:p>
          <a:p>
            <a:pPr eaLnBrk="1" hangingPunct="1"/>
            <a:r>
              <a:rPr lang="en-US" altLang="en-US" dirty="0"/>
              <a:t>	Expensive</a:t>
            </a:r>
          </a:p>
          <a:p>
            <a:pPr eaLnBrk="1" hangingPunct="1"/>
            <a:endParaRPr lang="en-US" altLang="en-US" dirty="0"/>
          </a:p>
          <a:p>
            <a:pPr eaLnBrk="1" hangingPunct="1"/>
            <a:r>
              <a:rPr lang="en-US" altLang="en-US" dirty="0"/>
              <a:t>O’Brien examples:</a:t>
            </a:r>
          </a:p>
          <a:p>
            <a:pPr eaLnBrk="1" hangingPunct="1"/>
            <a:r>
              <a:rPr lang="en-US" altLang="en-US" dirty="0"/>
              <a:t>	Raychem VPL</a:t>
            </a:r>
          </a:p>
        </p:txBody>
      </p:sp>
    </p:spTree>
    <p:extLst>
      <p:ext uri="{BB962C8B-B14F-4D97-AF65-F5344CB8AC3E}">
        <p14:creationId xmlns:p14="http://schemas.microsoft.com/office/powerpoint/2010/main" val="4145311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Design Process</a:t>
            </a:r>
          </a:p>
          <a:p>
            <a:endParaRPr lang="en-US" dirty="0"/>
          </a:p>
        </p:txBody>
      </p:sp>
      <p:pic>
        <p:nvPicPr>
          <p:cNvPr id="5" name="Picture 2">
            <a:extLst>
              <a:ext uri="{FF2B5EF4-FFF2-40B4-BE49-F238E27FC236}">
                <a16:creationId xmlns:a16="http://schemas.microsoft.com/office/drawing/2014/main" id="{2379C805-B2A4-4E6E-A302-5346528E72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148" y="1658732"/>
            <a:ext cx="19812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4633C072-9EBE-4B62-8EBE-A330A13E87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9518" y="1159464"/>
            <a:ext cx="2890838"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2E6C04F7-6210-4B1F-A286-C58F1E1C86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6796" y="2912087"/>
            <a:ext cx="4681538"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4A77EF1B-68CB-44C1-B154-C48F914EDC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0954" y="418124"/>
            <a:ext cx="3100388"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D7073A7D-8774-4942-BF27-A51E5BC8C4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4954" y="534012"/>
            <a:ext cx="1728788"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3AD6177B-CC09-435A-9F77-3FA446F5C7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1304" y="2907324"/>
            <a:ext cx="4110038"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a:extLst>
              <a:ext uri="{FF2B5EF4-FFF2-40B4-BE49-F238E27FC236}">
                <a16:creationId xmlns:a16="http://schemas.microsoft.com/office/drawing/2014/main" id="{6DADAB94-A6BA-4058-AE80-551133B11A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7467" y="5226662"/>
            <a:ext cx="49387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348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Design Process</a:t>
            </a:r>
          </a:p>
          <a:p>
            <a:endParaRPr lang="en-US" dirty="0"/>
          </a:p>
        </p:txBody>
      </p:sp>
      <p:pic>
        <p:nvPicPr>
          <p:cNvPr id="11" name="Picture 2">
            <a:extLst>
              <a:ext uri="{FF2B5EF4-FFF2-40B4-BE49-F238E27FC236}">
                <a16:creationId xmlns:a16="http://schemas.microsoft.com/office/drawing/2014/main" id="{F4BC61E0-C70B-41D4-96DE-E8A32D12F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9031" y="3924743"/>
            <a:ext cx="40767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4D74DCF9-098D-49B7-9D98-799C54BB73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269" y="3618883"/>
            <a:ext cx="47053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A4C3B197-20EE-48F3-BD63-4E4C59A595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3553" y="2296143"/>
            <a:ext cx="46005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
            <a:extLst>
              <a:ext uri="{FF2B5EF4-FFF2-40B4-BE49-F238E27FC236}">
                <a16:creationId xmlns:a16="http://schemas.microsoft.com/office/drawing/2014/main" id="{0CD07E19-6C3A-4158-B644-46123AEBECA0}"/>
              </a:ext>
            </a:extLst>
          </p:cNvPr>
          <p:cNvSpPr txBox="1">
            <a:spLocks noChangeArrowheads="1"/>
          </p:cNvSpPr>
          <p:nvPr/>
        </p:nvSpPr>
        <p:spPr bwMode="auto">
          <a:xfrm>
            <a:off x="7174523" y="1638033"/>
            <a:ext cx="434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VPL zone diagram</a:t>
            </a:r>
          </a:p>
        </p:txBody>
      </p:sp>
      <p:pic>
        <p:nvPicPr>
          <p:cNvPr id="16" name="Picture 1033" descr="ConstantWattageCableFEstyle">
            <a:extLst>
              <a:ext uri="{FF2B5EF4-FFF2-40B4-BE49-F238E27FC236}">
                <a16:creationId xmlns:a16="http://schemas.microsoft.com/office/drawing/2014/main" id="{CD3C8982-88FE-4F74-AAAE-47B8682BA4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677" y="1873365"/>
            <a:ext cx="4232031" cy="42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5110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Design Process</a:t>
            </a:r>
          </a:p>
          <a:p>
            <a:endParaRPr lang="en-US" dirty="0"/>
          </a:p>
        </p:txBody>
      </p:sp>
      <p:sp>
        <p:nvSpPr>
          <p:cNvPr id="8" name="TextBox 2">
            <a:extLst>
              <a:ext uri="{FF2B5EF4-FFF2-40B4-BE49-F238E27FC236}">
                <a16:creationId xmlns:a16="http://schemas.microsoft.com/office/drawing/2014/main" id="{F8A45F2C-5918-43F5-BE74-DE3D2157787F}"/>
              </a:ext>
            </a:extLst>
          </p:cNvPr>
          <p:cNvSpPr txBox="1">
            <a:spLocks noChangeArrowheads="1"/>
          </p:cNvSpPr>
          <p:nvPr/>
        </p:nvSpPr>
        <p:spPr bwMode="auto">
          <a:xfrm>
            <a:off x="1565030" y="1371600"/>
            <a:ext cx="6934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u="sng" dirty="0"/>
              <a:t>Constant Power Density (CPD) Tracer</a:t>
            </a:r>
          </a:p>
          <a:p>
            <a:pPr eaLnBrk="1" hangingPunct="1"/>
            <a:r>
              <a:rPr lang="en-US" altLang="en-US" dirty="0"/>
              <a:t>Specific output tracer under all conditions</a:t>
            </a:r>
          </a:p>
          <a:p>
            <a:pPr eaLnBrk="1" hangingPunct="1"/>
            <a:endParaRPr lang="en-US" altLang="en-US" dirty="0"/>
          </a:p>
          <a:p>
            <a:pPr eaLnBrk="1" hangingPunct="1"/>
            <a:r>
              <a:rPr lang="en-US" altLang="en-US" dirty="0"/>
              <a:t>Pros</a:t>
            </a:r>
          </a:p>
          <a:p>
            <a:pPr eaLnBrk="1" hangingPunct="1"/>
            <a:r>
              <a:rPr lang="en-US" altLang="en-US" dirty="0"/>
              <a:t>	Maintain temperatures up to 400F/204C</a:t>
            </a:r>
          </a:p>
          <a:p>
            <a:pPr eaLnBrk="1" hangingPunct="1"/>
            <a:r>
              <a:rPr lang="en-US" altLang="en-US" dirty="0"/>
              <a:t>	Cut to length but zones must be respected</a:t>
            </a:r>
          </a:p>
          <a:p>
            <a:pPr eaLnBrk="1" hangingPunct="1"/>
            <a:r>
              <a:rPr lang="en-US" altLang="en-US" dirty="0"/>
              <a:t>	Continuous output allows for high maintain temperatures</a:t>
            </a:r>
          </a:p>
          <a:p>
            <a:pPr eaLnBrk="1" hangingPunct="1"/>
            <a:r>
              <a:rPr lang="en-US" altLang="en-US" dirty="0"/>
              <a:t>Cons</a:t>
            </a:r>
          </a:p>
          <a:p>
            <a:pPr eaLnBrk="1" hangingPunct="1"/>
            <a:r>
              <a:rPr lang="en-US" altLang="en-US" dirty="0"/>
              <a:t>	Zones can be damaged</a:t>
            </a:r>
          </a:p>
          <a:p>
            <a:pPr eaLnBrk="1" hangingPunct="1"/>
            <a:r>
              <a:rPr lang="en-US" altLang="en-US" dirty="0"/>
              <a:t>	More care must be taken during installation</a:t>
            </a:r>
          </a:p>
          <a:p>
            <a:pPr eaLnBrk="1" hangingPunct="1"/>
            <a:r>
              <a:rPr lang="en-US" altLang="en-US" dirty="0"/>
              <a:t>	Cannot be used in Class 1 </a:t>
            </a:r>
            <a:r>
              <a:rPr lang="en-US" altLang="en-US" dirty="0" err="1"/>
              <a:t>Div</a:t>
            </a:r>
            <a:r>
              <a:rPr lang="en-US" altLang="en-US" dirty="0"/>
              <a:t> 2 areas</a:t>
            </a:r>
          </a:p>
          <a:p>
            <a:pPr eaLnBrk="1" hangingPunct="1"/>
            <a:r>
              <a:rPr lang="en-US" altLang="en-US" dirty="0"/>
              <a:t>	General Purpose area</a:t>
            </a:r>
          </a:p>
          <a:p>
            <a:pPr eaLnBrk="1" hangingPunct="1"/>
            <a:endParaRPr lang="en-US" altLang="en-US" dirty="0"/>
          </a:p>
          <a:p>
            <a:pPr eaLnBrk="1" hangingPunct="1"/>
            <a:endParaRPr lang="en-US" altLang="en-US" dirty="0"/>
          </a:p>
          <a:p>
            <a:pPr eaLnBrk="1" hangingPunct="1"/>
            <a:r>
              <a:rPr lang="en-US" altLang="en-US" dirty="0"/>
              <a:t>O’Brien examples:</a:t>
            </a:r>
          </a:p>
          <a:p>
            <a:pPr eaLnBrk="1" hangingPunct="1"/>
            <a:r>
              <a:rPr lang="en-US" altLang="en-US" dirty="0"/>
              <a:t>	O’Brien T-series (T18, TY18, TN18)</a:t>
            </a:r>
          </a:p>
        </p:txBody>
      </p:sp>
      <p:pic>
        <p:nvPicPr>
          <p:cNvPr id="9" name="Picture 1">
            <a:extLst>
              <a:ext uri="{FF2B5EF4-FFF2-40B4-BE49-F238E27FC236}">
                <a16:creationId xmlns:a16="http://schemas.microsoft.com/office/drawing/2014/main" id="{F745576E-71F9-46AF-A778-F00EBC417A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04062" y="3901002"/>
            <a:ext cx="29718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2327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Design Process</a:t>
            </a:r>
          </a:p>
          <a:p>
            <a:endParaRPr lang="en-US" dirty="0"/>
          </a:p>
        </p:txBody>
      </p:sp>
      <p:pic>
        <p:nvPicPr>
          <p:cNvPr id="5" name="Picture 2">
            <a:extLst>
              <a:ext uri="{FF2B5EF4-FFF2-40B4-BE49-F238E27FC236}">
                <a16:creationId xmlns:a16="http://schemas.microsoft.com/office/drawing/2014/main" id="{B7FD3A2D-886E-4F9C-A490-7732399BA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2170" y="154045"/>
            <a:ext cx="43211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8A05223C-9425-47A2-960C-B6A0F6052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518" y="1510751"/>
            <a:ext cx="51054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8B17379-BF46-4958-BD4A-B28B586F9E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88" y="2540549"/>
            <a:ext cx="525780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2C1DCD9A-8D7C-41E0-9353-86CE43D3A8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6064" y="4363135"/>
            <a:ext cx="27717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253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Design Process</a:t>
            </a:r>
          </a:p>
          <a:p>
            <a:endParaRPr lang="en-US" dirty="0"/>
          </a:p>
        </p:txBody>
      </p:sp>
      <p:sp>
        <p:nvSpPr>
          <p:cNvPr id="8" name="Rectangle 2">
            <a:extLst>
              <a:ext uri="{FF2B5EF4-FFF2-40B4-BE49-F238E27FC236}">
                <a16:creationId xmlns:a16="http://schemas.microsoft.com/office/drawing/2014/main" id="{62F9DBA1-C552-46D2-8C88-AD59CDB62840}"/>
              </a:ext>
            </a:extLst>
          </p:cNvPr>
          <p:cNvSpPr>
            <a:spLocks noChangeArrowheads="1"/>
          </p:cNvSpPr>
          <p:nvPr/>
        </p:nvSpPr>
        <p:spPr bwMode="auto">
          <a:xfrm>
            <a:off x="1992713" y="1287177"/>
            <a:ext cx="7010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u="sng" dirty="0"/>
              <a:t>Series Resistance Tracer</a:t>
            </a:r>
          </a:p>
          <a:p>
            <a:pPr eaLnBrk="1" hangingPunct="1"/>
            <a:r>
              <a:rPr lang="en-US" altLang="en-US" dirty="0"/>
              <a:t>Specific resistance under all conditions</a:t>
            </a:r>
          </a:p>
          <a:p>
            <a:pPr eaLnBrk="1" hangingPunct="1"/>
            <a:endParaRPr lang="en-US" altLang="en-US" dirty="0"/>
          </a:p>
          <a:p>
            <a:pPr eaLnBrk="1" hangingPunct="1"/>
            <a:r>
              <a:rPr lang="en-US" altLang="en-US" dirty="0"/>
              <a:t>Pros</a:t>
            </a:r>
          </a:p>
          <a:p>
            <a:pPr eaLnBrk="1" hangingPunct="1"/>
            <a:r>
              <a:rPr lang="en-US" altLang="en-US" dirty="0"/>
              <a:t>	Maintain temperatures up to 1022F/550C</a:t>
            </a:r>
          </a:p>
          <a:p>
            <a:pPr eaLnBrk="1" hangingPunct="1"/>
            <a:r>
              <a:rPr lang="en-US" altLang="en-US" dirty="0"/>
              <a:t>	Pre-terminated ends</a:t>
            </a:r>
          </a:p>
          <a:p>
            <a:pPr eaLnBrk="1" hangingPunct="1"/>
            <a:r>
              <a:rPr lang="en-US" altLang="en-US" dirty="0"/>
              <a:t>	Class 1, </a:t>
            </a:r>
            <a:r>
              <a:rPr lang="en-US" altLang="en-US" dirty="0" err="1"/>
              <a:t>Div</a:t>
            </a:r>
            <a:r>
              <a:rPr lang="en-US" altLang="en-US" dirty="0"/>
              <a:t> 1 approved</a:t>
            </a:r>
          </a:p>
          <a:p>
            <a:pPr eaLnBrk="1" hangingPunct="1"/>
            <a:r>
              <a:rPr lang="en-US" altLang="en-US" dirty="0"/>
              <a:t>Cons</a:t>
            </a:r>
          </a:p>
          <a:p>
            <a:pPr eaLnBrk="1" hangingPunct="1"/>
            <a:r>
              <a:rPr lang="en-US" altLang="en-US" dirty="0"/>
              <a:t>	Output based on resistance wire</a:t>
            </a:r>
          </a:p>
          <a:p>
            <a:pPr eaLnBrk="1" hangingPunct="1"/>
            <a:r>
              <a:rPr lang="en-US" altLang="en-US" dirty="0"/>
              <a:t>	Cannot be cut to length, order specific length</a:t>
            </a:r>
          </a:p>
          <a:p>
            <a:pPr eaLnBrk="1" hangingPunct="1"/>
            <a:r>
              <a:rPr lang="en-US" altLang="en-US" dirty="0"/>
              <a:t>	Long lead times</a:t>
            </a:r>
          </a:p>
          <a:p>
            <a:pPr eaLnBrk="1" hangingPunct="1"/>
            <a:r>
              <a:rPr lang="en-US" altLang="en-US" dirty="0"/>
              <a:t>	Expensive</a:t>
            </a:r>
          </a:p>
          <a:p>
            <a:pPr eaLnBrk="1" hangingPunct="1"/>
            <a:endParaRPr lang="en-US" altLang="en-US" dirty="0"/>
          </a:p>
          <a:p>
            <a:pPr eaLnBrk="1" hangingPunct="1"/>
            <a:endParaRPr lang="en-US" altLang="en-US" dirty="0"/>
          </a:p>
          <a:p>
            <a:pPr eaLnBrk="1" hangingPunct="1"/>
            <a:r>
              <a:rPr lang="en-US" altLang="en-US" dirty="0"/>
              <a:t>O’Brien examples:</a:t>
            </a:r>
          </a:p>
          <a:p>
            <a:pPr eaLnBrk="1" hangingPunct="1"/>
            <a:r>
              <a:rPr lang="en-US" altLang="en-US" dirty="0"/>
              <a:t>	Raychem/</a:t>
            </a:r>
            <a:r>
              <a:rPr lang="en-US" altLang="en-US" dirty="0" err="1"/>
              <a:t>Pyrotenax</a:t>
            </a:r>
            <a:r>
              <a:rPr lang="en-US" altLang="en-US" dirty="0"/>
              <a:t> MI-Alloy 825</a:t>
            </a:r>
          </a:p>
        </p:txBody>
      </p:sp>
    </p:spTree>
    <p:extLst>
      <p:ext uri="{BB962C8B-B14F-4D97-AF65-F5344CB8AC3E}">
        <p14:creationId xmlns:p14="http://schemas.microsoft.com/office/powerpoint/2010/main" val="3074511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Topics</a:t>
            </a:r>
          </a:p>
          <a:p>
            <a:endParaRPr lang="en-US" dirty="0"/>
          </a:p>
        </p:txBody>
      </p:sp>
      <p:sp>
        <p:nvSpPr>
          <p:cNvPr id="2" name="TextBox 1">
            <a:extLst>
              <a:ext uri="{FF2B5EF4-FFF2-40B4-BE49-F238E27FC236}">
                <a16:creationId xmlns:a16="http://schemas.microsoft.com/office/drawing/2014/main" id="{7C5C4787-6A66-4DC3-B71F-5AF63BA11EAF}"/>
              </a:ext>
            </a:extLst>
          </p:cNvPr>
          <p:cNvSpPr txBox="1"/>
          <p:nvPr/>
        </p:nvSpPr>
        <p:spPr>
          <a:xfrm>
            <a:off x="1371600" y="1723292"/>
            <a:ext cx="5064369" cy="3693319"/>
          </a:xfrm>
          <a:prstGeom prst="rect">
            <a:avLst/>
          </a:prstGeom>
          <a:noFill/>
        </p:spPr>
        <p:txBody>
          <a:bodyPr wrap="square" rtlCol="0">
            <a:spAutoFit/>
          </a:bodyPr>
          <a:lstStyle/>
          <a:p>
            <a:pPr marL="285750" indent="-285750">
              <a:buFont typeface="Wingdings" panose="05000000000000000000" pitchFamily="2" charset="2"/>
              <a:buChar char="Ø"/>
            </a:pPr>
            <a:r>
              <a:rPr lang="en-US" dirty="0"/>
              <a:t>Company background</a:t>
            </a:r>
          </a:p>
          <a:p>
            <a:pPr marL="285750" indent="-285750">
              <a:buFont typeface="Wingdings" panose="05000000000000000000" pitchFamily="2" charset="2"/>
              <a:buChar char="Ø"/>
            </a:pPr>
            <a:r>
              <a:rPr lang="en-US" dirty="0"/>
              <a:t>Purpose</a:t>
            </a:r>
          </a:p>
          <a:p>
            <a:pPr marL="285750" indent="-285750">
              <a:buFont typeface="Wingdings" panose="05000000000000000000" pitchFamily="2" charset="2"/>
              <a:buChar char="Ø"/>
            </a:pPr>
            <a:r>
              <a:rPr lang="en-US" dirty="0"/>
              <a:t>Types of Umbilicals</a:t>
            </a:r>
          </a:p>
          <a:p>
            <a:pPr marL="285750" indent="-285750">
              <a:buFont typeface="Wingdings" panose="05000000000000000000" pitchFamily="2" charset="2"/>
              <a:buChar char="Ø"/>
            </a:pPr>
            <a:r>
              <a:rPr lang="en-US" dirty="0"/>
              <a:t>Design Process</a:t>
            </a:r>
          </a:p>
          <a:p>
            <a:pPr marL="285750" indent="-285750">
              <a:buFont typeface="Wingdings" panose="05000000000000000000" pitchFamily="2" charset="2"/>
              <a:buChar char="Ø"/>
            </a:pPr>
            <a:r>
              <a:rPr lang="en-US" dirty="0"/>
              <a:t>Configurations</a:t>
            </a:r>
          </a:p>
          <a:p>
            <a:pPr marL="285750" indent="-285750">
              <a:buFont typeface="Wingdings" panose="05000000000000000000" pitchFamily="2" charset="2"/>
              <a:buChar char="Ø"/>
            </a:pPr>
            <a:r>
              <a:rPr lang="en-US" dirty="0"/>
              <a:t>Arrival Inspections</a:t>
            </a:r>
          </a:p>
          <a:p>
            <a:pPr marL="285750" indent="-285750">
              <a:buFont typeface="Wingdings" panose="05000000000000000000" pitchFamily="2" charset="2"/>
              <a:buChar char="Ø"/>
            </a:pPr>
            <a:r>
              <a:rPr lang="en-US" dirty="0"/>
              <a:t>Preinstall / Storage instructions</a:t>
            </a:r>
          </a:p>
          <a:p>
            <a:pPr marL="285750" indent="-285750">
              <a:buFont typeface="Wingdings" panose="05000000000000000000" pitchFamily="2" charset="2"/>
              <a:buChar char="Ø"/>
            </a:pPr>
            <a:r>
              <a:rPr lang="en-US" dirty="0"/>
              <a:t>Install Instructions</a:t>
            </a:r>
          </a:p>
          <a:p>
            <a:pPr marL="285750" indent="-285750">
              <a:buFont typeface="Wingdings" panose="05000000000000000000" pitchFamily="2" charset="2"/>
              <a:buChar char="Ø"/>
            </a:pPr>
            <a:r>
              <a:rPr lang="en-US" dirty="0"/>
              <a:t>Best Practices</a:t>
            </a:r>
          </a:p>
          <a:p>
            <a:pPr marL="285750" indent="-285750">
              <a:buFont typeface="Wingdings" panose="05000000000000000000" pitchFamily="2" charset="2"/>
              <a:buChar char="Ø"/>
            </a:pPr>
            <a:r>
              <a:rPr lang="en-US" dirty="0"/>
              <a:t>Finishing and Power up</a:t>
            </a:r>
          </a:p>
          <a:p>
            <a:pPr marL="285750" indent="-285750">
              <a:buFont typeface="Wingdings" panose="05000000000000000000" pitchFamily="2" charset="2"/>
              <a:buChar char="Ø"/>
            </a:pPr>
            <a:r>
              <a:rPr lang="en-US" dirty="0"/>
              <a:t>Permeation, Burn-in, and Flushing</a:t>
            </a:r>
          </a:p>
          <a:p>
            <a:pPr marL="285750" indent="-285750">
              <a:buFont typeface="Wingdings" panose="05000000000000000000" pitchFamily="2" charset="2"/>
              <a:buChar char="Ø"/>
            </a:pPr>
            <a:r>
              <a:rPr lang="en-US" dirty="0"/>
              <a:t>Maintenance</a:t>
            </a:r>
          </a:p>
          <a:p>
            <a:pPr marL="285750" indent="-285750">
              <a:buFont typeface="Wingdings" panose="05000000000000000000" pitchFamily="2" charset="2"/>
              <a:buChar char="Ø"/>
            </a:pPr>
            <a:r>
              <a:rPr lang="en-US" dirty="0"/>
              <a:t>Questions</a:t>
            </a:r>
          </a:p>
        </p:txBody>
      </p:sp>
      <p:pic>
        <p:nvPicPr>
          <p:cNvPr id="5" name="Picture 4">
            <a:extLst>
              <a:ext uri="{FF2B5EF4-FFF2-40B4-BE49-F238E27FC236}">
                <a16:creationId xmlns:a16="http://schemas.microsoft.com/office/drawing/2014/main" id="{970DE45F-6173-40AD-8AB9-EA317F0098AB}"/>
              </a:ext>
            </a:extLst>
          </p:cNvPr>
          <p:cNvPicPr>
            <a:picLocks noChangeAspect="1"/>
          </p:cNvPicPr>
          <p:nvPr/>
        </p:nvPicPr>
        <p:blipFill>
          <a:blip r:embed="rId3"/>
          <a:stretch>
            <a:fillRect/>
          </a:stretch>
        </p:blipFill>
        <p:spPr>
          <a:xfrm>
            <a:off x="6139321" y="1805106"/>
            <a:ext cx="4646317" cy="3086379"/>
          </a:xfrm>
          <a:prstGeom prst="rect">
            <a:avLst/>
          </a:prstGeom>
        </p:spPr>
      </p:pic>
    </p:spTree>
    <p:extLst>
      <p:ext uri="{BB962C8B-B14F-4D97-AF65-F5344CB8AC3E}">
        <p14:creationId xmlns:p14="http://schemas.microsoft.com/office/powerpoint/2010/main" val="1961756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Design Process</a:t>
            </a:r>
          </a:p>
          <a:p>
            <a:endParaRPr lang="en-US" dirty="0"/>
          </a:p>
        </p:txBody>
      </p:sp>
      <p:pic>
        <p:nvPicPr>
          <p:cNvPr id="4" name="Picture 2">
            <a:extLst>
              <a:ext uri="{FF2B5EF4-FFF2-40B4-BE49-F238E27FC236}">
                <a16:creationId xmlns:a16="http://schemas.microsoft.com/office/drawing/2014/main" id="{81BBAC34-8119-4616-9D0D-E0821C6E7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55" y="1914236"/>
            <a:ext cx="3081338"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28C5A18A-48C4-45F1-8665-FAF144E1FA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167" y="4854286"/>
            <a:ext cx="41148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38756AF9-1CC2-44D6-852D-757839D369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4092" y="237836"/>
            <a:ext cx="405606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4B48D72F-67C5-4F3B-A773-99DCDC5163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4092" y="1349086"/>
            <a:ext cx="47625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89BF128A-9DF9-4C39-A42E-61890CEDBA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9217" y="2625436"/>
            <a:ext cx="2776538"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B197618-B14A-49FE-93BC-056684A02C94}"/>
              </a:ext>
            </a:extLst>
          </p:cNvPr>
          <p:cNvPicPr>
            <a:picLocks noChangeAspect="1"/>
          </p:cNvPicPr>
          <p:nvPr/>
        </p:nvPicPr>
        <p:blipFill>
          <a:blip r:embed="rId8"/>
          <a:stretch>
            <a:fillRect/>
          </a:stretch>
        </p:blipFill>
        <p:spPr>
          <a:xfrm>
            <a:off x="3542210" y="778515"/>
            <a:ext cx="2989465" cy="1800225"/>
          </a:xfrm>
          <a:prstGeom prst="rect">
            <a:avLst/>
          </a:prstGeom>
        </p:spPr>
      </p:pic>
    </p:spTree>
    <p:extLst>
      <p:ext uri="{BB962C8B-B14F-4D97-AF65-F5344CB8AC3E}">
        <p14:creationId xmlns:p14="http://schemas.microsoft.com/office/powerpoint/2010/main" val="260353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Design Process</a:t>
            </a:r>
          </a:p>
          <a:p>
            <a:endParaRPr lang="en-US" dirty="0"/>
          </a:p>
        </p:txBody>
      </p:sp>
      <p:sp>
        <p:nvSpPr>
          <p:cNvPr id="2" name="TextBox 1">
            <a:extLst>
              <a:ext uri="{FF2B5EF4-FFF2-40B4-BE49-F238E27FC236}">
                <a16:creationId xmlns:a16="http://schemas.microsoft.com/office/drawing/2014/main" id="{245F5357-3117-41F3-8612-B05C87512DB7}"/>
              </a:ext>
            </a:extLst>
          </p:cNvPr>
          <p:cNvSpPr txBox="1"/>
          <p:nvPr/>
        </p:nvSpPr>
        <p:spPr>
          <a:xfrm>
            <a:off x="911180" y="1783421"/>
            <a:ext cx="6963508" cy="2862322"/>
          </a:xfrm>
          <a:prstGeom prst="rect">
            <a:avLst/>
          </a:prstGeom>
          <a:noFill/>
        </p:spPr>
        <p:txBody>
          <a:bodyPr wrap="square" rtlCol="0">
            <a:spAutoFit/>
          </a:bodyPr>
          <a:lstStyle/>
          <a:p>
            <a:r>
              <a:rPr lang="en-US" dirty="0"/>
              <a:t>Temperature Sensors</a:t>
            </a:r>
          </a:p>
          <a:p>
            <a:r>
              <a:rPr lang="en-US" dirty="0"/>
              <a:t>	Type J/K thermocouples</a:t>
            </a:r>
          </a:p>
          <a:p>
            <a:r>
              <a:rPr lang="en-US" dirty="0"/>
              <a:t>		Factory install</a:t>
            </a:r>
          </a:p>
          <a:p>
            <a:r>
              <a:rPr lang="en-US" dirty="0"/>
              <a:t>		Field install</a:t>
            </a:r>
          </a:p>
          <a:p>
            <a:r>
              <a:rPr lang="en-US" dirty="0"/>
              <a:t>		SensorTube</a:t>
            </a:r>
          </a:p>
          <a:p>
            <a:endParaRPr lang="en-US" dirty="0"/>
          </a:p>
          <a:p>
            <a:r>
              <a:rPr lang="en-US" dirty="0"/>
              <a:t>	RTD 3-wire PT100</a:t>
            </a:r>
          </a:p>
          <a:p>
            <a:r>
              <a:rPr lang="en-US" dirty="0"/>
              <a:t>		Factory install</a:t>
            </a:r>
          </a:p>
          <a:p>
            <a:r>
              <a:rPr lang="en-US" dirty="0"/>
              <a:t>		Field install</a:t>
            </a:r>
          </a:p>
          <a:p>
            <a:r>
              <a:rPr lang="en-US" dirty="0"/>
              <a:t>		SensorTube</a:t>
            </a:r>
          </a:p>
        </p:txBody>
      </p:sp>
      <p:pic>
        <p:nvPicPr>
          <p:cNvPr id="4" name="Picture 4">
            <a:extLst>
              <a:ext uri="{FF2B5EF4-FFF2-40B4-BE49-F238E27FC236}">
                <a16:creationId xmlns:a16="http://schemas.microsoft.com/office/drawing/2014/main" id="{136E546D-4263-456F-9965-04739A2281BF}"/>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5162" y="1721649"/>
            <a:ext cx="984884" cy="545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528D13BA-C878-412A-82BE-1283B05EDF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7563" y="3425414"/>
            <a:ext cx="550694" cy="62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45C1DE2-4456-4183-879A-FF5FA0EF21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15126" y="1384958"/>
            <a:ext cx="1489075"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2CD7751-EECE-454C-AB42-C5DD3946080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3223" y="4083991"/>
            <a:ext cx="2669590" cy="206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0CE0FCCF-6197-44D6-B852-010EF3D3435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40273" y="3774301"/>
            <a:ext cx="1614487"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D9D4B82E-1CDF-4E93-9DF8-88F2B90C3DC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14015" y="1642825"/>
            <a:ext cx="2988787" cy="197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9F6C6DFA-81B6-48F5-BF22-6F889E3C8DDA}"/>
              </a:ext>
            </a:extLst>
          </p:cNvPr>
          <p:cNvSpPr txBox="1"/>
          <p:nvPr/>
        </p:nvSpPr>
        <p:spPr>
          <a:xfrm>
            <a:off x="9060400" y="1164697"/>
            <a:ext cx="2492692" cy="646331"/>
          </a:xfrm>
          <a:prstGeom prst="rect">
            <a:avLst/>
          </a:prstGeom>
          <a:noFill/>
        </p:spPr>
        <p:txBody>
          <a:bodyPr wrap="square" rtlCol="0">
            <a:spAutoFit/>
          </a:bodyPr>
          <a:lstStyle/>
          <a:p>
            <a:r>
              <a:rPr lang="en-US" dirty="0"/>
              <a:t>SensorTube</a:t>
            </a:r>
          </a:p>
          <a:p>
            <a:r>
              <a:rPr lang="en-US" dirty="0"/>
              <a:t>	1/4” and 3/8”</a:t>
            </a:r>
          </a:p>
        </p:txBody>
      </p:sp>
    </p:spTree>
    <p:extLst>
      <p:ext uri="{BB962C8B-B14F-4D97-AF65-F5344CB8AC3E}">
        <p14:creationId xmlns:p14="http://schemas.microsoft.com/office/powerpoint/2010/main" val="1826413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Configurations</a:t>
            </a:r>
          </a:p>
          <a:p>
            <a:endParaRPr lang="en-US" dirty="0"/>
          </a:p>
        </p:txBody>
      </p:sp>
      <p:pic>
        <p:nvPicPr>
          <p:cNvPr id="11" name="Picture 3">
            <a:extLst>
              <a:ext uri="{FF2B5EF4-FFF2-40B4-BE49-F238E27FC236}">
                <a16:creationId xmlns:a16="http://schemas.microsoft.com/office/drawing/2014/main" id="{94ACE0CE-924B-4EA7-B6C9-3E0C6C1A97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3197" y="821754"/>
            <a:ext cx="48069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F246E902-C58F-4AD0-ABC9-DBB84008B5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03997" y="4174554"/>
            <a:ext cx="40862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DDC64BA6-1E8C-4405-9EB9-061C3DAE1BA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75997" y="4555554"/>
            <a:ext cx="283051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6">
            <a:extLst>
              <a:ext uri="{FF2B5EF4-FFF2-40B4-BE49-F238E27FC236}">
                <a16:creationId xmlns:a16="http://schemas.microsoft.com/office/drawing/2014/main" id="{B550F774-E109-458C-8304-7A13BAFF2B9B}"/>
              </a:ext>
            </a:extLst>
          </p:cNvPr>
          <p:cNvSpPr txBox="1">
            <a:spLocks noChangeArrowheads="1"/>
          </p:cNvSpPr>
          <p:nvPr/>
        </p:nvSpPr>
        <p:spPr bwMode="auto">
          <a:xfrm>
            <a:off x="4923397" y="882079"/>
            <a:ext cx="2057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t>All-in-One</a:t>
            </a:r>
          </a:p>
        </p:txBody>
      </p:sp>
      <p:sp>
        <p:nvSpPr>
          <p:cNvPr id="15" name="TextBox 7">
            <a:extLst>
              <a:ext uri="{FF2B5EF4-FFF2-40B4-BE49-F238E27FC236}">
                <a16:creationId xmlns:a16="http://schemas.microsoft.com/office/drawing/2014/main" id="{E97AF525-3696-4653-98D1-9815CCF8EC8F}"/>
              </a:ext>
            </a:extLst>
          </p:cNvPr>
          <p:cNvSpPr txBox="1">
            <a:spLocks noChangeArrowheads="1"/>
          </p:cNvSpPr>
          <p:nvPr/>
        </p:nvSpPr>
        <p:spPr bwMode="auto">
          <a:xfrm>
            <a:off x="4770997" y="3530029"/>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t>Two bundle</a:t>
            </a:r>
          </a:p>
        </p:txBody>
      </p:sp>
      <p:sp>
        <p:nvSpPr>
          <p:cNvPr id="16" name="TextBox 8">
            <a:extLst>
              <a:ext uri="{FF2B5EF4-FFF2-40B4-BE49-F238E27FC236}">
                <a16:creationId xmlns:a16="http://schemas.microsoft.com/office/drawing/2014/main" id="{92546513-E23C-4034-830A-F0F44EB583A5}"/>
              </a:ext>
            </a:extLst>
          </p:cNvPr>
          <p:cNvSpPr txBox="1">
            <a:spLocks noChangeArrowheads="1"/>
          </p:cNvSpPr>
          <p:nvPr/>
        </p:nvSpPr>
        <p:spPr bwMode="auto">
          <a:xfrm>
            <a:off x="2713597" y="3945954"/>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t>Heated</a:t>
            </a:r>
          </a:p>
        </p:txBody>
      </p:sp>
      <p:sp>
        <p:nvSpPr>
          <p:cNvPr id="17" name="TextBox 9">
            <a:extLst>
              <a:ext uri="{FF2B5EF4-FFF2-40B4-BE49-F238E27FC236}">
                <a16:creationId xmlns:a16="http://schemas.microsoft.com/office/drawing/2014/main" id="{DDE1C3D7-5D38-4B5E-9AD4-CBBEBD4F9367}"/>
              </a:ext>
            </a:extLst>
          </p:cNvPr>
          <p:cNvSpPr txBox="1">
            <a:spLocks noChangeArrowheads="1"/>
          </p:cNvSpPr>
          <p:nvPr/>
        </p:nvSpPr>
        <p:spPr bwMode="auto">
          <a:xfrm>
            <a:off x="6844272" y="4169792"/>
            <a:ext cx="1492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t>Unheated</a:t>
            </a:r>
          </a:p>
        </p:txBody>
      </p:sp>
    </p:spTree>
    <p:extLst>
      <p:ext uri="{BB962C8B-B14F-4D97-AF65-F5344CB8AC3E}">
        <p14:creationId xmlns:p14="http://schemas.microsoft.com/office/powerpoint/2010/main" val="3751823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Configurations</a:t>
            </a:r>
          </a:p>
          <a:p>
            <a:endParaRPr lang="en-US" dirty="0"/>
          </a:p>
        </p:txBody>
      </p:sp>
      <p:pic>
        <p:nvPicPr>
          <p:cNvPr id="10" name="Picture 3">
            <a:extLst>
              <a:ext uri="{FF2B5EF4-FFF2-40B4-BE49-F238E27FC236}">
                <a16:creationId xmlns:a16="http://schemas.microsoft.com/office/drawing/2014/main" id="{8516A45A-EFBE-4AA3-B4C3-36D061374C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9653" y="798278"/>
            <a:ext cx="2157413"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2">
            <a:extLst>
              <a:ext uri="{FF2B5EF4-FFF2-40B4-BE49-F238E27FC236}">
                <a16:creationId xmlns:a16="http://schemas.microsoft.com/office/drawing/2014/main" id="{6F3A7157-0685-4CFB-9B91-1B040E00BFD9}"/>
              </a:ext>
            </a:extLst>
          </p:cNvPr>
          <p:cNvSpPr txBox="1">
            <a:spLocks noChangeArrowheads="1"/>
          </p:cNvSpPr>
          <p:nvPr/>
        </p:nvSpPr>
        <p:spPr bwMode="auto">
          <a:xfrm>
            <a:off x="811498" y="1199013"/>
            <a:ext cx="8035925"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t>All-in-One approach</a:t>
            </a:r>
          </a:p>
          <a:p>
            <a:r>
              <a:rPr lang="en-US" altLang="en-US" dirty="0"/>
              <a:t>	Heated and unheated material in the same tubing bundle</a:t>
            </a:r>
          </a:p>
          <a:p>
            <a:r>
              <a:rPr lang="en-US" altLang="en-US" dirty="0"/>
              <a:t>	Pros:</a:t>
            </a:r>
          </a:p>
          <a:p>
            <a:r>
              <a:rPr lang="en-US" altLang="en-US" dirty="0"/>
              <a:t>		One bundle to install</a:t>
            </a:r>
          </a:p>
          <a:p>
            <a:r>
              <a:rPr lang="en-US" altLang="en-US" dirty="0"/>
              <a:t>		Lower initial cost</a:t>
            </a:r>
          </a:p>
          <a:p>
            <a:r>
              <a:rPr lang="en-US" altLang="en-US" dirty="0"/>
              <a:t>	Cons:</a:t>
            </a:r>
          </a:p>
          <a:p>
            <a:r>
              <a:rPr lang="en-US" altLang="en-US" dirty="0"/>
              <a:t>		Larger, heavier bundle can be more difficult to install</a:t>
            </a:r>
          </a:p>
          <a:p>
            <a:r>
              <a:rPr lang="en-US" altLang="en-US" dirty="0"/>
              <a:t>		If tracer fails, entire bundle must be replaced</a:t>
            </a:r>
          </a:p>
          <a:p>
            <a:r>
              <a:rPr lang="en-US" altLang="en-US" dirty="0"/>
              <a:t>Two bundle approach</a:t>
            </a:r>
          </a:p>
          <a:p>
            <a:r>
              <a:rPr lang="en-US" altLang="en-US" dirty="0"/>
              <a:t>	One bundle has all heated tubes, second bundle has unheated</a:t>
            </a:r>
          </a:p>
          <a:p>
            <a:r>
              <a:rPr lang="en-US" altLang="en-US" dirty="0"/>
              <a:t>	Pros:</a:t>
            </a:r>
          </a:p>
          <a:p>
            <a:r>
              <a:rPr lang="en-US" altLang="en-US" dirty="0"/>
              <a:t>		If tracer fails, only replacing the heated line</a:t>
            </a:r>
          </a:p>
          <a:p>
            <a:r>
              <a:rPr lang="en-US" altLang="en-US" dirty="0"/>
              <a:t>		Two smaller bundles to install, instead of one larger</a:t>
            </a:r>
          </a:p>
          <a:p>
            <a:r>
              <a:rPr lang="en-US" altLang="en-US" dirty="0"/>
              <a:t>	Cons:</a:t>
            </a:r>
          </a:p>
          <a:p>
            <a:r>
              <a:rPr lang="en-US" altLang="en-US" dirty="0"/>
              <a:t>		More expensive to purchase</a:t>
            </a:r>
          </a:p>
          <a:p>
            <a:r>
              <a:rPr lang="en-US" altLang="en-US" dirty="0"/>
              <a:t>		More expensive to install</a:t>
            </a:r>
          </a:p>
          <a:p>
            <a:r>
              <a:rPr lang="en-US" altLang="en-US" dirty="0"/>
              <a:t>In some applications, only a two bundle is available</a:t>
            </a:r>
          </a:p>
        </p:txBody>
      </p:sp>
      <p:pic>
        <p:nvPicPr>
          <p:cNvPr id="19" name="Picture 4">
            <a:extLst>
              <a:ext uri="{FF2B5EF4-FFF2-40B4-BE49-F238E27FC236}">
                <a16:creationId xmlns:a16="http://schemas.microsoft.com/office/drawing/2014/main" id="{F2179FC9-7B50-4646-9288-5043EBF2E4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5080" y="3858762"/>
            <a:ext cx="28479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866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Configurations</a:t>
            </a:r>
          </a:p>
          <a:p>
            <a:endParaRPr lang="en-US" dirty="0"/>
          </a:p>
        </p:txBody>
      </p:sp>
      <p:pic>
        <p:nvPicPr>
          <p:cNvPr id="6" name="Picture 5">
            <a:extLst>
              <a:ext uri="{FF2B5EF4-FFF2-40B4-BE49-F238E27FC236}">
                <a16:creationId xmlns:a16="http://schemas.microsoft.com/office/drawing/2014/main" id="{38DA712E-921D-4E09-B926-D06050370B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6838" y="1386527"/>
            <a:ext cx="2673978" cy="145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448B65B2-743C-4F30-86BB-F4067FB99481}"/>
              </a:ext>
            </a:extLst>
          </p:cNvPr>
          <p:cNvSpPr txBox="1">
            <a:spLocks noChangeArrowheads="1"/>
          </p:cNvSpPr>
          <p:nvPr/>
        </p:nvSpPr>
        <p:spPr>
          <a:xfrm>
            <a:off x="5830356" y="705690"/>
            <a:ext cx="3653172" cy="410603"/>
          </a:xfrm>
          <a:prstGeom prst="rect">
            <a:avLst/>
          </a:prstGeom>
        </p:spPr>
        <p:txBody>
          <a:bodyPr/>
          <a:lstStyle/>
          <a:p>
            <a:pPr algn="ctr" eaLnBrk="1" hangingPunct="1">
              <a:defRPr/>
            </a:pPr>
            <a:r>
              <a:rPr lang="en-US" b="1" kern="0" dirty="0">
                <a:effectLst>
                  <a:outerShdw blurRad="38100" dist="38100" dir="2700000" algn="tl">
                    <a:srgbClr val="C0C0C0"/>
                  </a:outerShdw>
                </a:effectLst>
                <a:latin typeface="+mj-lt"/>
                <a:ea typeface="+mj-ea"/>
                <a:cs typeface="+mj-cs"/>
              </a:rPr>
              <a:t>End Preparation Options</a:t>
            </a:r>
          </a:p>
        </p:txBody>
      </p:sp>
      <p:pic>
        <p:nvPicPr>
          <p:cNvPr id="8" name="Picture 6">
            <a:extLst>
              <a:ext uri="{FF2B5EF4-FFF2-40B4-BE49-F238E27FC236}">
                <a16:creationId xmlns:a16="http://schemas.microsoft.com/office/drawing/2014/main" id="{6EC62C95-6A2F-4C8D-B05B-E8CDDCFCEB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4243" y="2789797"/>
            <a:ext cx="39639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6802B389-2AF1-4EF7-880F-E9E9CF208C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0043" y="3094597"/>
            <a:ext cx="4191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id="{138739E4-C004-41EE-B11E-5268BBF961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2443" y="4542397"/>
            <a:ext cx="378142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a:extLst>
              <a:ext uri="{FF2B5EF4-FFF2-40B4-BE49-F238E27FC236}">
                <a16:creationId xmlns:a16="http://schemas.microsoft.com/office/drawing/2014/main" id="{2FA2B936-AC82-4029-BD4A-3CC94B4005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2323" y="4389997"/>
            <a:ext cx="41163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a:extLst>
              <a:ext uri="{FF2B5EF4-FFF2-40B4-BE49-F238E27FC236}">
                <a16:creationId xmlns:a16="http://schemas.microsoft.com/office/drawing/2014/main" id="{0A9082FA-8A2B-4927-BD17-B73B9D15A75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08231" y="1046722"/>
            <a:ext cx="4646612"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828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Configurations</a:t>
            </a:r>
          </a:p>
          <a:p>
            <a:endParaRPr lang="en-US" dirty="0"/>
          </a:p>
        </p:txBody>
      </p:sp>
      <p:pic>
        <p:nvPicPr>
          <p:cNvPr id="10" name="Picture 6">
            <a:extLst>
              <a:ext uri="{FF2B5EF4-FFF2-40B4-BE49-F238E27FC236}">
                <a16:creationId xmlns:a16="http://schemas.microsoft.com/office/drawing/2014/main" id="{8D085C44-1BC4-4C5F-B5F1-4824C0CB7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447" y="2160550"/>
            <a:ext cx="4086225" cy="349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7610490-79A2-4C74-865F-C0D66F4AD001}"/>
              </a:ext>
            </a:extLst>
          </p:cNvPr>
          <p:cNvSpPr txBox="1"/>
          <p:nvPr/>
        </p:nvSpPr>
        <p:spPr>
          <a:xfrm>
            <a:off x="1043353" y="1556211"/>
            <a:ext cx="2239108" cy="369332"/>
          </a:xfrm>
          <a:prstGeom prst="rect">
            <a:avLst/>
          </a:prstGeom>
          <a:noFill/>
        </p:spPr>
        <p:txBody>
          <a:bodyPr wrap="square" rtlCol="0">
            <a:spAutoFit/>
          </a:bodyPr>
          <a:lstStyle/>
          <a:p>
            <a:r>
              <a:rPr lang="en-US" dirty="0"/>
              <a:t>Jacket Materials</a:t>
            </a:r>
          </a:p>
        </p:txBody>
      </p:sp>
      <p:pic>
        <p:nvPicPr>
          <p:cNvPr id="5" name="Picture 4">
            <a:extLst>
              <a:ext uri="{FF2B5EF4-FFF2-40B4-BE49-F238E27FC236}">
                <a16:creationId xmlns:a16="http://schemas.microsoft.com/office/drawing/2014/main" id="{1AA1B279-9A54-44A9-8B9E-EA33C513F36C}"/>
              </a:ext>
            </a:extLst>
          </p:cNvPr>
          <p:cNvPicPr>
            <a:picLocks noChangeAspect="1"/>
          </p:cNvPicPr>
          <p:nvPr/>
        </p:nvPicPr>
        <p:blipFill>
          <a:blip r:embed="rId4"/>
          <a:stretch>
            <a:fillRect/>
          </a:stretch>
        </p:blipFill>
        <p:spPr>
          <a:xfrm>
            <a:off x="6698343" y="664079"/>
            <a:ext cx="4031895" cy="4525108"/>
          </a:xfrm>
          <a:prstGeom prst="rect">
            <a:avLst/>
          </a:prstGeom>
        </p:spPr>
      </p:pic>
    </p:spTree>
    <p:extLst>
      <p:ext uri="{BB962C8B-B14F-4D97-AF65-F5344CB8AC3E}">
        <p14:creationId xmlns:p14="http://schemas.microsoft.com/office/powerpoint/2010/main" val="2859852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Arrival Inspections</a:t>
            </a:r>
          </a:p>
          <a:p>
            <a:endParaRPr lang="en-US" dirty="0"/>
          </a:p>
        </p:txBody>
      </p:sp>
      <p:sp>
        <p:nvSpPr>
          <p:cNvPr id="6" name="TextBox 2">
            <a:extLst>
              <a:ext uri="{FF2B5EF4-FFF2-40B4-BE49-F238E27FC236}">
                <a16:creationId xmlns:a16="http://schemas.microsoft.com/office/drawing/2014/main" id="{57FB5DA6-2B0D-4B5C-8328-79F6C97EFC64}"/>
              </a:ext>
            </a:extLst>
          </p:cNvPr>
          <p:cNvSpPr txBox="1">
            <a:spLocks noChangeArrowheads="1"/>
          </p:cNvSpPr>
          <p:nvPr/>
        </p:nvSpPr>
        <p:spPr bwMode="auto">
          <a:xfrm>
            <a:off x="756138" y="1951618"/>
            <a:ext cx="82296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	Visual check (umbilical and spool) for damage/cuts/rips</a:t>
            </a:r>
          </a:p>
          <a:p>
            <a:pPr eaLnBrk="1" hangingPunct="1"/>
            <a:r>
              <a:rPr lang="en-US" altLang="en-US" dirty="0"/>
              <a:t>	Resistance check of tracer</a:t>
            </a:r>
          </a:p>
          <a:p>
            <a:pPr eaLnBrk="1" hangingPunct="1"/>
            <a:r>
              <a:rPr lang="en-US" altLang="en-US" dirty="0"/>
              <a:t>	Megger test tracer</a:t>
            </a:r>
          </a:p>
          <a:p>
            <a:pPr eaLnBrk="1" hangingPunct="1"/>
            <a:r>
              <a:rPr lang="en-US" altLang="en-US" dirty="0"/>
              <a:t>	Continuity check of all messenger wires</a:t>
            </a:r>
          </a:p>
          <a:p>
            <a:pPr eaLnBrk="1" hangingPunct="1"/>
            <a:r>
              <a:rPr lang="en-US" altLang="en-US" dirty="0"/>
              <a:t>	Temperature sensor(s) reading</a:t>
            </a:r>
          </a:p>
          <a:p>
            <a:pPr eaLnBrk="1" hangingPunct="1"/>
            <a:r>
              <a:rPr lang="en-US" altLang="en-US" dirty="0"/>
              <a:t>	Print on jacket verification against PO/SO</a:t>
            </a:r>
          </a:p>
          <a:p>
            <a:pPr eaLnBrk="1" hangingPunct="1"/>
            <a:r>
              <a:rPr lang="en-US" altLang="en-US" dirty="0"/>
              <a:t>	Confirm correct product and quantity</a:t>
            </a:r>
          </a:p>
          <a:p>
            <a:pPr eaLnBrk="1" hangingPunct="1"/>
            <a:endParaRPr lang="en-US" altLang="en-US" dirty="0"/>
          </a:p>
          <a:p>
            <a:pPr eaLnBrk="1" hangingPunct="1"/>
            <a:r>
              <a:rPr lang="en-US" altLang="en-US" dirty="0"/>
              <a:t>	</a:t>
            </a:r>
            <a:r>
              <a:rPr lang="en-US" altLang="en-US" dirty="0">
                <a:solidFill>
                  <a:srgbClr val="FF0000"/>
                </a:solidFill>
              </a:rPr>
              <a:t>Umbilical ends must be protected from moisture ingress at all times</a:t>
            </a:r>
          </a:p>
          <a:p>
            <a:pPr eaLnBrk="1" hangingPunct="1"/>
            <a:r>
              <a:rPr lang="en-US" altLang="en-US" dirty="0">
                <a:solidFill>
                  <a:srgbClr val="FF0000"/>
                </a:solidFill>
              </a:rPr>
              <a:t>	Moisture is the enemy of the thermal insulation</a:t>
            </a:r>
          </a:p>
          <a:p>
            <a:pPr eaLnBrk="1" hangingPunct="1"/>
            <a:endParaRPr lang="en-US" altLang="en-US" dirty="0">
              <a:solidFill>
                <a:srgbClr val="FF0000"/>
              </a:solidFill>
            </a:endParaRPr>
          </a:p>
          <a:p>
            <a:pPr eaLnBrk="1" hangingPunct="1"/>
            <a:r>
              <a:rPr lang="en-US" altLang="en-US" dirty="0"/>
              <a:t>	If you have any questions, please contact O’Brien Engineering</a:t>
            </a:r>
          </a:p>
          <a:p>
            <a:pPr eaLnBrk="1" hangingPunct="1"/>
            <a:endParaRPr lang="en-US" altLang="en-US" dirty="0"/>
          </a:p>
        </p:txBody>
      </p:sp>
      <p:pic>
        <p:nvPicPr>
          <p:cNvPr id="7" name="Picture 1">
            <a:extLst>
              <a:ext uri="{FF2B5EF4-FFF2-40B4-BE49-F238E27FC236}">
                <a16:creationId xmlns:a16="http://schemas.microsoft.com/office/drawing/2014/main" id="{D014C216-92A3-47EB-AD2D-0BF5C370B3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52045" y="773723"/>
            <a:ext cx="29702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192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Arrival Inspections</a:t>
            </a:r>
          </a:p>
          <a:p>
            <a:endParaRPr lang="en-US" dirty="0"/>
          </a:p>
        </p:txBody>
      </p:sp>
      <p:sp>
        <p:nvSpPr>
          <p:cNvPr id="6" name="TextBox 2">
            <a:extLst>
              <a:ext uri="{FF2B5EF4-FFF2-40B4-BE49-F238E27FC236}">
                <a16:creationId xmlns:a16="http://schemas.microsoft.com/office/drawing/2014/main" id="{57FB5DA6-2B0D-4B5C-8328-79F6C97EFC64}"/>
              </a:ext>
            </a:extLst>
          </p:cNvPr>
          <p:cNvSpPr txBox="1">
            <a:spLocks noChangeArrowheads="1"/>
          </p:cNvSpPr>
          <p:nvPr/>
        </p:nvSpPr>
        <p:spPr bwMode="auto">
          <a:xfrm>
            <a:off x="1049215" y="1904725"/>
            <a:ext cx="82296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Resistance check</a:t>
            </a:r>
          </a:p>
          <a:p>
            <a:pPr eaLnBrk="1" hangingPunct="1"/>
            <a:r>
              <a:rPr lang="en-US" altLang="en-US" dirty="0"/>
              <a:t>	Buss-buss wire resistance measurement</a:t>
            </a:r>
          </a:p>
          <a:p>
            <a:pPr eaLnBrk="1" hangingPunct="1"/>
            <a:r>
              <a:rPr lang="en-US" altLang="en-US" dirty="0"/>
              <a:t>		Self reg/</a:t>
            </a:r>
            <a:r>
              <a:rPr lang="en-US" altLang="en-US" dirty="0" err="1"/>
              <a:t>Pwr</a:t>
            </a:r>
            <a:r>
              <a:rPr lang="en-US" altLang="en-US" dirty="0"/>
              <a:t> limiting tracer</a:t>
            </a:r>
          </a:p>
          <a:p>
            <a:pPr eaLnBrk="1" hangingPunct="1"/>
            <a:r>
              <a:rPr lang="en-US" altLang="en-US" dirty="0"/>
              <a:t>			Both tracer ends within 0.2 ohm of each other</a:t>
            </a:r>
          </a:p>
          <a:p>
            <a:pPr eaLnBrk="1" hangingPunct="1"/>
            <a:r>
              <a:rPr lang="en-US" altLang="en-US" dirty="0"/>
              <a:t>		CPD tracer</a:t>
            </a:r>
          </a:p>
          <a:p>
            <a:pPr eaLnBrk="1" hangingPunct="1"/>
            <a:r>
              <a:rPr lang="en-US" altLang="en-US" dirty="0"/>
              <a:t>			Using Ohm’s Law, resistance +/-10% of nominal</a:t>
            </a:r>
          </a:p>
          <a:p>
            <a:pPr eaLnBrk="1" hangingPunct="1"/>
            <a:r>
              <a:rPr lang="en-US" altLang="en-US" dirty="0"/>
              <a:t>Megger test</a:t>
            </a:r>
          </a:p>
          <a:p>
            <a:pPr eaLnBrk="1" hangingPunct="1"/>
            <a:r>
              <a:rPr lang="en-US" altLang="en-US" dirty="0"/>
              <a:t>	1000vdc</a:t>
            </a:r>
          </a:p>
          <a:p>
            <a:pPr eaLnBrk="1" hangingPunct="1"/>
            <a:r>
              <a:rPr lang="en-US" altLang="en-US" dirty="0"/>
              <a:t>	Buss wires to tracer ground braid</a:t>
            </a:r>
          </a:p>
          <a:p>
            <a:pPr eaLnBrk="1" hangingPunct="1"/>
            <a:r>
              <a:rPr lang="en-US" altLang="en-US" dirty="0"/>
              <a:t>	20mOhm or greater resistance</a:t>
            </a:r>
          </a:p>
          <a:p>
            <a:pPr eaLnBrk="1" hangingPunct="1"/>
            <a:r>
              <a:rPr lang="en-US" altLang="en-US" dirty="0"/>
              <a:t>	Record values for future comparison</a:t>
            </a:r>
          </a:p>
        </p:txBody>
      </p:sp>
    </p:spTree>
    <p:extLst>
      <p:ext uri="{BB962C8B-B14F-4D97-AF65-F5344CB8AC3E}">
        <p14:creationId xmlns:p14="http://schemas.microsoft.com/office/powerpoint/2010/main" val="1652839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err="1"/>
              <a:t>PreInstall</a:t>
            </a:r>
            <a:r>
              <a:rPr lang="en-US" sz="2800" dirty="0"/>
              <a:t> / Storage Instructions</a:t>
            </a:r>
          </a:p>
          <a:p>
            <a:endParaRPr lang="en-US" dirty="0"/>
          </a:p>
        </p:txBody>
      </p:sp>
      <p:sp>
        <p:nvSpPr>
          <p:cNvPr id="6" name="TextBox 2">
            <a:extLst>
              <a:ext uri="{FF2B5EF4-FFF2-40B4-BE49-F238E27FC236}">
                <a16:creationId xmlns:a16="http://schemas.microsoft.com/office/drawing/2014/main" id="{57FB5DA6-2B0D-4B5C-8328-79F6C97EFC64}"/>
              </a:ext>
            </a:extLst>
          </p:cNvPr>
          <p:cNvSpPr txBox="1">
            <a:spLocks noChangeArrowheads="1"/>
          </p:cNvSpPr>
          <p:nvPr/>
        </p:nvSpPr>
        <p:spPr bwMode="auto">
          <a:xfrm>
            <a:off x="1541583" y="2244970"/>
            <a:ext cx="82296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Store indoors if possible</a:t>
            </a:r>
          </a:p>
          <a:p>
            <a:pPr eaLnBrk="1" hangingPunct="1"/>
            <a:r>
              <a:rPr lang="en-US" altLang="en-US" dirty="0"/>
              <a:t>Store off of the ground</a:t>
            </a:r>
          </a:p>
          <a:p>
            <a:pPr eaLnBrk="1" hangingPunct="1"/>
            <a:r>
              <a:rPr lang="en-US" altLang="en-US" dirty="0"/>
              <a:t>Keep ends weather sealed</a:t>
            </a:r>
          </a:p>
          <a:p>
            <a:pPr eaLnBrk="1" hangingPunct="1"/>
            <a:r>
              <a:rPr lang="en-US" altLang="en-US" dirty="0"/>
              <a:t>Keep away from traffic to reduce chance of damage</a:t>
            </a:r>
          </a:p>
          <a:p>
            <a:pPr eaLnBrk="1" hangingPunct="1"/>
            <a:endParaRPr lang="en-US" altLang="en-US" dirty="0"/>
          </a:p>
          <a:p>
            <a:pPr eaLnBrk="1" hangingPunct="1"/>
            <a:r>
              <a:rPr lang="en-US" altLang="en-US" dirty="0"/>
              <a:t>	</a:t>
            </a:r>
            <a:r>
              <a:rPr lang="en-US" altLang="en-US" dirty="0">
                <a:solidFill>
                  <a:srgbClr val="FF0000"/>
                </a:solidFill>
              </a:rPr>
              <a:t>Umbilical ends must be protected from moisture ingress at all times</a:t>
            </a:r>
          </a:p>
          <a:p>
            <a:pPr eaLnBrk="1" hangingPunct="1"/>
            <a:r>
              <a:rPr lang="en-US" altLang="en-US" dirty="0">
                <a:solidFill>
                  <a:srgbClr val="FF0000"/>
                </a:solidFill>
              </a:rPr>
              <a:t>	Moisture is the enemy of the thermal insulation</a:t>
            </a:r>
          </a:p>
        </p:txBody>
      </p:sp>
    </p:spTree>
    <p:extLst>
      <p:ext uri="{BB962C8B-B14F-4D97-AF65-F5344CB8AC3E}">
        <p14:creationId xmlns:p14="http://schemas.microsoft.com/office/powerpoint/2010/main" val="2109714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Installation Instructions</a:t>
            </a:r>
          </a:p>
          <a:p>
            <a:endParaRPr lang="en-US" dirty="0"/>
          </a:p>
        </p:txBody>
      </p:sp>
      <p:sp>
        <p:nvSpPr>
          <p:cNvPr id="4" name="TextBox 2">
            <a:extLst>
              <a:ext uri="{FF2B5EF4-FFF2-40B4-BE49-F238E27FC236}">
                <a16:creationId xmlns:a16="http://schemas.microsoft.com/office/drawing/2014/main" id="{E998BD0C-EA9D-4BB4-B4FF-429251327CE0}"/>
              </a:ext>
            </a:extLst>
          </p:cNvPr>
          <p:cNvSpPr txBox="1">
            <a:spLocks noChangeArrowheads="1"/>
          </p:cNvSpPr>
          <p:nvPr/>
        </p:nvSpPr>
        <p:spPr bwMode="auto">
          <a:xfrm>
            <a:off x="1312984" y="1301261"/>
            <a:ext cx="83058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600" dirty="0"/>
              <a:t>Plan the installation with the appropriate number of qualified personnel</a:t>
            </a:r>
          </a:p>
          <a:p>
            <a:pPr eaLnBrk="1" hangingPunct="1"/>
            <a:r>
              <a:rPr lang="en-US" altLang="en-US" sz="1600" dirty="0"/>
              <a:t>	Use Kellum style grips to pull vertical sections</a:t>
            </a:r>
          </a:p>
          <a:p>
            <a:pPr eaLnBrk="1" hangingPunct="1"/>
            <a:r>
              <a:rPr lang="en-US" altLang="en-US" sz="1600" dirty="0"/>
              <a:t>	Post personnel at all bends/turns to avoid damage</a:t>
            </a:r>
          </a:p>
          <a:p>
            <a:pPr eaLnBrk="1" hangingPunct="1"/>
            <a:r>
              <a:rPr lang="en-US" altLang="en-US" sz="1600" dirty="0"/>
              <a:t>	Do not twist the sample line</a:t>
            </a:r>
          </a:p>
          <a:p>
            <a:pPr eaLnBrk="1" hangingPunct="1"/>
            <a:r>
              <a:rPr lang="en-US" altLang="en-US" sz="1600" dirty="0"/>
              <a:t>	Use wide bands or clamps to hold in final position</a:t>
            </a:r>
          </a:p>
          <a:p>
            <a:pPr eaLnBrk="1" hangingPunct="1"/>
            <a:r>
              <a:rPr lang="en-US" altLang="en-US" sz="1600" dirty="0"/>
              <a:t>	Horizontal runs require a maximum of 6ft spacing between supports</a:t>
            </a:r>
          </a:p>
          <a:p>
            <a:pPr eaLnBrk="1" hangingPunct="1"/>
            <a:r>
              <a:rPr lang="en-US" altLang="en-US" sz="1600" dirty="0"/>
              <a:t>	Vertical runs require a maximum of 15ft spacing between supports</a:t>
            </a:r>
          </a:p>
          <a:p>
            <a:pPr eaLnBrk="1" hangingPunct="1"/>
            <a:r>
              <a:rPr lang="en-US" altLang="en-US" sz="1600" dirty="0"/>
              <a:t>	Use a downward slope from the probe to the analyzer</a:t>
            </a:r>
          </a:p>
          <a:p>
            <a:pPr eaLnBrk="1" hangingPunct="1"/>
            <a:r>
              <a:rPr lang="en-US" altLang="en-US" sz="1600" dirty="0"/>
              <a:t>	Supports need to be rigidly held</a:t>
            </a:r>
          </a:p>
          <a:p>
            <a:pPr eaLnBrk="1" hangingPunct="1"/>
            <a:r>
              <a:rPr lang="en-US" altLang="en-US" sz="1600" dirty="0"/>
              <a:t>	Do not over-clamp or deform the sample line</a:t>
            </a:r>
          </a:p>
          <a:p>
            <a:pPr eaLnBrk="1" hangingPunct="1"/>
            <a:r>
              <a:rPr lang="en-US" altLang="en-US" sz="1600" dirty="0"/>
              <a:t>	Fully support all bends</a:t>
            </a:r>
          </a:p>
          <a:p>
            <a:pPr eaLnBrk="1" hangingPunct="1"/>
            <a:r>
              <a:rPr lang="en-US" altLang="en-US" sz="1600" dirty="0"/>
              <a:t>	Do not exceed the minimum bend radius (8” or 12” depending on design)</a:t>
            </a:r>
          </a:p>
          <a:p>
            <a:pPr eaLnBrk="1" hangingPunct="1"/>
            <a:r>
              <a:rPr lang="en-US" altLang="en-US" sz="1600" dirty="0"/>
              <a:t>	Avoid running near external heat sources</a:t>
            </a:r>
          </a:p>
          <a:p>
            <a:pPr eaLnBrk="1" hangingPunct="1"/>
            <a:r>
              <a:rPr lang="en-US" altLang="en-US" sz="1600" dirty="0"/>
              <a:t>	Keep a minimum of ½” air gap between lines</a:t>
            </a:r>
          </a:p>
          <a:p>
            <a:pPr eaLnBrk="1" hangingPunct="1"/>
            <a:r>
              <a:rPr lang="en-US" altLang="en-US" sz="1600" dirty="0"/>
              <a:t>	Do not run in an enclosed tray, air must be allowed to circulate</a:t>
            </a:r>
          </a:p>
          <a:p>
            <a:pPr eaLnBrk="1" hangingPunct="1"/>
            <a:r>
              <a:rPr lang="en-US" altLang="en-US" sz="1600" dirty="0"/>
              <a:t>	Once installed and clamped, complete a visual inspection to look for</a:t>
            </a:r>
          </a:p>
          <a:p>
            <a:pPr eaLnBrk="1" hangingPunct="1"/>
            <a:r>
              <a:rPr lang="en-US" altLang="en-US" sz="1600" dirty="0"/>
              <a:t>		damaged jacket, unsupported areas, or tight bends</a:t>
            </a:r>
          </a:p>
          <a:p>
            <a:pPr eaLnBrk="1" hangingPunct="1"/>
            <a:r>
              <a:rPr lang="en-US" altLang="en-US" sz="1600" dirty="0"/>
              <a:t>	</a:t>
            </a:r>
            <a:r>
              <a:rPr lang="en-US" altLang="en-US" sz="1600" dirty="0">
                <a:solidFill>
                  <a:srgbClr val="FF0000"/>
                </a:solidFill>
              </a:rPr>
              <a:t>Protect from moisture ingress/seal ends</a:t>
            </a:r>
            <a:endParaRPr lang="en-US" altLang="en-US" dirty="0">
              <a:solidFill>
                <a:srgbClr val="FF0000"/>
              </a:solidFill>
            </a:endParaRPr>
          </a:p>
          <a:p>
            <a:pPr eaLnBrk="1" hangingPunct="1"/>
            <a:r>
              <a:rPr lang="en-US" altLang="en-US" dirty="0"/>
              <a:t>		</a:t>
            </a:r>
          </a:p>
          <a:p>
            <a:pPr eaLnBrk="1" hangingPunct="1"/>
            <a:r>
              <a:rPr lang="en-US" altLang="en-US" dirty="0"/>
              <a:t>	</a:t>
            </a:r>
          </a:p>
        </p:txBody>
      </p:sp>
    </p:spTree>
    <p:extLst>
      <p:ext uri="{BB962C8B-B14F-4D97-AF65-F5344CB8AC3E}">
        <p14:creationId xmlns:p14="http://schemas.microsoft.com/office/powerpoint/2010/main" val="1572058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Company overview</a:t>
            </a:r>
          </a:p>
          <a:p>
            <a:endParaRPr lang="en-US" dirty="0"/>
          </a:p>
        </p:txBody>
      </p:sp>
      <p:sp>
        <p:nvSpPr>
          <p:cNvPr id="2" name="TextBox 1">
            <a:extLst>
              <a:ext uri="{FF2B5EF4-FFF2-40B4-BE49-F238E27FC236}">
                <a16:creationId xmlns:a16="http://schemas.microsoft.com/office/drawing/2014/main" id="{506D185B-1374-445C-BFA0-C95C0D858A05}"/>
              </a:ext>
            </a:extLst>
          </p:cNvPr>
          <p:cNvSpPr txBox="1"/>
          <p:nvPr/>
        </p:nvSpPr>
        <p:spPr>
          <a:xfrm>
            <a:off x="627185" y="1565031"/>
            <a:ext cx="8569569" cy="4247317"/>
          </a:xfrm>
          <a:prstGeom prst="rect">
            <a:avLst/>
          </a:prstGeom>
          <a:noFill/>
        </p:spPr>
        <p:txBody>
          <a:bodyPr wrap="square" rtlCol="0">
            <a:spAutoFit/>
          </a:bodyPr>
          <a:lstStyle/>
          <a:p>
            <a:r>
              <a:rPr lang="en-US" b="0" i="0" dirty="0">
                <a:solidFill>
                  <a:srgbClr val="141414"/>
                </a:solidFill>
                <a:effectLst/>
                <a:latin typeface="PT Sans" panose="020B0503020203020204" pitchFamily="34" charset="0"/>
              </a:rPr>
              <a:t>For over 50 years, O'Brien has been supplying the petrochemical, refining, pulp &amp; paper, and power industries with quality products based on the application of our heat transfer expertise.  Our recommendations and products reflect our knowledge of industry practices, regulations, and code requirements so you are assured of a complete solution for your specific application.</a:t>
            </a:r>
          </a:p>
          <a:p>
            <a:endParaRPr lang="en-US" dirty="0">
              <a:solidFill>
                <a:srgbClr val="141414"/>
              </a:solidFill>
              <a:latin typeface="PT Sans" panose="020B0503020203020204" pitchFamily="34" charset="0"/>
            </a:endParaRPr>
          </a:p>
          <a:p>
            <a:r>
              <a:rPr lang="en-US" dirty="0">
                <a:solidFill>
                  <a:srgbClr val="141414"/>
                </a:solidFill>
                <a:latin typeface="PT Sans" panose="020B0503020203020204" pitchFamily="34" charset="0"/>
              </a:rPr>
              <a:t>Product offering</a:t>
            </a:r>
          </a:p>
          <a:p>
            <a:r>
              <a:rPr lang="en-US" dirty="0">
                <a:solidFill>
                  <a:srgbClr val="141414"/>
                </a:solidFill>
                <a:latin typeface="PT Sans" panose="020B0503020203020204" pitchFamily="34" charset="0"/>
              </a:rPr>
              <a:t>	Tubing Bundle</a:t>
            </a:r>
          </a:p>
          <a:p>
            <a:r>
              <a:rPr lang="en-US" dirty="0">
                <a:solidFill>
                  <a:srgbClr val="141414"/>
                </a:solidFill>
                <a:latin typeface="PT Sans" panose="020B0503020203020204" pitchFamily="34" charset="0"/>
              </a:rPr>
              <a:t>		TracePak and StackPak</a:t>
            </a:r>
          </a:p>
          <a:p>
            <a:r>
              <a:rPr lang="en-US" dirty="0">
                <a:solidFill>
                  <a:srgbClr val="141414"/>
                </a:solidFill>
                <a:latin typeface="PT Sans" panose="020B0503020203020204" pitchFamily="34" charset="0"/>
              </a:rPr>
              <a:t>		Jacketed tubing</a:t>
            </a:r>
          </a:p>
          <a:p>
            <a:r>
              <a:rPr lang="en-US" dirty="0">
                <a:solidFill>
                  <a:srgbClr val="141414"/>
                </a:solidFill>
                <a:latin typeface="PT Sans" panose="020B0503020203020204" pitchFamily="34" charset="0"/>
              </a:rPr>
              <a:t>		Insulated tubing</a:t>
            </a:r>
          </a:p>
          <a:p>
            <a:r>
              <a:rPr lang="en-US" dirty="0">
                <a:solidFill>
                  <a:srgbClr val="141414"/>
                </a:solidFill>
                <a:latin typeface="PT Sans" panose="020B0503020203020204" pitchFamily="34" charset="0"/>
              </a:rPr>
              <a:t>	Enclosures</a:t>
            </a:r>
          </a:p>
          <a:p>
            <a:r>
              <a:rPr lang="en-US" dirty="0">
                <a:solidFill>
                  <a:srgbClr val="141414"/>
                </a:solidFill>
                <a:latin typeface="PT Sans" panose="020B0503020203020204" pitchFamily="34" charset="0"/>
              </a:rPr>
              <a:t>		</a:t>
            </a:r>
            <a:r>
              <a:rPr lang="en-US" dirty="0" err="1">
                <a:solidFill>
                  <a:srgbClr val="141414"/>
                </a:solidFill>
                <a:latin typeface="PT Sans" panose="020B0503020203020204" pitchFamily="34" charset="0"/>
              </a:rPr>
              <a:t>ViPak</a:t>
            </a:r>
            <a:r>
              <a:rPr lang="en-US" dirty="0">
                <a:solidFill>
                  <a:srgbClr val="141414"/>
                </a:solidFill>
                <a:latin typeface="PT Sans" panose="020B0503020203020204" pitchFamily="34" charset="0"/>
              </a:rPr>
              <a:t>, </a:t>
            </a:r>
            <a:r>
              <a:rPr lang="en-US" dirty="0" err="1">
                <a:solidFill>
                  <a:srgbClr val="141414"/>
                </a:solidFill>
                <a:latin typeface="PT Sans" panose="020B0503020203020204" pitchFamily="34" charset="0"/>
              </a:rPr>
              <a:t>FlexPak</a:t>
            </a:r>
            <a:r>
              <a:rPr lang="en-US" dirty="0">
                <a:solidFill>
                  <a:srgbClr val="141414"/>
                </a:solidFill>
                <a:latin typeface="PT Sans" panose="020B0503020203020204" pitchFamily="34" charset="0"/>
              </a:rPr>
              <a:t>, </a:t>
            </a:r>
            <a:r>
              <a:rPr lang="en-US" dirty="0" err="1">
                <a:solidFill>
                  <a:srgbClr val="141414"/>
                </a:solidFill>
                <a:latin typeface="PT Sans" panose="020B0503020203020204" pitchFamily="34" charset="0"/>
              </a:rPr>
              <a:t>HeatPak</a:t>
            </a:r>
            <a:r>
              <a:rPr lang="en-US" dirty="0">
                <a:solidFill>
                  <a:srgbClr val="141414"/>
                </a:solidFill>
                <a:latin typeface="PT Sans" panose="020B0503020203020204" pitchFamily="34" charset="0"/>
              </a:rPr>
              <a:t>, and Sunshades</a:t>
            </a:r>
          </a:p>
          <a:p>
            <a:r>
              <a:rPr lang="en-US" dirty="0">
                <a:solidFill>
                  <a:srgbClr val="141414"/>
                </a:solidFill>
                <a:latin typeface="PT Sans" panose="020B0503020203020204" pitchFamily="34" charset="0"/>
              </a:rPr>
              <a:t>	Instrument stands</a:t>
            </a:r>
          </a:p>
          <a:p>
            <a:r>
              <a:rPr lang="en-US" dirty="0">
                <a:solidFill>
                  <a:srgbClr val="141414"/>
                </a:solidFill>
                <a:latin typeface="PT Sans" panose="020B0503020203020204" pitchFamily="34" charset="0"/>
              </a:rPr>
              <a:t>		</a:t>
            </a:r>
            <a:r>
              <a:rPr lang="en-US" dirty="0" err="1">
                <a:solidFill>
                  <a:srgbClr val="141414"/>
                </a:solidFill>
                <a:latin typeface="PT Sans" panose="020B0503020203020204" pitchFamily="34" charset="0"/>
              </a:rPr>
              <a:t>SaddlePak</a:t>
            </a:r>
            <a:endParaRPr lang="en-US" dirty="0"/>
          </a:p>
        </p:txBody>
      </p:sp>
      <p:pic>
        <p:nvPicPr>
          <p:cNvPr id="5" name="Picture 4">
            <a:extLst>
              <a:ext uri="{FF2B5EF4-FFF2-40B4-BE49-F238E27FC236}">
                <a16:creationId xmlns:a16="http://schemas.microsoft.com/office/drawing/2014/main" id="{37FFB8C8-D5FD-4646-B9A1-12060A5AFBF8}"/>
              </a:ext>
            </a:extLst>
          </p:cNvPr>
          <p:cNvPicPr>
            <a:picLocks noChangeAspect="1"/>
          </p:cNvPicPr>
          <p:nvPr/>
        </p:nvPicPr>
        <p:blipFill>
          <a:blip r:embed="rId3"/>
          <a:stretch>
            <a:fillRect/>
          </a:stretch>
        </p:blipFill>
        <p:spPr>
          <a:xfrm>
            <a:off x="8657155" y="3865272"/>
            <a:ext cx="2907660" cy="2010839"/>
          </a:xfrm>
          <a:prstGeom prst="rect">
            <a:avLst/>
          </a:prstGeom>
        </p:spPr>
      </p:pic>
      <p:pic>
        <p:nvPicPr>
          <p:cNvPr id="7" name="Picture 6">
            <a:extLst>
              <a:ext uri="{FF2B5EF4-FFF2-40B4-BE49-F238E27FC236}">
                <a16:creationId xmlns:a16="http://schemas.microsoft.com/office/drawing/2014/main" id="{7C646ED4-695A-48E8-B037-6C92AD35A96F}"/>
              </a:ext>
            </a:extLst>
          </p:cNvPr>
          <p:cNvPicPr>
            <a:picLocks noChangeAspect="1"/>
          </p:cNvPicPr>
          <p:nvPr/>
        </p:nvPicPr>
        <p:blipFill>
          <a:blip r:embed="rId4"/>
          <a:stretch>
            <a:fillRect/>
          </a:stretch>
        </p:blipFill>
        <p:spPr>
          <a:xfrm>
            <a:off x="6280997" y="253493"/>
            <a:ext cx="2143125" cy="1247775"/>
          </a:xfrm>
          <a:prstGeom prst="rect">
            <a:avLst/>
          </a:prstGeom>
        </p:spPr>
      </p:pic>
      <p:pic>
        <p:nvPicPr>
          <p:cNvPr id="9" name="Picture 8">
            <a:extLst>
              <a:ext uri="{FF2B5EF4-FFF2-40B4-BE49-F238E27FC236}">
                <a16:creationId xmlns:a16="http://schemas.microsoft.com/office/drawing/2014/main" id="{8B61066C-9CEB-4D30-819A-38241B0A3146}"/>
              </a:ext>
            </a:extLst>
          </p:cNvPr>
          <p:cNvPicPr>
            <a:picLocks noChangeAspect="1"/>
          </p:cNvPicPr>
          <p:nvPr/>
        </p:nvPicPr>
        <p:blipFill>
          <a:blip r:embed="rId5"/>
          <a:stretch>
            <a:fillRect/>
          </a:stretch>
        </p:blipFill>
        <p:spPr>
          <a:xfrm>
            <a:off x="9220947" y="181107"/>
            <a:ext cx="2534096" cy="1531127"/>
          </a:xfrm>
          <a:prstGeom prst="rect">
            <a:avLst/>
          </a:prstGeom>
        </p:spPr>
      </p:pic>
      <p:pic>
        <p:nvPicPr>
          <p:cNvPr id="11" name="Picture 10">
            <a:extLst>
              <a:ext uri="{FF2B5EF4-FFF2-40B4-BE49-F238E27FC236}">
                <a16:creationId xmlns:a16="http://schemas.microsoft.com/office/drawing/2014/main" id="{2ED2BFAD-F31A-4081-8D4A-0ABA7F7CDA60}"/>
              </a:ext>
            </a:extLst>
          </p:cNvPr>
          <p:cNvPicPr>
            <a:picLocks noChangeAspect="1"/>
          </p:cNvPicPr>
          <p:nvPr/>
        </p:nvPicPr>
        <p:blipFill>
          <a:blip r:embed="rId6"/>
          <a:stretch>
            <a:fillRect/>
          </a:stretch>
        </p:blipFill>
        <p:spPr>
          <a:xfrm>
            <a:off x="10358815" y="1794361"/>
            <a:ext cx="1396228" cy="1894413"/>
          </a:xfrm>
          <a:prstGeom prst="rect">
            <a:avLst/>
          </a:prstGeom>
        </p:spPr>
      </p:pic>
      <p:pic>
        <p:nvPicPr>
          <p:cNvPr id="13" name="Picture 12">
            <a:extLst>
              <a:ext uri="{FF2B5EF4-FFF2-40B4-BE49-F238E27FC236}">
                <a16:creationId xmlns:a16="http://schemas.microsoft.com/office/drawing/2014/main" id="{4605CC2E-A94C-41A9-A668-49C8D476D961}"/>
              </a:ext>
            </a:extLst>
          </p:cNvPr>
          <p:cNvPicPr>
            <a:picLocks noChangeAspect="1"/>
          </p:cNvPicPr>
          <p:nvPr/>
        </p:nvPicPr>
        <p:blipFill>
          <a:blip r:embed="rId7"/>
          <a:stretch>
            <a:fillRect/>
          </a:stretch>
        </p:blipFill>
        <p:spPr>
          <a:xfrm>
            <a:off x="5612795" y="2774894"/>
            <a:ext cx="4164989" cy="1308212"/>
          </a:xfrm>
          <a:prstGeom prst="rect">
            <a:avLst/>
          </a:prstGeom>
        </p:spPr>
      </p:pic>
    </p:spTree>
    <p:extLst>
      <p:ext uri="{BB962C8B-B14F-4D97-AF65-F5344CB8AC3E}">
        <p14:creationId xmlns:p14="http://schemas.microsoft.com/office/powerpoint/2010/main" val="969083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Installation Instructions</a:t>
            </a:r>
          </a:p>
          <a:p>
            <a:endParaRPr lang="en-US" dirty="0"/>
          </a:p>
        </p:txBody>
      </p:sp>
      <p:sp>
        <p:nvSpPr>
          <p:cNvPr id="5" name="TextBox 3">
            <a:extLst>
              <a:ext uri="{FF2B5EF4-FFF2-40B4-BE49-F238E27FC236}">
                <a16:creationId xmlns:a16="http://schemas.microsoft.com/office/drawing/2014/main" id="{FBCFE479-9599-48C6-8BFE-14279276846E}"/>
              </a:ext>
            </a:extLst>
          </p:cNvPr>
          <p:cNvSpPr txBox="1">
            <a:spLocks noChangeArrowheads="1"/>
          </p:cNvSpPr>
          <p:nvPr/>
        </p:nvSpPr>
        <p:spPr bwMode="auto">
          <a:xfrm>
            <a:off x="7321061" y="3429000"/>
            <a:ext cx="2590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Can provide spool with probe end or power end off first.  (Probe end first is standard)</a:t>
            </a:r>
          </a:p>
        </p:txBody>
      </p:sp>
      <p:pic>
        <p:nvPicPr>
          <p:cNvPr id="6" name="Picture 3">
            <a:extLst>
              <a:ext uri="{FF2B5EF4-FFF2-40B4-BE49-F238E27FC236}">
                <a16:creationId xmlns:a16="http://schemas.microsoft.com/office/drawing/2014/main" id="{18D1F4EC-418F-41FE-B580-E6A7F60744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477" y="1271954"/>
            <a:ext cx="46561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2B632F16-B571-4F68-92FF-76BAADBF1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7786" y="562708"/>
            <a:ext cx="363042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534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Installation Instructions</a:t>
            </a:r>
          </a:p>
          <a:p>
            <a:endParaRPr lang="en-US" dirty="0"/>
          </a:p>
        </p:txBody>
      </p:sp>
      <p:pic>
        <p:nvPicPr>
          <p:cNvPr id="10" name="Picture 2">
            <a:extLst>
              <a:ext uri="{FF2B5EF4-FFF2-40B4-BE49-F238E27FC236}">
                <a16:creationId xmlns:a16="http://schemas.microsoft.com/office/drawing/2014/main" id="{03D6E7FC-8030-4858-BE17-CC3676E918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3051" y="1567811"/>
            <a:ext cx="20288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06B3CB01-8999-4D70-934C-D19EFE3408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90557" y="1505190"/>
            <a:ext cx="17065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1F96BE17-D408-4D23-99AB-7584C3CAD56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8559" y="2610536"/>
            <a:ext cx="18684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853A93D7-D551-4A3E-B792-7CB1DE8A43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14383" y="4281407"/>
            <a:ext cx="2763838"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6">
            <a:extLst>
              <a:ext uri="{FF2B5EF4-FFF2-40B4-BE49-F238E27FC236}">
                <a16:creationId xmlns:a16="http://schemas.microsoft.com/office/drawing/2014/main" id="{B2EB69AA-BCBA-4A4B-9FEB-2EE099E86319}"/>
              </a:ext>
            </a:extLst>
          </p:cNvPr>
          <p:cNvSpPr txBox="1">
            <a:spLocks noChangeArrowheads="1"/>
          </p:cNvSpPr>
          <p:nvPr/>
        </p:nvSpPr>
        <p:spPr bwMode="auto">
          <a:xfrm>
            <a:off x="543693" y="1917361"/>
            <a:ext cx="381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dirty="0" err="1"/>
              <a:t>Kellems</a:t>
            </a:r>
            <a:r>
              <a:rPr lang="en-US" altLang="en-US" sz="1200" dirty="0"/>
              <a:t> Grip for pulling into place all vertical runs</a:t>
            </a:r>
          </a:p>
          <a:p>
            <a:r>
              <a:rPr lang="en-US" altLang="en-US" sz="1200" dirty="0"/>
              <a:t>50ft maximum spacing</a:t>
            </a:r>
          </a:p>
          <a:p>
            <a:r>
              <a:rPr lang="en-US" altLang="en-US" sz="1200" dirty="0"/>
              <a:t>Once installed may be used as secondary support</a:t>
            </a:r>
          </a:p>
        </p:txBody>
      </p:sp>
      <p:sp>
        <p:nvSpPr>
          <p:cNvPr id="15" name="TextBox 7">
            <a:extLst>
              <a:ext uri="{FF2B5EF4-FFF2-40B4-BE49-F238E27FC236}">
                <a16:creationId xmlns:a16="http://schemas.microsoft.com/office/drawing/2014/main" id="{583CA666-573E-4E64-96FE-E46E53614C17}"/>
              </a:ext>
            </a:extLst>
          </p:cNvPr>
          <p:cNvSpPr txBox="1">
            <a:spLocks noChangeArrowheads="1"/>
          </p:cNvSpPr>
          <p:nvPr/>
        </p:nvSpPr>
        <p:spPr bwMode="auto">
          <a:xfrm>
            <a:off x="7633088" y="404507"/>
            <a:ext cx="3810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dirty="0"/>
              <a:t>Recommended primary support method</a:t>
            </a:r>
          </a:p>
          <a:p>
            <a:r>
              <a:rPr lang="en-US" altLang="en-US" sz="1200" dirty="0"/>
              <a:t>½“ minimum width cable ties</a:t>
            </a:r>
          </a:p>
          <a:p>
            <a:r>
              <a:rPr lang="en-US" altLang="en-US" sz="1200" dirty="0"/>
              <a:t>Outdoor rated</a:t>
            </a:r>
          </a:p>
          <a:p>
            <a:r>
              <a:rPr lang="en-US" altLang="en-US" sz="1200" dirty="0"/>
              <a:t>Black acetal or UV resistant black nylon</a:t>
            </a:r>
          </a:p>
        </p:txBody>
      </p:sp>
      <p:sp>
        <p:nvSpPr>
          <p:cNvPr id="16" name="TextBox 8">
            <a:extLst>
              <a:ext uri="{FF2B5EF4-FFF2-40B4-BE49-F238E27FC236}">
                <a16:creationId xmlns:a16="http://schemas.microsoft.com/office/drawing/2014/main" id="{23CFB998-5831-4356-8DE2-7F87211EC734}"/>
              </a:ext>
            </a:extLst>
          </p:cNvPr>
          <p:cNvSpPr txBox="1">
            <a:spLocks noChangeArrowheads="1"/>
          </p:cNvSpPr>
          <p:nvPr/>
        </p:nvSpPr>
        <p:spPr bwMode="auto">
          <a:xfrm>
            <a:off x="7785557" y="3362514"/>
            <a:ext cx="381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dirty="0"/>
              <a:t>Recommended primary support method</a:t>
            </a:r>
          </a:p>
          <a:p>
            <a:r>
              <a:rPr lang="en-US" altLang="en-US" sz="1200" dirty="0"/>
              <a:t>Strut clamps with plastic insert</a:t>
            </a:r>
          </a:p>
          <a:p>
            <a:r>
              <a:rPr lang="en-US" altLang="en-US" sz="1200" dirty="0"/>
              <a:t>Galvanized or stainless steel</a:t>
            </a:r>
          </a:p>
        </p:txBody>
      </p:sp>
      <p:pic>
        <p:nvPicPr>
          <p:cNvPr id="18" name="Picture 10">
            <a:extLst>
              <a:ext uri="{FF2B5EF4-FFF2-40B4-BE49-F238E27FC236}">
                <a16:creationId xmlns:a16="http://schemas.microsoft.com/office/drawing/2014/main" id="{3FD476FA-F1F9-4D9C-ABC9-D4A09A2F967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44456" y="2240417"/>
            <a:ext cx="29718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9">
            <a:extLst>
              <a:ext uri="{FF2B5EF4-FFF2-40B4-BE49-F238E27FC236}">
                <a16:creationId xmlns:a16="http://schemas.microsoft.com/office/drawing/2014/main" id="{C0C72908-5966-4861-B1BE-235D2CF49112}"/>
              </a:ext>
            </a:extLst>
          </p:cNvPr>
          <p:cNvSpPr txBox="1">
            <a:spLocks noChangeArrowheads="1"/>
          </p:cNvSpPr>
          <p:nvPr/>
        </p:nvSpPr>
        <p:spPr bwMode="auto">
          <a:xfrm>
            <a:off x="1934055" y="4867194"/>
            <a:ext cx="5486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u="sng" dirty="0"/>
              <a:t>Support requirements</a:t>
            </a:r>
          </a:p>
          <a:p>
            <a:r>
              <a:rPr lang="en-US" altLang="en-US" sz="1600" dirty="0"/>
              <a:t>15ft minimum spacing on vertical runs</a:t>
            </a:r>
          </a:p>
          <a:p>
            <a:r>
              <a:rPr lang="en-US" altLang="en-US" sz="1600" dirty="0"/>
              <a:t>6ft minimum spacing on horizontal runs</a:t>
            </a:r>
          </a:p>
          <a:p>
            <a:r>
              <a:rPr lang="en-US" altLang="en-US" sz="1600" dirty="0"/>
              <a:t>Permanent clamping on rigid support structure/non-moving</a:t>
            </a:r>
          </a:p>
        </p:txBody>
      </p:sp>
    </p:spTree>
    <p:extLst>
      <p:ext uri="{BB962C8B-B14F-4D97-AF65-F5344CB8AC3E}">
        <p14:creationId xmlns:p14="http://schemas.microsoft.com/office/powerpoint/2010/main" val="3005293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Installation Instructions</a:t>
            </a:r>
          </a:p>
          <a:p>
            <a:endParaRPr lang="en-US" dirty="0"/>
          </a:p>
        </p:txBody>
      </p:sp>
      <p:pic>
        <p:nvPicPr>
          <p:cNvPr id="17" name="Picture 4">
            <a:extLst>
              <a:ext uri="{FF2B5EF4-FFF2-40B4-BE49-F238E27FC236}">
                <a16:creationId xmlns:a16="http://schemas.microsoft.com/office/drawing/2014/main" id="{851B0690-A62F-498F-A237-AD6C599EBC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1723" y="317623"/>
            <a:ext cx="4124805" cy="311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a:extLst>
              <a:ext uri="{FF2B5EF4-FFF2-40B4-BE49-F238E27FC236}">
                <a16:creationId xmlns:a16="http://schemas.microsoft.com/office/drawing/2014/main" id="{F333789A-0039-4770-8BAF-5D7771BB221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5261" y="2382927"/>
            <a:ext cx="4602407" cy="345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58DCC34-0252-4614-8F9D-1765119A1772}"/>
              </a:ext>
            </a:extLst>
          </p:cNvPr>
          <p:cNvSpPr txBox="1"/>
          <p:nvPr/>
        </p:nvSpPr>
        <p:spPr>
          <a:xfrm>
            <a:off x="1036736" y="1182598"/>
            <a:ext cx="5896707" cy="1200329"/>
          </a:xfrm>
          <a:prstGeom prst="rect">
            <a:avLst/>
          </a:prstGeom>
          <a:noFill/>
        </p:spPr>
        <p:txBody>
          <a:bodyPr wrap="square" rtlCol="0">
            <a:spAutoFit/>
          </a:bodyPr>
          <a:lstStyle/>
          <a:p>
            <a:r>
              <a:rPr lang="en-US" dirty="0"/>
              <a:t>Confirm correct ends</a:t>
            </a:r>
          </a:p>
          <a:p>
            <a:r>
              <a:rPr lang="en-US" dirty="0"/>
              <a:t>Position close to stack base</a:t>
            </a:r>
          </a:p>
          <a:p>
            <a:r>
              <a:rPr lang="en-US" dirty="0"/>
              <a:t>Use a pipe and stand to allow the spool to be uncoiled</a:t>
            </a:r>
          </a:p>
          <a:p>
            <a:r>
              <a:rPr lang="en-US" dirty="0"/>
              <a:t>Use Kellum grips to pull vertical sections</a:t>
            </a:r>
          </a:p>
        </p:txBody>
      </p:sp>
    </p:spTree>
    <p:extLst>
      <p:ext uri="{BB962C8B-B14F-4D97-AF65-F5344CB8AC3E}">
        <p14:creationId xmlns:p14="http://schemas.microsoft.com/office/powerpoint/2010/main" val="2511434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Installation Instructions</a:t>
            </a:r>
          </a:p>
          <a:p>
            <a:endParaRPr lang="en-US" dirty="0"/>
          </a:p>
        </p:txBody>
      </p:sp>
      <p:sp>
        <p:nvSpPr>
          <p:cNvPr id="2" name="TextBox 1">
            <a:extLst>
              <a:ext uri="{FF2B5EF4-FFF2-40B4-BE49-F238E27FC236}">
                <a16:creationId xmlns:a16="http://schemas.microsoft.com/office/drawing/2014/main" id="{A58DCC34-0252-4614-8F9D-1765119A1772}"/>
              </a:ext>
            </a:extLst>
          </p:cNvPr>
          <p:cNvSpPr txBox="1"/>
          <p:nvPr/>
        </p:nvSpPr>
        <p:spPr>
          <a:xfrm>
            <a:off x="338455" y="1604275"/>
            <a:ext cx="4220388" cy="1200329"/>
          </a:xfrm>
          <a:prstGeom prst="rect">
            <a:avLst/>
          </a:prstGeom>
          <a:noFill/>
        </p:spPr>
        <p:txBody>
          <a:bodyPr wrap="square" rtlCol="0">
            <a:spAutoFit/>
          </a:bodyPr>
          <a:lstStyle/>
          <a:p>
            <a:r>
              <a:rPr lang="en-US" dirty="0"/>
              <a:t>Continue pulling up stack until reaching probe.  Account for extra for tracer termination, tube connections and wire hookups.</a:t>
            </a:r>
          </a:p>
        </p:txBody>
      </p:sp>
      <p:pic>
        <p:nvPicPr>
          <p:cNvPr id="6" name="Picture 4">
            <a:extLst>
              <a:ext uri="{FF2B5EF4-FFF2-40B4-BE49-F238E27FC236}">
                <a16:creationId xmlns:a16="http://schemas.microsoft.com/office/drawing/2014/main" id="{248C71CF-BF36-4C0F-B757-D5E09A7019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9908" y="281109"/>
            <a:ext cx="2973388"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596945EC-D022-466C-AEC4-AFF26306FC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9905" y="1216079"/>
            <a:ext cx="3270741" cy="441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2604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Installation Instructions</a:t>
            </a:r>
          </a:p>
          <a:p>
            <a:endParaRPr lang="en-US" dirty="0"/>
          </a:p>
        </p:txBody>
      </p:sp>
      <p:sp>
        <p:nvSpPr>
          <p:cNvPr id="2" name="TextBox 1">
            <a:extLst>
              <a:ext uri="{FF2B5EF4-FFF2-40B4-BE49-F238E27FC236}">
                <a16:creationId xmlns:a16="http://schemas.microsoft.com/office/drawing/2014/main" id="{A58DCC34-0252-4614-8F9D-1765119A1772}"/>
              </a:ext>
            </a:extLst>
          </p:cNvPr>
          <p:cNvSpPr txBox="1"/>
          <p:nvPr/>
        </p:nvSpPr>
        <p:spPr>
          <a:xfrm>
            <a:off x="338456" y="1398682"/>
            <a:ext cx="5851836" cy="923330"/>
          </a:xfrm>
          <a:prstGeom prst="rect">
            <a:avLst/>
          </a:prstGeom>
          <a:noFill/>
        </p:spPr>
        <p:txBody>
          <a:bodyPr wrap="square" rtlCol="0">
            <a:spAutoFit/>
          </a:bodyPr>
          <a:lstStyle/>
          <a:p>
            <a:r>
              <a:rPr lang="en-US" dirty="0"/>
              <a:t>Pull remaining umbilical off of spool.  Feed into shelter.  Account for extra at shelter end for tracer power connection, tube connections, and wire hookups.</a:t>
            </a:r>
          </a:p>
        </p:txBody>
      </p:sp>
      <p:pic>
        <p:nvPicPr>
          <p:cNvPr id="8" name="Picture 3">
            <a:extLst>
              <a:ext uri="{FF2B5EF4-FFF2-40B4-BE49-F238E27FC236}">
                <a16:creationId xmlns:a16="http://schemas.microsoft.com/office/drawing/2014/main" id="{523A3687-8F61-4B89-AC67-B55D65D5D59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462" y="2815038"/>
            <a:ext cx="5029200"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71225717-2AA7-4DA7-AA8D-B447252447F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2063" y="763645"/>
            <a:ext cx="53244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567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Installation Instructions</a:t>
            </a:r>
          </a:p>
          <a:p>
            <a:endParaRPr lang="en-US" dirty="0"/>
          </a:p>
        </p:txBody>
      </p:sp>
      <p:sp>
        <p:nvSpPr>
          <p:cNvPr id="2" name="TextBox 1">
            <a:extLst>
              <a:ext uri="{FF2B5EF4-FFF2-40B4-BE49-F238E27FC236}">
                <a16:creationId xmlns:a16="http://schemas.microsoft.com/office/drawing/2014/main" id="{A58DCC34-0252-4614-8F9D-1765119A1772}"/>
              </a:ext>
            </a:extLst>
          </p:cNvPr>
          <p:cNvSpPr txBox="1"/>
          <p:nvPr/>
        </p:nvSpPr>
        <p:spPr>
          <a:xfrm>
            <a:off x="338455" y="1422128"/>
            <a:ext cx="5851836" cy="1200329"/>
          </a:xfrm>
          <a:prstGeom prst="rect">
            <a:avLst/>
          </a:prstGeom>
          <a:noFill/>
        </p:spPr>
        <p:txBody>
          <a:bodyPr wrap="square" rtlCol="0">
            <a:spAutoFit/>
          </a:bodyPr>
          <a:lstStyle/>
          <a:p>
            <a:r>
              <a:rPr lang="en-US" dirty="0"/>
              <a:t>Attach final permanent support</a:t>
            </a:r>
          </a:p>
          <a:p>
            <a:r>
              <a:rPr lang="en-US" dirty="0"/>
              <a:t>Leave Kellum grips in place and anchor</a:t>
            </a:r>
          </a:p>
          <a:p>
            <a:r>
              <a:rPr lang="en-US" dirty="0"/>
              <a:t>Make probe connections</a:t>
            </a:r>
          </a:p>
          <a:p>
            <a:r>
              <a:rPr lang="en-US" dirty="0">
                <a:solidFill>
                  <a:srgbClr val="FF0000"/>
                </a:solidFill>
              </a:rPr>
              <a:t>Weather seal</a:t>
            </a:r>
          </a:p>
        </p:txBody>
      </p:sp>
      <p:pic>
        <p:nvPicPr>
          <p:cNvPr id="6" name="Picture 3">
            <a:extLst>
              <a:ext uri="{FF2B5EF4-FFF2-40B4-BE49-F238E27FC236}">
                <a16:creationId xmlns:a16="http://schemas.microsoft.com/office/drawing/2014/main" id="{E262871F-7551-4C41-8504-DF75DDB403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08067" y="237836"/>
            <a:ext cx="4045477" cy="454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C834BDFD-FCCC-4C0E-B3D8-AE06D34CB3C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8985" y="2011607"/>
            <a:ext cx="4068763"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06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Installation Instructions</a:t>
            </a:r>
          </a:p>
          <a:p>
            <a:endParaRPr lang="en-US" dirty="0"/>
          </a:p>
        </p:txBody>
      </p:sp>
      <p:sp>
        <p:nvSpPr>
          <p:cNvPr id="2" name="TextBox 1">
            <a:extLst>
              <a:ext uri="{FF2B5EF4-FFF2-40B4-BE49-F238E27FC236}">
                <a16:creationId xmlns:a16="http://schemas.microsoft.com/office/drawing/2014/main" id="{A58DCC34-0252-4614-8F9D-1765119A1772}"/>
              </a:ext>
            </a:extLst>
          </p:cNvPr>
          <p:cNvSpPr txBox="1"/>
          <p:nvPr/>
        </p:nvSpPr>
        <p:spPr>
          <a:xfrm>
            <a:off x="517736" y="1340066"/>
            <a:ext cx="5851836" cy="1200329"/>
          </a:xfrm>
          <a:prstGeom prst="rect">
            <a:avLst/>
          </a:prstGeom>
          <a:noFill/>
        </p:spPr>
        <p:txBody>
          <a:bodyPr wrap="square" rtlCol="0">
            <a:spAutoFit/>
          </a:bodyPr>
          <a:lstStyle/>
          <a:p>
            <a:r>
              <a:rPr lang="en-US" dirty="0"/>
              <a:t>Make final routing connections</a:t>
            </a:r>
          </a:p>
          <a:p>
            <a:r>
              <a:rPr lang="en-US" dirty="0"/>
              <a:t>Make connections at shelter end</a:t>
            </a:r>
          </a:p>
          <a:p>
            <a:r>
              <a:rPr lang="en-US" dirty="0"/>
              <a:t>Conduct final electrical checks</a:t>
            </a:r>
          </a:p>
          <a:p>
            <a:r>
              <a:rPr lang="en-US" dirty="0">
                <a:solidFill>
                  <a:srgbClr val="FF0000"/>
                </a:solidFill>
              </a:rPr>
              <a:t>Weather seal</a:t>
            </a:r>
          </a:p>
        </p:txBody>
      </p:sp>
      <p:pic>
        <p:nvPicPr>
          <p:cNvPr id="8" name="Picture 3">
            <a:extLst>
              <a:ext uri="{FF2B5EF4-FFF2-40B4-BE49-F238E27FC236}">
                <a16:creationId xmlns:a16="http://schemas.microsoft.com/office/drawing/2014/main" id="{AEE6797F-A58E-468B-8AE7-49AF5C2922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2092" y="2263163"/>
            <a:ext cx="4800600"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F55A457A-3DDA-43D7-B158-D5D29F3C6A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69569" y="249559"/>
            <a:ext cx="3386138"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450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Best Practices</a:t>
            </a:r>
          </a:p>
          <a:p>
            <a:endParaRPr lang="en-US" dirty="0"/>
          </a:p>
        </p:txBody>
      </p:sp>
      <p:pic>
        <p:nvPicPr>
          <p:cNvPr id="6" name="Picture 4098" descr="C:\Documents and Settings\ckm\My Documents\Kirk OBA\O'Brien choked Bundle 2.bmp">
            <a:extLst>
              <a:ext uri="{FF2B5EF4-FFF2-40B4-BE49-F238E27FC236}">
                <a16:creationId xmlns:a16="http://schemas.microsoft.com/office/drawing/2014/main" id="{5011CFC2-D7C1-435C-B6EA-D59BABD7338C}"/>
              </a:ext>
            </a:extLst>
          </p:cNvPr>
          <p:cNvPicPr>
            <a:picLocks noChangeAspect="1" noChangeArrowheads="1"/>
          </p:cNvPicPr>
          <p:nvPr/>
        </p:nvPicPr>
        <p:blipFill>
          <a:blip r:embed="rId3"/>
          <a:srcRect/>
          <a:stretch>
            <a:fillRect/>
          </a:stretch>
        </p:blipFill>
        <p:spPr bwMode="auto">
          <a:xfrm>
            <a:off x="905599" y="2546395"/>
            <a:ext cx="240030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4099" descr="C:\Documents and Settings\ckm\My Documents\Kirk OBA\Mecury sims install 002.jpg">
            <a:extLst>
              <a:ext uri="{FF2B5EF4-FFF2-40B4-BE49-F238E27FC236}">
                <a16:creationId xmlns:a16="http://schemas.microsoft.com/office/drawing/2014/main" id="{20A34984-79C0-412B-937A-8C6A1122C665}"/>
              </a:ext>
            </a:extLst>
          </p:cNvPr>
          <p:cNvPicPr>
            <a:picLocks noChangeAspect="1" noChangeArrowheads="1"/>
          </p:cNvPicPr>
          <p:nvPr/>
        </p:nvPicPr>
        <p:blipFill>
          <a:blip r:embed="rId4"/>
          <a:srcRect/>
          <a:stretch>
            <a:fillRect/>
          </a:stretch>
        </p:blipFill>
        <p:spPr bwMode="auto">
          <a:xfrm>
            <a:off x="4515192" y="1458948"/>
            <a:ext cx="3446463" cy="2584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F21829C1-B06C-4F51-8AF5-A390ED223121}"/>
              </a:ext>
            </a:extLst>
          </p:cNvPr>
          <p:cNvPicPr>
            <a:picLocks noChangeAspect="1" noChangeArrowheads="1"/>
          </p:cNvPicPr>
          <p:nvPr/>
        </p:nvPicPr>
        <p:blipFill>
          <a:blip r:embed="rId5"/>
          <a:srcRect/>
          <a:stretch>
            <a:fillRect/>
          </a:stretch>
        </p:blipFill>
        <p:spPr bwMode="auto">
          <a:xfrm>
            <a:off x="8673643" y="800740"/>
            <a:ext cx="3166094" cy="43830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5">
            <a:extLst>
              <a:ext uri="{FF2B5EF4-FFF2-40B4-BE49-F238E27FC236}">
                <a16:creationId xmlns:a16="http://schemas.microsoft.com/office/drawing/2014/main" id="{82B80F8C-2EFF-432F-8D34-085FE12BC7AF}"/>
              </a:ext>
            </a:extLst>
          </p:cNvPr>
          <p:cNvSpPr>
            <a:spLocks noChangeArrowheads="1"/>
          </p:cNvSpPr>
          <p:nvPr/>
        </p:nvSpPr>
        <p:spPr bwMode="auto">
          <a:xfrm>
            <a:off x="905599" y="1355702"/>
            <a:ext cx="26463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rgbClr val="FF0000"/>
                </a:solidFill>
              </a:rPr>
              <a:t>Bad :  Possible Damage to entire construction: Jacket, Insulation, Heater Cable</a:t>
            </a:r>
            <a:endParaRPr lang="en-US" altLang="en-US" dirty="0"/>
          </a:p>
        </p:txBody>
      </p:sp>
      <p:sp>
        <p:nvSpPr>
          <p:cNvPr id="12" name="Rectangle 4">
            <a:extLst>
              <a:ext uri="{FF2B5EF4-FFF2-40B4-BE49-F238E27FC236}">
                <a16:creationId xmlns:a16="http://schemas.microsoft.com/office/drawing/2014/main" id="{FD5942B0-6250-4CAD-959D-D7E136BA8891}"/>
              </a:ext>
            </a:extLst>
          </p:cNvPr>
          <p:cNvSpPr>
            <a:spLocks noChangeArrowheads="1"/>
          </p:cNvSpPr>
          <p:nvPr/>
        </p:nvSpPr>
        <p:spPr bwMode="auto">
          <a:xfrm>
            <a:off x="5320842" y="4412024"/>
            <a:ext cx="31067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rgbClr val="00B050"/>
                </a:solidFill>
              </a:rPr>
              <a:t>Good:  Use </a:t>
            </a:r>
            <a:r>
              <a:rPr lang="en-US" altLang="en-US" dirty="0" err="1">
                <a:solidFill>
                  <a:srgbClr val="00B050"/>
                </a:solidFill>
              </a:rPr>
              <a:t>Kellums</a:t>
            </a:r>
            <a:r>
              <a:rPr lang="en-US" altLang="en-US" dirty="0">
                <a:solidFill>
                  <a:srgbClr val="00B050"/>
                </a:solidFill>
              </a:rPr>
              <a:t> grip or Closed Mesh Support Grip, proper rigging, and supports to protect bundle/umbilical</a:t>
            </a:r>
          </a:p>
        </p:txBody>
      </p:sp>
    </p:spTree>
    <p:extLst>
      <p:ext uri="{BB962C8B-B14F-4D97-AF65-F5344CB8AC3E}">
        <p14:creationId xmlns:p14="http://schemas.microsoft.com/office/powerpoint/2010/main" val="3995680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Best Practices</a:t>
            </a:r>
          </a:p>
          <a:p>
            <a:endParaRPr lang="en-US" dirty="0"/>
          </a:p>
        </p:txBody>
      </p:sp>
      <p:pic>
        <p:nvPicPr>
          <p:cNvPr id="8" name="Picture 2" descr="right and wrong installation clamps.JPG">
            <a:extLst>
              <a:ext uri="{FF2B5EF4-FFF2-40B4-BE49-F238E27FC236}">
                <a16:creationId xmlns:a16="http://schemas.microsoft.com/office/drawing/2014/main" id="{C41D9936-54CC-4337-952A-5187F7BE38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89277" y="931985"/>
            <a:ext cx="3643313"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36" descr="Los Medinos 21">
            <a:extLst>
              <a:ext uri="{FF2B5EF4-FFF2-40B4-BE49-F238E27FC236}">
                <a16:creationId xmlns:a16="http://schemas.microsoft.com/office/drawing/2014/main" id="{AA601BA5-1595-45D9-BD15-8A610529CF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1693" y="867508"/>
            <a:ext cx="2886075"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5">
            <a:extLst>
              <a:ext uri="{FF2B5EF4-FFF2-40B4-BE49-F238E27FC236}">
                <a16:creationId xmlns:a16="http://schemas.microsoft.com/office/drawing/2014/main" id="{4B3CDB44-73F6-4930-9783-F8FA1FC4E93F}"/>
              </a:ext>
            </a:extLst>
          </p:cNvPr>
          <p:cNvSpPr txBox="1">
            <a:spLocks noChangeArrowheads="1"/>
          </p:cNvSpPr>
          <p:nvPr/>
        </p:nvSpPr>
        <p:spPr bwMode="auto">
          <a:xfrm>
            <a:off x="9208477" y="3522785"/>
            <a:ext cx="91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400">
                <a:solidFill>
                  <a:srgbClr val="00B050"/>
                </a:solidFill>
              </a:rPr>
              <a:t>√</a:t>
            </a:r>
          </a:p>
        </p:txBody>
      </p:sp>
      <p:sp>
        <p:nvSpPr>
          <p:cNvPr id="14" name="TextBox 6">
            <a:extLst>
              <a:ext uri="{FF2B5EF4-FFF2-40B4-BE49-F238E27FC236}">
                <a16:creationId xmlns:a16="http://schemas.microsoft.com/office/drawing/2014/main" id="{031FEEFB-6D18-4D83-B040-60954968697F}"/>
              </a:ext>
            </a:extLst>
          </p:cNvPr>
          <p:cNvSpPr txBox="1">
            <a:spLocks noChangeArrowheads="1"/>
          </p:cNvSpPr>
          <p:nvPr/>
        </p:nvSpPr>
        <p:spPr bwMode="auto">
          <a:xfrm>
            <a:off x="6142893" y="1262796"/>
            <a:ext cx="6858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6000">
                <a:solidFill>
                  <a:srgbClr val="FF0000"/>
                </a:solidFill>
              </a:rPr>
              <a:t>X</a:t>
            </a:r>
          </a:p>
        </p:txBody>
      </p:sp>
      <p:pic>
        <p:nvPicPr>
          <p:cNvPr id="15" name="Picture 5">
            <a:extLst>
              <a:ext uri="{FF2B5EF4-FFF2-40B4-BE49-F238E27FC236}">
                <a16:creationId xmlns:a16="http://schemas.microsoft.com/office/drawing/2014/main" id="{A2ABF8AA-0AAB-428D-A2C9-016B9CC596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1" y="3265610"/>
            <a:ext cx="37338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6">
            <a:extLst>
              <a:ext uri="{FF2B5EF4-FFF2-40B4-BE49-F238E27FC236}">
                <a16:creationId xmlns:a16="http://schemas.microsoft.com/office/drawing/2014/main" id="{411EA060-B23F-4881-AA53-ACA100DDC631}"/>
              </a:ext>
            </a:extLst>
          </p:cNvPr>
          <p:cNvSpPr txBox="1">
            <a:spLocks noChangeArrowheads="1"/>
          </p:cNvSpPr>
          <p:nvPr/>
        </p:nvSpPr>
        <p:spPr bwMode="auto">
          <a:xfrm>
            <a:off x="9284677" y="1251073"/>
            <a:ext cx="6858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6000">
                <a:solidFill>
                  <a:srgbClr val="FF0000"/>
                </a:solidFill>
              </a:rPr>
              <a:t>X</a:t>
            </a:r>
          </a:p>
        </p:txBody>
      </p:sp>
      <p:sp>
        <p:nvSpPr>
          <p:cNvPr id="17" name="TextBox 5">
            <a:extLst>
              <a:ext uri="{FF2B5EF4-FFF2-40B4-BE49-F238E27FC236}">
                <a16:creationId xmlns:a16="http://schemas.microsoft.com/office/drawing/2014/main" id="{C307CA71-A97A-4D70-82EE-D81D517D294C}"/>
              </a:ext>
            </a:extLst>
          </p:cNvPr>
          <p:cNvSpPr txBox="1">
            <a:spLocks noChangeArrowheads="1"/>
          </p:cNvSpPr>
          <p:nvPr/>
        </p:nvSpPr>
        <p:spPr bwMode="auto">
          <a:xfrm>
            <a:off x="2352676" y="3348160"/>
            <a:ext cx="91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400">
                <a:solidFill>
                  <a:srgbClr val="00B050"/>
                </a:solidFill>
              </a:rPr>
              <a:t>√</a:t>
            </a:r>
          </a:p>
        </p:txBody>
      </p:sp>
      <p:sp>
        <p:nvSpPr>
          <p:cNvPr id="18" name="TextBox 6">
            <a:extLst>
              <a:ext uri="{FF2B5EF4-FFF2-40B4-BE49-F238E27FC236}">
                <a16:creationId xmlns:a16="http://schemas.microsoft.com/office/drawing/2014/main" id="{87E355DE-4886-4FAF-8453-F953739F7B15}"/>
              </a:ext>
            </a:extLst>
          </p:cNvPr>
          <p:cNvSpPr txBox="1">
            <a:spLocks noChangeArrowheads="1"/>
          </p:cNvSpPr>
          <p:nvPr/>
        </p:nvSpPr>
        <p:spPr bwMode="auto">
          <a:xfrm>
            <a:off x="3876676" y="324656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6000">
                <a:solidFill>
                  <a:srgbClr val="FF0000"/>
                </a:solidFill>
              </a:rPr>
              <a:t>X</a:t>
            </a:r>
          </a:p>
        </p:txBody>
      </p:sp>
    </p:spTree>
    <p:extLst>
      <p:ext uri="{BB962C8B-B14F-4D97-AF65-F5344CB8AC3E}">
        <p14:creationId xmlns:p14="http://schemas.microsoft.com/office/powerpoint/2010/main" val="2044767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Best Practices</a:t>
            </a:r>
          </a:p>
          <a:p>
            <a:endParaRPr lang="en-US" dirty="0"/>
          </a:p>
        </p:txBody>
      </p:sp>
      <p:pic>
        <p:nvPicPr>
          <p:cNvPr id="11" name="Picture 2">
            <a:extLst>
              <a:ext uri="{FF2B5EF4-FFF2-40B4-BE49-F238E27FC236}">
                <a16:creationId xmlns:a16="http://schemas.microsoft.com/office/drawing/2014/main" id="{8E106CD6-30A1-4F8F-91A5-B1C698412185}"/>
              </a:ext>
            </a:extLst>
          </p:cNvPr>
          <p:cNvPicPr>
            <a:picLocks noChangeAspect="1" noChangeArrowheads="1"/>
          </p:cNvPicPr>
          <p:nvPr/>
        </p:nvPicPr>
        <p:blipFill>
          <a:blip r:embed="rId3"/>
          <a:srcRect/>
          <a:stretch>
            <a:fillRect/>
          </a:stretch>
        </p:blipFill>
        <p:spPr bwMode="auto">
          <a:xfrm>
            <a:off x="2057400" y="1758462"/>
            <a:ext cx="4038600" cy="2881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7">
            <a:extLst>
              <a:ext uri="{FF2B5EF4-FFF2-40B4-BE49-F238E27FC236}">
                <a16:creationId xmlns:a16="http://schemas.microsoft.com/office/drawing/2014/main" id="{41E2E794-6840-48FB-A633-154480861CFF}"/>
              </a:ext>
            </a:extLst>
          </p:cNvPr>
          <p:cNvPicPr>
            <a:picLocks noChangeAspect="1" noChangeArrowheads="1"/>
          </p:cNvPicPr>
          <p:nvPr/>
        </p:nvPicPr>
        <p:blipFill>
          <a:blip r:embed="rId4"/>
          <a:srcRect/>
          <a:stretch>
            <a:fillRect/>
          </a:stretch>
        </p:blipFill>
        <p:spPr bwMode="auto">
          <a:xfrm>
            <a:off x="6934200" y="1453662"/>
            <a:ext cx="2819400" cy="3382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Box 8">
            <a:extLst>
              <a:ext uri="{FF2B5EF4-FFF2-40B4-BE49-F238E27FC236}">
                <a16:creationId xmlns:a16="http://schemas.microsoft.com/office/drawing/2014/main" id="{C56D3CF9-67B7-4528-B974-3F63B8FF7E37}"/>
              </a:ext>
            </a:extLst>
          </p:cNvPr>
          <p:cNvSpPr txBox="1">
            <a:spLocks noChangeArrowheads="1"/>
          </p:cNvSpPr>
          <p:nvPr/>
        </p:nvSpPr>
        <p:spPr bwMode="auto">
          <a:xfrm>
            <a:off x="7772400" y="4882662"/>
            <a:ext cx="76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6000">
                <a:solidFill>
                  <a:srgbClr val="FF0000"/>
                </a:solidFill>
              </a:rPr>
              <a:t>X</a:t>
            </a:r>
          </a:p>
        </p:txBody>
      </p:sp>
      <p:sp>
        <p:nvSpPr>
          <p:cNvPr id="20" name="TextBox 9">
            <a:extLst>
              <a:ext uri="{FF2B5EF4-FFF2-40B4-BE49-F238E27FC236}">
                <a16:creationId xmlns:a16="http://schemas.microsoft.com/office/drawing/2014/main" id="{48C282F9-47B8-4ED2-AF7A-F751E3369F90}"/>
              </a:ext>
            </a:extLst>
          </p:cNvPr>
          <p:cNvSpPr txBox="1">
            <a:spLocks noChangeArrowheads="1"/>
          </p:cNvSpPr>
          <p:nvPr/>
        </p:nvSpPr>
        <p:spPr bwMode="auto">
          <a:xfrm>
            <a:off x="3505200" y="4806462"/>
            <a:ext cx="91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400">
                <a:solidFill>
                  <a:srgbClr val="00B050"/>
                </a:solidFill>
              </a:rPr>
              <a:t>√</a:t>
            </a:r>
          </a:p>
        </p:txBody>
      </p:sp>
    </p:spTree>
    <p:extLst>
      <p:ext uri="{BB962C8B-B14F-4D97-AF65-F5344CB8AC3E}">
        <p14:creationId xmlns:p14="http://schemas.microsoft.com/office/powerpoint/2010/main" val="3405038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Purpose</a:t>
            </a:r>
          </a:p>
          <a:p>
            <a:endParaRPr lang="en-US" dirty="0"/>
          </a:p>
        </p:txBody>
      </p:sp>
      <p:pic>
        <p:nvPicPr>
          <p:cNvPr id="4" name="Picture 5">
            <a:extLst>
              <a:ext uri="{FF2B5EF4-FFF2-40B4-BE49-F238E27FC236}">
                <a16:creationId xmlns:a16="http://schemas.microsoft.com/office/drawing/2014/main" id="{7AA6664F-7E22-43F0-84A9-4CFC474525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066" y="1448348"/>
            <a:ext cx="3306982" cy="4149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3E5B167-CA50-432E-BDFA-C9CC8FF064D5}"/>
              </a:ext>
            </a:extLst>
          </p:cNvPr>
          <p:cNvSpPr txBox="1"/>
          <p:nvPr/>
        </p:nvSpPr>
        <p:spPr>
          <a:xfrm>
            <a:off x="5065381" y="1448348"/>
            <a:ext cx="6210026" cy="3724096"/>
          </a:xfrm>
          <a:prstGeom prst="rect">
            <a:avLst/>
          </a:prstGeom>
          <a:noFill/>
        </p:spPr>
        <p:txBody>
          <a:bodyPr wrap="square" rtlCol="0">
            <a:spAutoFit/>
          </a:bodyPr>
          <a:lstStyle/>
          <a:p>
            <a:pPr>
              <a:spcBef>
                <a:spcPts val="425"/>
              </a:spcBef>
              <a:buClr>
                <a:schemeClr val="tx2"/>
              </a:buClr>
              <a:buSzPct val="100000"/>
            </a:pPr>
            <a:r>
              <a:rPr lang="en-US" altLang="en-US" sz="1800" dirty="0">
                <a:solidFill>
                  <a:schemeClr val="tx2"/>
                </a:solidFill>
              </a:rPr>
              <a:t>Purpose:</a:t>
            </a:r>
          </a:p>
          <a:p>
            <a:pPr marL="285750" indent="-285750">
              <a:spcBef>
                <a:spcPts val="425"/>
              </a:spcBef>
              <a:buClr>
                <a:schemeClr val="tx2"/>
              </a:buClr>
              <a:buSzPct val="100000"/>
              <a:buFont typeface="Wingdings" panose="05000000000000000000" pitchFamily="2" charset="2"/>
              <a:buChar char="Ø"/>
            </a:pPr>
            <a:r>
              <a:rPr lang="en-US" altLang="en-US" sz="1800" dirty="0">
                <a:solidFill>
                  <a:schemeClr val="tx2"/>
                </a:solidFill>
              </a:rPr>
              <a:t>Eliminate specification problems between components</a:t>
            </a:r>
          </a:p>
          <a:p>
            <a:pPr marL="285750" indent="-285750">
              <a:spcBef>
                <a:spcPts val="425"/>
              </a:spcBef>
              <a:buClr>
                <a:schemeClr val="tx2"/>
              </a:buClr>
              <a:buSzPct val="100000"/>
              <a:buFont typeface="Wingdings" panose="05000000000000000000" pitchFamily="2" charset="2"/>
              <a:buChar char="Ø"/>
            </a:pPr>
            <a:r>
              <a:rPr lang="en-US" altLang="en-US" sz="1800" dirty="0">
                <a:solidFill>
                  <a:schemeClr val="tx2"/>
                </a:solidFill>
              </a:rPr>
              <a:t>Single source responsibility for design, installation details and operation</a:t>
            </a:r>
          </a:p>
          <a:p>
            <a:pPr marL="285750" indent="-285750">
              <a:spcBef>
                <a:spcPts val="425"/>
              </a:spcBef>
              <a:buClr>
                <a:schemeClr val="tx2"/>
              </a:buClr>
              <a:buSzPct val="100000"/>
              <a:buFont typeface="Wingdings" panose="05000000000000000000" pitchFamily="2" charset="2"/>
              <a:buChar char="Ø"/>
            </a:pPr>
            <a:r>
              <a:rPr lang="en-US" altLang="en-US" sz="1800" dirty="0">
                <a:solidFill>
                  <a:schemeClr val="tx2"/>
                </a:solidFill>
              </a:rPr>
              <a:t>Properly sized and configured sample probe and sample transfer line</a:t>
            </a:r>
          </a:p>
          <a:p>
            <a:pPr marL="285750" indent="-285750">
              <a:spcBef>
                <a:spcPts val="425"/>
              </a:spcBef>
              <a:buClr>
                <a:schemeClr val="tx2"/>
              </a:buClr>
              <a:buSzPct val="100000"/>
              <a:buFont typeface="Wingdings" panose="05000000000000000000" pitchFamily="2" charset="2"/>
              <a:buChar char="Ø"/>
            </a:pPr>
            <a:r>
              <a:rPr lang="en-US" altLang="en-US" sz="1800" dirty="0">
                <a:solidFill>
                  <a:schemeClr val="tx2"/>
                </a:solidFill>
              </a:rPr>
              <a:t>Maintain consistent temperature profile in the heated sample line</a:t>
            </a:r>
          </a:p>
          <a:p>
            <a:pPr marL="285750" indent="-285750">
              <a:spcBef>
                <a:spcPts val="425"/>
              </a:spcBef>
              <a:buClr>
                <a:schemeClr val="tx2"/>
              </a:buClr>
              <a:buSzPct val="100000"/>
              <a:buFont typeface="Wingdings" panose="05000000000000000000" pitchFamily="2" charset="2"/>
              <a:buChar char="Ø"/>
            </a:pPr>
            <a:r>
              <a:rPr lang="en-US" altLang="en-US" sz="1800" dirty="0">
                <a:solidFill>
                  <a:schemeClr val="tx2"/>
                </a:solidFill>
              </a:rPr>
              <a:t>Reduce sample dew point with minimum loss to water soluble compounds</a:t>
            </a:r>
          </a:p>
          <a:p>
            <a:pPr marL="285750" indent="-285750">
              <a:spcBef>
                <a:spcPts val="425"/>
              </a:spcBef>
              <a:buClr>
                <a:schemeClr val="tx2"/>
              </a:buClr>
              <a:buSzPct val="100000"/>
              <a:buFont typeface="Wingdings" panose="05000000000000000000" pitchFamily="2" charset="2"/>
              <a:buChar char="Ø"/>
            </a:pPr>
            <a:r>
              <a:rPr lang="en-US" altLang="en-US" sz="1800" dirty="0">
                <a:solidFill>
                  <a:schemeClr val="tx2"/>
                </a:solidFill>
              </a:rPr>
              <a:t>Provide a properly conditioned sample at a stable dew point delivered to your analyzer from one source.</a:t>
            </a:r>
          </a:p>
        </p:txBody>
      </p:sp>
    </p:spTree>
    <p:extLst>
      <p:ext uri="{BB962C8B-B14F-4D97-AF65-F5344CB8AC3E}">
        <p14:creationId xmlns:p14="http://schemas.microsoft.com/office/powerpoint/2010/main" val="29199024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Best Practices</a:t>
            </a:r>
          </a:p>
          <a:p>
            <a:endParaRPr lang="en-US" dirty="0"/>
          </a:p>
        </p:txBody>
      </p:sp>
      <p:pic>
        <p:nvPicPr>
          <p:cNvPr id="7" name="Picture 2">
            <a:extLst>
              <a:ext uri="{FF2B5EF4-FFF2-40B4-BE49-F238E27FC236}">
                <a16:creationId xmlns:a16="http://schemas.microsoft.com/office/drawing/2014/main" id="{B97EAD10-D639-49EC-875F-0138861C7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47800"/>
            <a:ext cx="7467600" cy="434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996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Best Practices</a:t>
            </a:r>
          </a:p>
          <a:p>
            <a:endParaRPr lang="en-US" dirty="0"/>
          </a:p>
        </p:txBody>
      </p:sp>
      <p:pic>
        <p:nvPicPr>
          <p:cNvPr id="4" name="Picture 2">
            <a:extLst>
              <a:ext uri="{FF2B5EF4-FFF2-40B4-BE49-F238E27FC236}">
                <a16:creationId xmlns:a16="http://schemas.microsoft.com/office/drawing/2014/main" id="{DC442778-35BF-4C1D-A704-D2B1D4419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046" y="1371600"/>
            <a:ext cx="83423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950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Best Practices</a:t>
            </a:r>
          </a:p>
          <a:p>
            <a:endParaRPr lang="en-US" dirty="0"/>
          </a:p>
        </p:txBody>
      </p:sp>
      <p:sp>
        <p:nvSpPr>
          <p:cNvPr id="5" name="TextBox 2">
            <a:extLst>
              <a:ext uri="{FF2B5EF4-FFF2-40B4-BE49-F238E27FC236}">
                <a16:creationId xmlns:a16="http://schemas.microsoft.com/office/drawing/2014/main" id="{6E4AE123-0E3A-4F64-BE89-0CEF61A0EAA7}"/>
              </a:ext>
            </a:extLst>
          </p:cNvPr>
          <p:cNvSpPr txBox="1">
            <a:spLocks noChangeArrowheads="1"/>
          </p:cNvSpPr>
          <p:nvPr/>
        </p:nvSpPr>
        <p:spPr bwMode="auto">
          <a:xfrm>
            <a:off x="4038600" y="545124"/>
            <a:ext cx="81534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u="sng" dirty="0"/>
              <a:t>Troubleshooting</a:t>
            </a:r>
          </a:p>
          <a:p>
            <a:r>
              <a:rPr lang="en-US" altLang="en-US" sz="1400" dirty="0"/>
              <a:t>While the most common cause of trouble/failure is water/moisture related, below is a list of basic troubleshooting checks to make in no particular order.</a:t>
            </a:r>
          </a:p>
          <a:p>
            <a:endParaRPr lang="en-US" altLang="en-US" sz="1400" dirty="0"/>
          </a:p>
          <a:p>
            <a:r>
              <a:rPr lang="en-US" altLang="en-US" sz="1200" dirty="0"/>
              <a:t>1) Moisture/water ingress</a:t>
            </a:r>
          </a:p>
          <a:p>
            <a:r>
              <a:rPr lang="en-US" altLang="en-US" sz="1200" dirty="0"/>
              <a:t>	Conduct a visual inspection along the length of the tubing bundle looking for cuts//tears/deformations 	in the outer jacket.  Also look for repairs or field installed temperature sensors.  Look at the ends and 	confirm they 	are weather sealed.  The tubing bundle should feel firm to the touch.</a:t>
            </a:r>
          </a:p>
          <a:p>
            <a:r>
              <a:rPr lang="en-US" altLang="en-US" sz="1200" dirty="0"/>
              <a:t>2) Confirm model of tubing bundle.  Check original design.</a:t>
            </a:r>
          </a:p>
          <a:p>
            <a:r>
              <a:rPr lang="en-US" altLang="en-US" sz="1200" dirty="0"/>
              <a:t>3) Confirm both correct voltage and circuit breaker sizing including checking the proper function.</a:t>
            </a:r>
          </a:p>
          <a:p>
            <a:r>
              <a:rPr lang="en-US" altLang="en-US" sz="1200" dirty="0"/>
              <a:t>4) Confirm circuit length doesn’t exceed limits.</a:t>
            </a:r>
          </a:p>
          <a:p>
            <a:r>
              <a:rPr lang="en-US" altLang="en-US" sz="1200" dirty="0"/>
              <a:t>5) Confirm maintain temperature doesn’t exceed limits or design.</a:t>
            </a:r>
          </a:p>
          <a:p>
            <a:r>
              <a:rPr lang="en-US" altLang="en-US" sz="1200" dirty="0"/>
              <a:t>6) Confirm proper operation of temperature controller.</a:t>
            </a:r>
          </a:p>
          <a:p>
            <a:r>
              <a:rPr lang="en-US" altLang="en-US" sz="1200" dirty="0"/>
              <a:t>7) Check resistance and conduct Megger test on heat trace.</a:t>
            </a:r>
          </a:p>
          <a:p>
            <a:r>
              <a:rPr lang="en-US" altLang="en-US" sz="1200" dirty="0"/>
              <a:t>8) Confirm functioning temperature sensor.</a:t>
            </a:r>
          </a:p>
          <a:p>
            <a:r>
              <a:rPr lang="en-US" altLang="en-US" sz="1200" dirty="0"/>
              <a:t>9) Check for proper installation and support.  Look for hard bends, </a:t>
            </a:r>
          </a:p>
          <a:p>
            <a:r>
              <a:rPr lang="en-US" altLang="en-US" sz="1200" dirty="0"/>
              <a:t>     unsupported areas, and near heat sources.</a:t>
            </a:r>
          </a:p>
          <a:p>
            <a:r>
              <a:rPr lang="en-US" altLang="en-US" sz="1200" dirty="0"/>
              <a:t>10) Confirm no electrical anomalies or events have occurred (electrical </a:t>
            </a:r>
          </a:p>
          <a:p>
            <a:r>
              <a:rPr lang="en-US" altLang="en-US" sz="1200" dirty="0"/>
              <a:t>     spikes, severe storms, </a:t>
            </a:r>
            <a:r>
              <a:rPr lang="en-US" altLang="en-US" sz="1200" dirty="0" err="1"/>
              <a:t>etc</a:t>
            </a:r>
            <a:r>
              <a:rPr lang="en-US" altLang="en-US" sz="1200" dirty="0"/>
              <a:t>). </a:t>
            </a:r>
          </a:p>
          <a:p>
            <a:r>
              <a:rPr lang="en-US" altLang="en-US" sz="1200" dirty="0"/>
              <a:t>11) Check for proper wiring.</a:t>
            </a:r>
          </a:p>
          <a:p>
            <a:r>
              <a:rPr lang="en-US" altLang="en-US" sz="1200" dirty="0"/>
              <a:t>12) Check for approved and properly installed tracer kits.</a:t>
            </a:r>
          </a:p>
          <a:p>
            <a:r>
              <a:rPr lang="en-US" altLang="en-US" sz="1200" dirty="0"/>
              <a:t>13) Confirm electrical connection of any plugs/receptacles installed.</a:t>
            </a:r>
          </a:p>
          <a:p>
            <a:r>
              <a:rPr lang="en-US" altLang="en-US" sz="1200" dirty="0"/>
              <a:t>14) If using GFCI, check for trip level.</a:t>
            </a:r>
          </a:p>
          <a:p>
            <a:r>
              <a:rPr lang="en-US" altLang="en-US" sz="1200" dirty="0"/>
              <a:t>15) Conduct flow and pressure test on heated tubes.</a:t>
            </a:r>
          </a:p>
          <a:p>
            <a:r>
              <a:rPr lang="en-US" altLang="en-US" sz="1200" dirty="0"/>
              <a:t>16) Confirm one-time installation.</a:t>
            </a:r>
          </a:p>
          <a:p>
            <a:r>
              <a:rPr lang="en-US" altLang="en-US" sz="1200" dirty="0"/>
              <a:t>17) Have customer send pictures of installation including overall </a:t>
            </a:r>
          </a:p>
          <a:p>
            <a:r>
              <a:rPr lang="en-US" altLang="en-US" sz="1200" dirty="0"/>
              <a:t>      layout, power connection and end termination areas.</a:t>
            </a:r>
          </a:p>
          <a:p>
            <a:r>
              <a:rPr lang="en-US" altLang="en-US" sz="1200" dirty="0"/>
              <a:t>18) Gather information on what led up to the failure/event.</a:t>
            </a:r>
          </a:p>
        </p:txBody>
      </p:sp>
      <p:pic>
        <p:nvPicPr>
          <p:cNvPr id="6" name="Picture 6" descr="Bundle Failure Mercury.JPG">
            <a:extLst>
              <a:ext uri="{FF2B5EF4-FFF2-40B4-BE49-F238E27FC236}">
                <a16:creationId xmlns:a16="http://schemas.microsoft.com/office/drawing/2014/main" id="{F8903312-67EF-48F1-909C-D1CF803122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344" y="1899138"/>
            <a:ext cx="3346882" cy="370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566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Finishing and Power up</a:t>
            </a:r>
          </a:p>
          <a:p>
            <a:endParaRPr lang="en-US" dirty="0"/>
          </a:p>
        </p:txBody>
      </p:sp>
      <p:sp>
        <p:nvSpPr>
          <p:cNvPr id="2" name="TextBox 1">
            <a:extLst>
              <a:ext uri="{FF2B5EF4-FFF2-40B4-BE49-F238E27FC236}">
                <a16:creationId xmlns:a16="http://schemas.microsoft.com/office/drawing/2014/main" id="{EC75BF21-0298-45F3-93EE-20D002449BB1}"/>
              </a:ext>
            </a:extLst>
          </p:cNvPr>
          <p:cNvSpPr txBox="1"/>
          <p:nvPr/>
        </p:nvSpPr>
        <p:spPr>
          <a:xfrm>
            <a:off x="879529" y="1275363"/>
            <a:ext cx="8217577" cy="4524315"/>
          </a:xfrm>
          <a:prstGeom prst="rect">
            <a:avLst/>
          </a:prstGeom>
          <a:noFill/>
        </p:spPr>
        <p:txBody>
          <a:bodyPr wrap="square" rtlCol="0">
            <a:spAutoFit/>
          </a:bodyPr>
          <a:lstStyle/>
          <a:p>
            <a:r>
              <a:rPr lang="en-US" dirty="0"/>
              <a:t>Make final checks at each end of the umbilical</a:t>
            </a:r>
          </a:p>
          <a:p>
            <a:r>
              <a:rPr lang="en-US" dirty="0"/>
              <a:t>	Resistance check and Megger test tracer</a:t>
            </a:r>
          </a:p>
          <a:p>
            <a:r>
              <a:rPr lang="en-US" dirty="0"/>
              <a:t>	Make and confirm proper tracer connections</a:t>
            </a:r>
          </a:p>
          <a:p>
            <a:r>
              <a:rPr lang="en-US" dirty="0"/>
              <a:t>	Confirm temp sensor(s) functionality</a:t>
            </a:r>
          </a:p>
          <a:p>
            <a:r>
              <a:rPr lang="en-US" dirty="0"/>
              <a:t>	Confirm tube and wire connections</a:t>
            </a:r>
          </a:p>
          <a:p>
            <a:r>
              <a:rPr lang="en-US" dirty="0"/>
              <a:t>	Confirm weather sealing</a:t>
            </a:r>
          </a:p>
          <a:p>
            <a:r>
              <a:rPr lang="en-US" dirty="0"/>
              <a:t>	Confirm temp controller operation and settings</a:t>
            </a:r>
          </a:p>
          <a:p>
            <a:endParaRPr lang="en-US" dirty="0"/>
          </a:p>
          <a:p>
            <a:r>
              <a:rPr lang="en-US" dirty="0"/>
              <a:t>Follow routing of the entire length, look for</a:t>
            </a:r>
          </a:p>
          <a:p>
            <a:r>
              <a:rPr lang="en-US" dirty="0"/>
              <a:t>	Proper support</a:t>
            </a:r>
          </a:p>
          <a:p>
            <a:r>
              <a:rPr lang="en-US" dirty="0"/>
              <a:t>	No bend radius exceeded</a:t>
            </a:r>
          </a:p>
          <a:p>
            <a:r>
              <a:rPr lang="en-US" dirty="0"/>
              <a:t>	No cuts/tears/rips in outer jacket</a:t>
            </a:r>
          </a:p>
          <a:p>
            <a:endParaRPr lang="en-US" dirty="0"/>
          </a:p>
          <a:p>
            <a:r>
              <a:rPr lang="en-US" dirty="0"/>
              <a:t>Power up umbilical and monitor until reaching setpoint and proper cycling</a:t>
            </a:r>
          </a:p>
          <a:p>
            <a:endParaRPr lang="en-US" dirty="0"/>
          </a:p>
          <a:p>
            <a:r>
              <a:rPr lang="en-US" dirty="0"/>
              <a:t>Investigate any irregularities</a:t>
            </a:r>
          </a:p>
        </p:txBody>
      </p:sp>
      <p:pic>
        <p:nvPicPr>
          <p:cNvPr id="7" name="Picture 6" descr="A picture containing indoor, person, person&#10;&#10;Description automatically generated">
            <a:extLst>
              <a:ext uri="{FF2B5EF4-FFF2-40B4-BE49-F238E27FC236}">
                <a16:creationId xmlns:a16="http://schemas.microsoft.com/office/drawing/2014/main" id="{B52827BA-BEBF-418A-8A03-C60CD94F5A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8153" y="2242712"/>
            <a:ext cx="2806505" cy="3742007"/>
          </a:xfrm>
          <a:prstGeom prst="rect">
            <a:avLst/>
          </a:prstGeom>
        </p:spPr>
      </p:pic>
      <p:pic>
        <p:nvPicPr>
          <p:cNvPr id="5" name="Picture 4" descr="A picture containing bicycle&#10;&#10;Description automatically generated">
            <a:extLst>
              <a:ext uri="{FF2B5EF4-FFF2-40B4-BE49-F238E27FC236}">
                <a16:creationId xmlns:a16="http://schemas.microsoft.com/office/drawing/2014/main" id="{03D52EB4-20A0-4C60-8CF6-39D795C21B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0535" y="176221"/>
            <a:ext cx="3974123" cy="2980592"/>
          </a:xfrm>
          <a:prstGeom prst="rect">
            <a:avLst/>
          </a:prstGeom>
        </p:spPr>
      </p:pic>
    </p:spTree>
    <p:extLst>
      <p:ext uri="{BB962C8B-B14F-4D97-AF65-F5344CB8AC3E}">
        <p14:creationId xmlns:p14="http://schemas.microsoft.com/office/powerpoint/2010/main" val="40757482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Permeation, Burn-in, and Flushing</a:t>
            </a:r>
          </a:p>
          <a:p>
            <a:endParaRPr lang="en-US" dirty="0"/>
          </a:p>
        </p:txBody>
      </p:sp>
      <p:sp>
        <p:nvSpPr>
          <p:cNvPr id="2" name="TextBox 1">
            <a:extLst>
              <a:ext uri="{FF2B5EF4-FFF2-40B4-BE49-F238E27FC236}">
                <a16:creationId xmlns:a16="http://schemas.microsoft.com/office/drawing/2014/main" id="{EC75BF21-0298-45F3-93EE-20D002449BB1}"/>
              </a:ext>
            </a:extLst>
          </p:cNvPr>
          <p:cNvSpPr txBox="1"/>
          <p:nvPr/>
        </p:nvSpPr>
        <p:spPr>
          <a:xfrm>
            <a:off x="685799" y="1559094"/>
            <a:ext cx="10480431" cy="3970318"/>
          </a:xfrm>
          <a:prstGeom prst="rect">
            <a:avLst/>
          </a:prstGeom>
          <a:noFill/>
        </p:spPr>
        <p:txBody>
          <a:bodyPr wrap="square" rtlCol="0">
            <a:spAutoFit/>
          </a:bodyPr>
          <a:lstStyle/>
          <a:p>
            <a:r>
              <a:rPr lang="en-US" dirty="0"/>
              <a:t>As stated earlier, if using Teflon tubing CO migration/permeation may occur.  The following steps can reduce or eliminate this issue.</a:t>
            </a:r>
          </a:p>
          <a:p>
            <a:endParaRPr lang="en-US" dirty="0"/>
          </a:p>
          <a:p>
            <a:r>
              <a:rPr lang="en-US" dirty="0"/>
              <a:t>Burn-in</a:t>
            </a:r>
          </a:p>
          <a:p>
            <a:r>
              <a:rPr lang="en-US" dirty="0"/>
              <a:t>Power umbilical at the highest safe temperature allowed.  This should accelerate the CO migration process.  Pull sample from fresh air (filtered) instead of the stack if possible.  This process may take 1 week or more.  Depending on the application, some permeation may continue but the level usually flatlines.</a:t>
            </a:r>
          </a:p>
          <a:p>
            <a:endParaRPr lang="en-US" dirty="0"/>
          </a:p>
          <a:p>
            <a:r>
              <a:rPr lang="en-US" dirty="0"/>
              <a:t>Flushing</a:t>
            </a:r>
          </a:p>
          <a:p>
            <a:r>
              <a:rPr lang="en-US" dirty="0"/>
              <a:t>There are many tube flushing processes used by customers.  The only process that O’Brien promotes is a D.I. water flush followed by a Nitrogen gas drying.  </a:t>
            </a:r>
          </a:p>
          <a:p>
            <a:endParaRPr lang="en-US" dirty="0"/>
          </a:p>
          <a:p>
            <a:endParaRPr lang="en-US" dirty="0"/>
          </a:p>
        </p:txBody>
      </p:sp>
    </p:spTree>
    <p:extLst>
      <p:ext uri="{BB962C8B-B14F-4D97-AF65-F5344CB8AC3E}">
        <p14:creationId xmlns:p14="http://schemas.microsoft.com/office/powerpoint/2010/main" val="2320690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Permeation, Burn-in, and Flushing</a:t>
            </a:r>
          </a:p>
          <a:p>
            <a:endParaRPr lang="en-US" dirty="0"/>
          </a:p>
        </p:txBody>
      </p:sp>
      <p:sp>
        <p:nvSpPr>
          <p:cNvPr id="2" name="TextBox 1">
            <a:extLst>
              <a:ext uri="{FF2B5EF4-FFF2-40B4-BE49-F238E27FC236}">
                <a16:creationId xmlns:a16="http://schemas.microsoft.com/office/drawing/2014/main" id="{EC75BF21-0298-45F3-93EE-20D002449BB1}"/>
              </a:ext>
            </a:extLst>
          </p:cNvPr>
          <p:cNvSpPr txBox="1"/>
          <p:nvPr/>
        </p:nvSpPr>
        <p:spPr>
          <a:xfrm>
            <a:off x="685799" y="1559094"/>
            <a:ext cx="10480431" cy="4524315"/>
          </a:xfrm>
          <a:prstGeom prst="rect">
            <a:avLst/>
          </a:prstGeom>
          <a:noFill/>
        </p:spPr>
        <p:txBody>
          <a:bodyPr wrap="square" rtlCol="0">
            <a:spAutoFit/>
          </a:bodyPr>
          <a:lstStyle/>
          <a:p>
            <a:r>
              <a:rPr lang="en-US" dirty="0"/>
              <a:t>Below is a typical cleaning/flushing procedure.  This is not specifically endorsed by O’Brien Ametek.</a:t>
            </a:r>
          </a:p>
          <a:p>
            <a:endParaRPr lang="en-US" dirty="0"/>
          </a:p>
          <a:p>
            <a:pPr marL="342900" indent="-342900">
              <a:buAutoNum type="arabicPeriod"/>
            </a:pPr>
            <a:r>
              <a:rPr lang="en-US" dirty="0"/>
              <a:t>Disconnect heating power from the umbilical line.</a:t>
            </a:r>
          </a:p>
          <a:p>
            <a:pPr marL="342900" indent="-342900">
              <a:buAutoNum type="arabicPeriod"/>
            </a:pPr>
            <a:r>
              <a:rPr lang="en-US" dirty="0"/>
              <a:t>Allow the line to cool to ambient temperature.</a:t>
            </a:r>
          </a:p>
          <a:p>
            <a:pPr marL="342900" indent="-342900">
              <a:buAutoNum type="arabicPeriod"/>
            </a:pPr>
            <a:r>
              <a:rPr lang="en-US" dirty="0"/>
              <a:t>Disconnect the Sample and Calibration Gas lines from the probe and analyzer.</a:t>
            </a:r>
          </a:p>
          <a:p>
            <a:pPr marL="342900" indent="-342900">
              <a:buAutoNum type="arabicPeriod"/>
            </a:pPr>
            <a:r>
              <a:rPr lang="en-US" dirty="0"/>
              <a:t>Flow cleaning agent down each line, collecting the residue in a container for proper disposal as required by your protocol.</a:t>
            </a:r>
          </a:p>
          <a:p>
            <a:pPr lvl="1"/>
            <a:r>
              <a:rPr lang="en-US" dirty="0"/>
              <a:t>A.  Recommended Order</a:t>
            </a:r>
          </a:p>
          <a:p>
            <a:pPr marL="1314450" lvl="2" indent="-400050">
              <a:buAutoNum type="romanUcPeriod"/>
            </a:pPr>
            <a:r>
              <a:rPr lang="en-US" dirty="0"/>
              <a:t>Distilled or D.I. water</a:t>
            </a:r>
          </a:p>
          <a:p>
            <a:pPr marL="1314450" lvl="2" indent="-400050">
              <a:buAutoNum type="romanUcPeriod"/>
            </a:pPr>
            <a:r>
              <a:rPr lang="en-US" dirty="0"/>
              <a:t>Vinegar or 5-10% Nitric Acid solution</a:t>
            </a:r>
          </a:p>
          <a:p>
            <a:pPr marL="1314450" lvl="2" indent="-400050">
              <a:buAutoNum type="romanUcPeriod"/>
            </a:pPr>
            <a:r>
              <a:rPr lang="en-US" dirty="0"/>
              <a:t>Distilled or D.I. water (if step II is utilized)</a:t>
            </a:r>
          </a:p>
          <a:p>
            <a:pPr lvl="2"/>
            <a:r>
              <a:rPr lang="en-US" dirty="0"/>
              <a:t>Note: Flow D.I. water (preferred) or distilled water until a complete rinse is achieved.  Typically, 2x the rinse agent to the cleaning agent.</a:t>
            </a:r>
          </a:p>
          <a:p>
            <a:pPr marL="342900" indent="-342900">
              <a:buFont typeface="+mj-lt"/>
              <a:buAutoNum type="arabicPeriod" startAt="5"/>
            </a:pPr>
            <a:r>
              <a:rPr lang="en-US" dirty="0"/>
              <a:t>Blow dry for a minimum of 30 minutes or until no water droplets are present.</a:t>
            </a:r>
          </a:p>
          <a:p>
            <a:pPr lvl="2"/>
            <a:r>
              <a:rPr lang="en-US" dirty="0"/>
              <a:t> </a:t>
            </a:r>
          </a:p>
          <a:p>
            <a:endParaRPr lang="en-US" dirty="0"/>
          </a:p>
        </p:txBody>
      </p:sp>
    </p:spTree>
    <p:extLst>
      <p:ext uri="{BB962C8B-B14F-4D97-AF65-F5344CB8AC3E}">
        <p14:creationId xmlns:p14="http://schemas.microsoft.com/office/powerpoint/2010/main" val="34023625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Permeation, Burn-in, and Flushing</a:t>
            </a:r>
          </a:p>
          <a:p>
            <a:endParaRPr lang="en-US" dirty="0"/>
          </a:p>
        </p:txBody>
      </p:sp>
      <p:sp>
        <p:nvSpPr>
          <p:cNvPr id="2" name="TextBox 1">
            <a:extLst>
              <a:ext uri="{FF2B5EF4-FFF2-40B4-BE49-F238E27FC236}">
                <a16:creationId xmlns:a16="http://schemas.microsoft.com/office/drawing/2014/main" id="{EC75BF21-0298-45F3-93EE-20D002449BB1}"/>
              </a:ext>
            </a:extLst>
          </p:cNvPr>
          <p:cNvSpPr txBox="1"/>
          <p:nvPr/>
        </p:nvSpPr>
        <p:spPr>
          <a:xfrm>
            <a:off x="674076" y="1828725"/>
            <a:ext cx="10480431" cy="3139321"/>
          </a:xfrm>
          <a:prstGeom prst="rect">
            <a:avLst/>
          </a:prstGeom>
          <a:noFill/>
        </p:spPr>
        <p:txBody>
          <a:bodyPr wrap="square" rtlCol="0">
            <a:spAutoFit/>
          </a:bodyPr>
          <a:lstStyle/>
          <a:p>
            <a:r>
              <a:rPr lang="en-US" dirty="0"/>
              <a:t>Continued</a:t>
            </a:r>
          </a:p>
          <a:p>
            <a:endParaRPr lang="en-US" dirty="0"/>
          </a:p>
          <a:p>
            <a:pPr marL="342900" indent="-342900">
              <a:buFont typeface="+mj-lt"/>
              <a:buAutoNum type="arabicPeriod" startAt="6"/>
            </a:pPr>
            <a:r>
              <a:rPr lang="en-US" dirty="0"/>
              <a:t>Reconnect the line to the probe only.</a:t>
            </a:r>
          </a:p>
          <a:p>
            <a:pPr marL="342900" indent="-342900">
              <a:buFont typeface="+mj-lt"/>
              <a:buAutoNum type="arabicPeriod" startAt="6"/>
            </a:pPr>
            <a:r>
              <a:rPr lang="en-US" dirty="0"/>
              <a:t>Repower the umbilical line and allow to heat to temperature.</a:t>
            </a:r>
          </a:p>
          <a:p>
            <a:pPr marL="342900" indent="-342900">
              <a:buFont typeface="+mj-lt"/>
              <a:buAutoNum type="arabicPeriod" startAt="6"/>
            </a:pPr>
            <a:r>
              <a:rPr lang="en-US" dirty="0"/>
              <a:t>Reconnect sample line to analyzer/shelter end.</a:t>
            </a:r>
          </a:p>
          <a:p>
            <a:pPr marL="342900" indent="-342900">
              <a:buFont typeface="+mj-lt"/>
              <a:buAutoNum type="arabicPeriod" startAt="6"/>
            </a:pPr>
            <a:r>
              <a:rPr lang="en-US" dirty="0"/>
              <a:t>Allow system to stabilize.</a:t>
            </a:r>
          </a:p>
          <a:p>
            <a:pPr marL="342900" indent="-342900">
              <a:buFont typeface="+mj-lt"/>
              <a:buAutoNum type="arabicPeriod" startAt="6"/>
            </a:pPr>
            <a:r>
              <a:rPr lang="en-US" dirty="0"/>
              <a:t>Calibrate the system and validate the systems stabilization.</a:t>
            </a:r>
          </a:p>
          <a:p>
            <a:pPr marL="342900" indent="-342900">
              <a:buFont typeface="+mj-lt"/>
              <a:buAutoNum type="arabicPeriod" startAt="6"/>
            </a:pPr>
            <a:r>
              <a:rPr lang="en-US" dirty="0"/>
              <a:t>Return the system to service.</a:t>
            </a:r>
          </a:p>
          <a:p>
            <a:endParaRPr lang="en-US" dirty="0"/>
          </a:p>
          <a:p>
            <a:r>
              <a:rPr lang="en-US" dirty="0"/>
              <a:t>Note: The system may show some drift for as much as 3 days of operation before returning to total normal operation.</a:t>
            </a:r>
          </a:p>
        </p:txBody>
      </p:sp>
      <p:pic>
        <p:nvPicPr>
          <p:cNvPr id="5" name="Picture 4" descr="A picture containing outdoor&#10;&#10;Description automatically generated">
            <a:extLst>
              <a:ext uri="{FF2B5EF4-FFF2-40B4-BE49-F238E27FC236}">
                <a16:creationId xmlns:a16="http://schemas.microsoft.com/office/drawing/2014/main" id="{30A10899-65B5-4FEF-B3FF-9D964B0BB2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4122" y="352981"/>
            <a:ext cx="3691206" cy="2768405"/>
          </a:xfrm>
          <a:prstGeom prst="rect">
            <a:avLst/>
          </a:prstGeom>
        </p:spPr>
      </p:pic>
    </p:spTree>
    <p:extLst>
      <p:ext uri="{BB962C8B-B14F-4D97-AF65-F5344CB8AC3E}">
        <p14:creationId xmlns:p14="http://schemas.microsoft.com/office/powerpoint/2010/main" val="1052468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Maintenance</a:t>
            </a:r>
          </a:p>
          <a:p>
            <a:endParaRPr lang="en-US" dirty="0"/>
          </a:p>
        </p:txBody>
      </p:sp>
      <p:sp>
        <p:nvSpPr>
          <p:cNvPr id="6" name="TextBox 5">
            <a:extLst>
              <a:ext uri="{FF2B5EF4-FFF2-40B4-BE49-F238E27FC236}">
                <a16:creationId xmlns:a16="http://schemas.microsoft.com/office/drawing/2014/main" id="{D5AE23C3-43EA-4DC9-A1CC-BEE908B53F9D}"/>
              </a:ext>
            </a:extLst>
          </p:cNvPr>
          <p:cNvSpPr txBox="1"/>
          <p:nvPr/>
        </p:nvSpPr>
        <p:spPr>
          <a:xfrm>
            <a:off x="705790" y="1410648"/>
            <a:ext cx="7879043" cy="4524315"/>
          </a:xfrm>
          <a:prstGeom prst="rect">
            <a:avLst/>
          </a:prstGeom>
          <a:noFill/>
        </p:spPr>
        <p:txBody>
          <a:bodyPr wrap="square" rtlCol="0">
            <a:spAutoFit/>
          </a:bodyPr>
          <a:lstStyle/>
          <a:p>
            <a:r>
              <a:rPr lang="en-US" dirty="0"/>
              <a:t>Suggested maintenance</a:t>
            </a:r>
          </a:p>
          <a:p>
            <a:endParaRPr lang="en-US" dirty="0"/>
          </a:p>
          <a:p>
            <a:r>
              <a:rPr lang="en-US" dirty="0"/>
              <a:t>Weekly</a:t>
            </a:r>
          </a:p>
          <a:p>
            <a:r>
              <a:rPr lang="en-US" dirty="0"/>
              <a:t>Visual checks</a:t>
            </a:r>
          </a:p>
          <a:p>
            <a:r>
              <a:rPr lang="en-US" dirty="0"/>
              <a:t>	Temperature controller proper operation and alarm status</a:t>
            </a:r>
          </a:p>
          <a:p>
            <a:endParaRPr lang="en-US" dirty="0"/>
          </a:p>
          <a:p>
            <a:r>
              <a:rPr lang="en-US" dirty="0"/>
              <a:t>Monthly</a:t>
            </a:r>
          </a:p>
          <a:p>
            <a:r>
              <a:rPr lang="en-US" dirty="0"/>
              <a:t>Visual checks</a:t>
            </a:r>
          </a:p>
          <a:p>
            <a:r>
              <a:rPr lang="en-US" dirty="0"/>
              <a:t>	Temperature controller proper operation and alarm status</a:t>
            </a:r>
          </a:p>
          <a:p>
            <a:r>
              <a:rPr lang="en-US" dirty="0"/>
              <a:t>	Routing of umbilical and checks for damage/weather sealing</a:t>
            </a:r>
          </a:p>
          <a:p>
            <a:endParaRPr lang="en-US" dirty="0"/>
          </a:p>
          <a:p>
            <a:r>
              <a:rPr lang="en-US" dirty="0"/>
              <a:t>Annually</a:t>
            </a:r>
          </a:p>
          <a:p>
            <a:r>
              <a:rPr lang="en-US" dirty="0"/>
              <a:t>	Temperature controller proper operation and alarm status</a:t>
            </a:r>
          </a:p>
          <a:p>
            <a:r>
              <a:rPr lang="en-US" dirty="0"/>
              <a:t>	Tracer Megger test</a:t>
            </a:r>
          </a:p>
          <a:p>
            <a:r>
              <a:rPr lang="en-US" dirty="0"/>
              <a:t>	Tracer resistance check</a:t>
            </a:r>
          </a:p>
          <a:p>
            <a:r>
              <a:rPr lang="en-US" dirty="0"/>
              <a:t>	Temperature sensor check</a:t>
            </a:r>
          </a:p>
        </p:txBody>
      </p:sp>
      <p:pic>
        <p:nvPicPr>
          <p:cNvPr id="8" name="Picture 7" descr="A picture containing sky, outdoor, grass, railroad&#10;&#10;Description automatically generated">
            <a:extLst>
              <a:ext uri="{FF2B5EF4-FFF2-40B4-BE49-F238E27FC236}">
                <a16:creationId xmlns:a16="http://schemas.microsoft.com/office/drawing/2014/main" id="{D21B606D-BDAC-4596-A3D5-0C78E8B526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6727" y="237836"/>
            <a:ext cx="3960500" cy="2970375"/>
          </a:xfrm>
          <a:prstGeom prst="rect">
            <a:avLst/>
          </a:prstGeom>
        </p:spPr>
      </p:pic>
    </p:spTree>
    <p:extLst>
      <p:ext uri="{BB962C8B-B14F-4D97-AF65-F5344CB8AC3E}">
        <p14:creationId xmlns:p14="http://schemas.microsoft.com/office/powerpoint/2010/main" val="1906548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Questions</a:t>
            </a:r>
          </a:p>
          <a:p>
            <a:endParaRPr lang="en-US" dirty="0"/>
          </a:p>
        </p:txBody>
      </p:sp>
      <p:pic>
        <p:nvPicPr>
          <p:cNvPr id="4" name="Picture 3">
            <a:extLst>
              <a:ext uri="{FF2B5EF4-FFF2-40B4-BE49-F238E27FC236}">
                <a16:creationId xmlns:a16="http://schemas.microsoft.com/office/drawing/2014/main" id="{6D096B74-86E1-41E2-8B1D-7552A3074D17}"/>
              </a:ext>
            </a:extLst>
          </p:cNvPr>
          <p:cNvPicPr>
            <a:picLocks noChangeAspect="1"/>
          </p:cNvPicPr>
          <p:nvPr/>
        </p:nvPicPr>
        <p:blipFill>
          <a:blip r:embed="rId3"/>
          <a:stretch>
            <a:fillRect/>
          </a:stretch>
        </p:blipFill>
        <p:spPr>
          <a:xfrm>
            <a:off x="4050323" y="1595417"/>
            <a:ext cx="3436693" cy="3324245"/>
          </a:xfrm>
          <a:prstGeom prst="rect">
            <a:avLst/>
          </a:prstGeom>
        </p:spPr>
      </p:pic>
    </p:spTree>
    <p:extLst>
      <p:ext uri="{BB962C8B-B14F-4D97-AF65-F5344CB8AC3E}">
        <p14:creationId xmlns:p14="http://schemas.microsoft.com/office/powerpoint/2010/main" val="2195985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Types of umbilicals</a:t>
            </a:r>
          </a:p>
          <a:p>
            <a:endParaRPr lang="en-US" dirty="0"/>
          </a:p>
        </p:txBody>
      </p:sp>
      <p:sp>
        <p:nvSpPr>
          <p:cNvPr id="2" name="TextBox 1">
            <a:extLst>
              <a:ext uri="{FF2B5EF4-FFF2-40B4-BE49-F238E27FC236}">
                <a16:creationId xmlns:a16="http://schemas.microsoft.com/office/drawing/2014/main" id="{91869B25-847C-4C83-9316-9AAF20092C80}"/>
              </a:ext>
            </a:extLst>
          </p:cNvPr>
          <p:cNvSpPr txBox="1"/>
          <p:nvPr/>
        </p:nvSpPr>
        <p:spPr>
          <a:xfrm>
            <a:off x="1014046" y="1494693"/>
            <a:ext cx="6881447" cy="4575612"/>
          </a:xfrm>
          <a:prstGeom prst="rect">
            <a:avLst/>
          </a:prstGeom>
          <a:noFill/>
        </p:spPr>
        <p:txBody>
          <a:bodyPr wrap="square" rtlCol="0">
            <a:spAutoFit/>
          </a:bodyPr>
          <a:lstStyle/>
          <a:p>
            <a:pPr>
              <a:spcBef>
                <a:spcPts val="425"/>
              </a:spcBef>
              <a:buClr>
                <a:schemeClr val="tx2"/>
              </a:buClr>
              <a:buSzPct val="100000"/>
            </a:pPr>
            <a:r>
              <a:rPr lang="en-US" altLang="en-US" sz="1400" dirty="0">
                <a:solidFill>
                  <a:schemeClr val="tx2"/>
                </a:solidFill>
              </a:rPr>
              <a:t>Below are the basic types with some typical configurations:</a:t>
            </a:r>
          </a:p>
          <a:p>
            <a:pPr marL="285750" indent="-285750">
              <a:spcBef>
                <a:spcPts val="425"/>
              </a:spcBef>
              <a:buClr>
                <a:schemeClr val="tx2"/>
              </a:buClr>
              <a:buSzPct val="100000"/>
              <a:buFont typeface="Wingdings" panose="05000000000000000000" pitchFamily="2" charset="2"/>
              <a:buChar char="Ø"/>
            </a:pPr>
            <a:r>
              <a:rPr lang="en-US" altLang="en-US" sz="1400" dirty="0">
                <a:solidFill>
                  <a:schemeClr val="tx2"/>
                </a:solidFill>
              </a:rPr>
              <a:t>Straight Extractive</a:t>
            </a:r>
          </a:p>
          <a:p>
            <a:pPr>
              <a:spcBef>
                <a:spcPts val="425"/>
              </a:spcBef>
              <a:buClr>
                <a:schemeClr val="tx2"/>
              </a:buClr>
              <a:buSzPct val="100000"/>
            </a:pPr>
            <a:r>
              <a:rPr lang="en-US" altLang="en-US" sz="1400" dirty="0">
                <a:solidFill>
                  <a:schemeClr val="tx2"/>
                </a:solidFill>
              </a:rPr>
              <a:t>	Natural gas (simple or combined cycle)</a:t>
            </a:r>
          </a:p>
          <a:p>
            <a:pPr>
              <a:spcBef>
                <a:spcPts val="425"/>
              </a:spcBef>
              <a:buClr>
                <a:schemeClr val="tx2"/>
              </a:buClr>
              <a:buSzPct val="100000"/>
            </a:pPr>
            <a:r>
              <a:rPr lang="en-US" altLang="en-US" sz="1400" dirty="0">
                <a:solidFill>
                  <a:schemeClr val="tx2"/>
                </a:solidFill>
              </a:rPr>
              <a:t>	250F or greater maintain temperature</a:t>
            </a:r>
          </a:p>
          <a:p>
            <a:pPr>
              <a:spcBef>
                <a:spcPts val="425"/>
              </a:spcBef>
              <a:buClr>
                <a:schemeClr val="tx2"/>
              </a:buClr>
              <a:buSzPct val="100000"/>
            </a:pPr>
            <a:r>
              <a:rPr lang="en-US" altLang="en-US" sz="1400" dirty="0">
                <a:solidFill>
                  <a:schemeClr val="tx2"/>
                </a:solidFill>
              </a:rPr>
              <a:t>	1 heated tube / 2 unheated tubes (blowback/</a:t>
            </a:r>
            <a:r>
              <a:rPr lang="en-US" altLang="en-US" sz="1400" dirty="0" err="1">
                <a:solidFill>
                  <a:schemeClr val="tx2"/>
                </a:solidFill>
              </a:rPr>
              <a:t>cal</a:t>
            </a:r>
            <a:r>
              <a:rPr lang="en-US" altLang="en-US" sz="1400" dirty="0">
                <a:solidFill>
                  <a:schemeClr val="tx2"/>
                </a:solidFill>
              </a:rPr>
              <a:t>)</a:t>
            </a:r>
          </a:p>
          <a:p>
            <a:pPr>
              <a:spcBef>
                <a:spcPts val="425"/>
              </a:spcBef>
              <a:buClr>
                <a:schemeClr val="tx2"/>
              </a:buClr>
              <a:buSzPct val="100000"/>
            </a:pPr>
            <a:r>
              <a:rPr lang="en-US" altLang="en-US" sz="1400" dirty="0">
                <a:solidFill>
                  <a:schemeClr val="tx2"/>
                </a:solidFill>
              </a:rPr>
              <a:t>	Messenger wires (heater/relays/solenoid valves/thermocouples)</a:t>
            </a:r>
          </a:p>
          <a:p>
            <a:pPr marL="285750" indent="-285750">
              <a:spcBef>
                <a:spcPts val="425"/>
              </a:spcBef>
              <a:buClr>
                <a:schemeClr val="tx2"/>
              </a:buClr>
              <a:buSzPct val="100000"/>
              <a:buFont typeface="Wingdings" panose="05000000000000000000" pitchFamily="2" charset="2"/>
              <a:buChar char="Ø"/>
            </a:pPr>
            <a:r>
              <a:rPr lang="en-US" altLang="en-US" sz="1400" dirty="0">
                <a:solidFill>
                  <a:schemeClr val="tx2"/>
                </a:solidFill>
              </a:rPr>
              <a:t>Dilution</a:t>
            </a:r>
          </a:p>
          <a:p>
            <a:pPr>
              <a:spcBef>
                <a:spcPts val="425"/>
              </a:spcBef>
              <a:buClr>
                <a:schemeClr val="tx2"/>
              </a:buClr>
              <a:buSzPct val="100000"/>
            </a:pPr>
            <a:r>
              <a:rPr lang="en-US" altLang="en-US" sz="1400" dirty="0">
                <a:solidFill>
                  <a:schemeClr val="tx2"/>
                </a:solidFill>
              </a:rPr>
              <a:t>	Coal fired</a:t>
            </a:r>
          </a:p>
          <a:p>
            <a:pPr>
              <a:spcBef>
                <a:spcPts val="425"/>
              </a:spcBef>
              <a:buClr>
                <a:schemeClr val="tx2"/>
              </a:buClr>
              <a:buSzPct val="100000"/>
            </a:pPr>
            <a:r>
              <a:rPr lang="en-US" altLang="en-US" sz="1400" dirty="0">
                <a:solidFill>
                  <a:schemeClr val="tx2"/>
                </a:solidFill>
              </a:rPr>
              <a:t>	Freeze protection only</a:t>
            </a:r>
          </a:p>
          <a:p>
            <a:pPr>
              <a:spcBef>
                <a:spcPts val="425"/>
              </a:spcBef>
              <a:buClr>
                <a:schemeClr val="tx2"/>
              </a:buClr>
              <a:buSzPct val="100000"/>
            </a:pPr>
            <a:r>
              <a:rPr lang="en-US" altLang="en-US" sz="1400" dirty="0">
                <a:solidFill>
                  <a:schemeClr val="tx2"/>
                </a:solidFill>
              </a:rPr>
              <a:t>	1 heated tube / 5 unheated tubes (blowback/</a:t>
            </a:r>
            <a:r>
              <a:rPr lang="en-US" altLang="en-US" sz="1400" dirty="0" err="1">
                <a:solidFill>
                  <a:schemeClr val="tx2"/>
                </a:solidFill>
              </a:rPr>
              <a:t>cal</a:t>
            </a:r>
            <a:r>
              <a:rPr lang="en-US" altLang="en-US" sz="1400" dirty="0">
                <a:solidFill>
                  <a:schemeClr val="tx2"/>
                </a:solidFill>
              </a:rPr>
              <a:t>/vacuum/air/fast loop)</a:t>
            </a:r>
          </a:p>
          <a:p>
            <a:pPr>
              <a:spcBef>
                <a:spcPts val="425"/>
              </a:spcBef>
              <a:buClr>
                <a:schemeClr val="tx2"/>
              </a:buClr>
              <a:buSzPct val="100000"/>
            </a:pPr>
            <a:r>
              <a:rPr lang="en-US" altLang="en-US" sz="1400" dirty="0">
                <a:solidFill>
                  <a:schemeClr val="tx2"/>
                </a:solidFill>
              </a:rPr>
              <a:t>	Messenger wires (heater/relays/solenoid valves/thermocouples)</a:t>
            </a:r>
          </a:p>
          <a:p>
            <a:pPr marL="285750" indent="-285750">
              <a:spcBef>
                <a:spcPts val="425"/>
              </a:spcBef>
              <a:buClr>
                <a:schemeClr val="tx2"/>
              </a:buClr>
              <a:buSzPct val="100000"/>
              <a:buFont typeface="Wingdings" panose="05000000000000000000" pitchFamily="2" charset="2"/>
              <a:buChar char="Ø"/>
            </a:pPr>
            <a:r>
              <a:rPr lang="en-US" altLang="en-US" sz="1400" dirty="0">
                <a:solidFill>
                  <a:schemeClr val="tx2"/>
                </a:solidFill>
              </a:rPr>
              <a:t>Mercury CEMS</a:t>
            </a:r>
          </a:p>
          <a:p>
            <a:pPr>
              <a:spcBef>
                <a:spcPts val="425"/>
              </a:spcBef>
              <a:buClr>
                <a:schemeClr val="tx2"/>
              </a:buClr>
              <a:buSzPct val="100000"/>
            </a:pPr>
            <a:r>
              <a:rPr lang="en-US" altLang="en-US" sz="1400" dirty="0">
                <a:solidFill>
                  <a:schemeClr val="tx2"/>
                </a:solidFill>
              </a:rPr>
              <a:t>	Coal fired</a:t>
            </a:r>
          </a:p>
          <a:p>
            <a:pPr>
              <a:spcBef>
                <a:spcPts val="425"/>
              </a:spcBef>
              <a:buClr>
                <a:schemeClr val="tx2"/>
              </a:buClr>
              <a:buSzPct val="100000"/>
            </a:pPr>
            <a:r>
              <a:rPr lang="en-US" altLang="en-US" sz="1400" dirty="0">
                <a:solidFill>
                  <a:schemeClr val="tx2"/>
                </a:solidFill>
              </a:rPr>
              <a:t>	Originally 320F, then 250F, now as low as 120F maintain</a:t>
            </a:r>
          </a:p>
          <a:p>
            <a:pPr>
              <a:spcBef>
                <a:spcPts val="425"/>
              </a:spcBef>
              <a:buClr>
                <a:schemeClr val="tx2"/>
              </a:buClr>
              <a:buSzPct val="100000"/>
            </a:pPr>
            <a:r>
              <a:rPr lang="en-US" altLang="en-US" sz="1400" dirty="0">
                <a:solidFill>
                  <a:schemeClr val="tx2"/>
                </a:solidFill>
              </a:rPr>
              <a:t>	2-3 heated tubes / 3+ unheated tubes (blowback/</a:t>
            </a:r>
            <a:r>
              <a:rPr lang="en-US" altLang="en-US" sz="1400" dirty="0" err="1">
                <a:solidFill>
                  <a:schemeClr val="tx2"/>
                </a:solidFill>
              </a:rPr>
              <a:t>cal</a:t>
            </a:r>
            <a:r>
              <a:rPr lang="en-US" altLang="en-US" sz="1400" dirty="0">
                <a:solidFill>
                  <a:schemeClr val="tx2"/>
                </a:solidFill>
              </a:rPr>
              <a:t>/vacuum/</a:t>
            </a:r>
            <a:r>
              <a:rPr lang="en-US" altLang="en-US" sz="1400" dirty="0" err="1">
                <a:solidFill>
                  <a:schemeClr val="tx2"/>
                </a:solidFill>
              </a:rPr>
              <a:t>etc</a:t>
            </a:r>
            <a:r>
              <a:rPr lang="en-US" altLang="en-US" sz="1400" dirty="0">
                <a:solidFill>
                  <a:schemeClr val="tx2"/>
                </a:solidFill>
              </a:rPr>
              <a:t>)</a:t>
            </a:r>
          </a:p>
          <a:p>
            <a:pPr>
              <a:spcBef>
                <a:spcPts val="425"/>
              </a:spcBef>
              <a:buClr>
                <a:schemeClr val="tx2"/>
              </a:buClr>
              <a:buSzPct val="100000"/>
            </a:pPr>
            <a:r>
              <a:rPr lang="en-US" altLang="en-US" sz="1400" dirty="0">
                <a:solidFill>
                  <a:schemeClr val="tx2"/>
                </a:solidFill>
              </a:rPr>
              <a:t>	Messenger wires (heater/relays/solenoid valves/thermocouples)</a:t>
            </a:r>
          </a:p>
          <a:p>
            <a:pPr>
              <a:spcBef>
                <a:spcPts val="425"/>
              </a:spcBef>
              <a:buClr>
                <a:schemeClr val="tx2"/>
              </a:buClr>
              <a:buSzPct val="100000"/>
            </a:pPr>
            <a:endParaRPr lang="en-US" altLang="en-US" sz="1400" dirty="0">
              <a:solidFill>
                <a:schemeClr val="tx2"/>
              </a:solidFill>
            </a:endParaRPr>
          </a:p>
        </p:txBody>
      </p:sp>
      <p:pic>
        <p:nvPicPr>
          <p:cNvPr id="5" name="Picture 4">
            <a:extLst>
              <a:ext uri="{FF2B5EF4-FFF2-40B4-BE49-F238E27FC236}">
                <a16:creationId xmlns:a16="http://schemas.microsoft.com/office/drawing/2014/main" id="{5E98A1A8-EC0D-4EEA-A549-ACC2B7A7468C}"/>
              </a:ext>
            </a:extLst>
          </p:cNvPr>
          <p:cNvPicPr>
            <a:picLocks noChangeAspect="1"/>
          </p:cNvPicPr>
          <p:nvPr/>
        </p:nvPicPr>
        <p:blipFill>
          <a:blip r:embed="rId3"/>
          <a:stretch>
            <a:fillRect/>
          </a:stretch>
        </p:blipFill>
        <p:spPr>
          <a:xfrm>
            <a:off x="7739329" y="391382"/>
            <a:ext cx="4114216" cy="2713632"/>
          </a:xfrm>
          <a:prstGeom prst="rect">
            <a:avLst/>
          </a:prstGeom>
        </p:spPr>
      </p:pic>
    </p:spTree>
    <p:extLst>
      <p:ext uri="{BB962C8B-B14F-4D97-AF65-F5344CB8AC3E}">
        <p14:creationId xmlns:p14="http://schemas.microsoft.com/office/powerpoint/2010/main" val="3618351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Design Process</a:t>
            </a:r>
          </a:p>
          <a:p>
            <a:endParaRPr lang="en-US" dirty="0"/>
          </a:p>
        </p:txBody>
      </p:sp>
      <p:pic>
        <p:nvPicPr>
          <p:cNvPr id="4" name="Picture 3">
            <a:extLst>
              <a:ext uri="{FF2B5EF4-FFF2-40B4-BE49-F238E27FC236}">
                <a16:creationId xmlns:a16="http://schemas.microsoft.com/office/drawing/2014/main" id="{FFF87C87-5778-4274-BDAC-593AAD32FB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58614" y="423211"/>
            <a:ext cx="2819400" cy="275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96CDC4C-AB20-460E-B823-DE0015178831}"/>
              </a:ext>
            </a:extLst>
          </p:cNvPr>
          <p:cNvSpPr txBox="1"/>
          <p:nvPr/>
        </p:nvSpPr>
        <p:spPr>
          <a:xfrm>
            <a:off x="769295" y="1560102"/>
            <a:ext cx="8615028" cy="4247317"/>
          </a:xfrm>
          <a:prstGeom prst="rect">
            <a:avLst/>
          </a:prstGeom>
          <a:noFill/>
        </p:spPr>
        <p:txBody>
          <a:bodyPr wrap="square" rtlCol="0">
            <a:spAutoFit/>
          </a:bodyPr>
          <a:lstStyle/>
          <a:p>
            <a:pPr eaLnBrk="1" hangingPunct="1"/>
            <a:r>
              <a:rPr lang="en-US" altLang="en-US" dirty="0"/>
              <a:t>O’Brien TracePak/StackPak design starts with input from the Customer:</a:t>
            </a:r>
          </a:p>
          <a:p>
            <a:pPr eaLnBrk="1" hangingPunct="1"/>
            <a:endParaRPr lang="en-US" altLang="en-US" dirty="0"/>
          </a:p>
          <a:p>
            <a:pPr marL="285750" indent="-285750" eaLnBrk="1" hangingPunct="1">
              <a:buFont typeface="Arial" panose="020B0604020202020204" pitchFamily="34" charset="0"/>
              <a:buChar char="•"/>
            </a:pPr>
            <a:r>
              <a:rPr lang="en-US" altLang="en-US" dirty="0"/>
              <a:t>Ambient temperatures (high/low)</a:t>
            </a:r>
          </a:p>
          <a:p>
            <a:pPr marL="285750" indent="-285750" eaLnBrk="1" hangingPunct="1">
              <a:buFont typeface="Arial" panose="020B0604020202020204" pitchFamily="34" charset="0"/>
              <a:buChar char="•"/>
            </a:pPr>
            <a:r>
              <a:rPr lang="en-US" altLang="en-US" dirty="0"/>
              <a:t>Maintain temperature</a:t>
            </a:r>
          </a:p>
          <a:p>
            <a:pPr marL="285750" indent="-285750" eaLnBrk="1" hangingPunct="1">
              <a:buFont typeface="Arial" panose="020B0604020202020204" pitchFamily="34" charset="0"/>
              <a:buChar char="•"/>
            </a:pPr>
            <a:r>
              <a:rPr lang="en-US" altLang="en-US" dirty="0"/>
              <a:t>Maximum inlet temperature</a:t>
            </a:r>
          </a:p>
          <a:p>
            <a:pPr marL="285750" indent="-285750" eaLnBrk="1" hangingPunct="1">
              <a:buFont typeface="Arial" panose="020B0604020202020204" pitchFamily="34" charset="0"/>
              <a:buChar char="•"/>
            </a:pPr>
            <a:r>
              <a:rPr lang="en-US" altLang="en-US" dirty="0"/>
              <a:t>Operating voltage and circuit breaker sizing</a:t>
            </a:r>
          </a:p>
          <a:p>
            <a:pPr marL="285750" indent="-285750" eaLnBrk="1" hangingPunct="1">
              <a:buFont typeface="Arial" panose="020B0604020202020204" pitchFamily="34" charset="0"/>
              <a:buChar char="•"/>
            </a:pPr>
            <a:r>
              <a:rPr lang="en-US" altLang="en-US" dirty="0"/>
              <a:t>Heated process tubes (qty, size, </a:t>
            </a:r>
            <a:r>
              <a:rPr lang="en-US" altLang="en-US" dirty="0" err="1"/>
              <a:t>metallugy</a:t>
            </a:r>
            <a:r>
              <a:rPr lang="en-US" altLang="en-US" dirty="0"/>
              <a:t>, approval specs)</a:t>
            </a:r>
          </a:p>
          <a:p>
            <a:pPr marL="285750" indent="-285750" eaLnBrk="1" hangingPunct="1">
              <a:buFont typeface="Arial" panose="020B0604020202020204" pitchFamily="34" charset="0"/>
              <a:buChar char="•"/>
            </a:pPr>
            <a:r>
              <a:rPr lang="en-US" altLang="en-US" dirty="0"/>
              <a:t>Unheated calibration/</a:t>
            </a:r>
            <a:r>
              <a:rPr lang="en-US" altLang="en-US" dirty="0" err="1"/>
              <a:t>misc</a:t>
            </a:r>
            <a:r>
              <a:rPr lang="en-US" altLang="en-US" dirty="0"/>
              <a:t> tubes (qty, size, metallurgy, specs)</a:t>
            </a:r>
          </a:p>
          <a:p>
            <a:pPr marL="285750" indent="-285750" eaLnBrk="1" hangingPunct="1">
              <a:buFont typeface="Arial" panose="020B0604020202020204" pitchFamily="34" charset="0"/>
              <a:buChar char="•"/>
            </a:pPr>
            <a:r>
              <a:rPr lang="en-US" altLang="en-US" dirty="0"/>
              <a:t>Area approval requirements (</a:t>
            </a:r>
            <a:r>
              <a:rPr lang="en-US" altLang="en-US" dirty="0" err="1"/>
              <a:t>Div</a:t>
            </a:r>
            <a:r>
              <a:rPr lang="en-US" altLang="en-US" dirty="0"/>
              <a:t> 2, Zone 1, general, </a:t>
            </a:r>
            <a:r>
              <a:rPr lang="en-US" altLang="en-US" dirty="0" err="1"/>
              <a:t>etc</a:t>
            </a:r>
            <a:r>
              <a:rPr lang="en-US" altLang="en-US" dirty="0"/>
              <a:t>)</a:t>
            </a:r>
          </a:p>
          <a:p>
            <a:pPr marL="285750" indent="-285750" eaLnBrk="1" hangingPunct="1">
              <a:buFont typeface="Arial" panose="020B0604020202020204" pitchFamily="34" charset="0"/>
              <a:buChar char="•"/>
            </a:pPr>
            <a:r>
              <a:rPr lang="en-US" altLang="en-US" dirty="0"/>
              <a:t>Temperature control/monitoring equipment and method</a:t>
            </a:r>
          </a:p>
          <a:p>
            <a:pPr marL="285750" indent="-285750" eaLnBrk="1" hangingPunct="1">
              <a:buFont typeface="Arial" panose="020B0604020202020204" pitchFamily="34" charset="0"/>
              <a:buChar char="•"/>
            </a:pPr>
            <a:r>
              <a:rPr lang="en-US" altLang="en-US" dirty="0"/>
              <a:t>Run length(s)</a:t>
            </a:r>
          </a:p>
          <a:p>
            <a:pPr marL="285750" indent="-285750" eaLnBrk="1" hangingPunct="1">
              <a:buFont typeface="Arial" panose="020B0604020202020204" pitchFamily="34" charset="0"/>
              <a:buChar char="•"/>
            </a:pPr>
            <a:r>
              <a:rPr lang="en-US" altLang="en-US" dirty="0"/>
              <a:t>End preparation</a:t>
            </a:r>
          </a:p>
          <a:p>
            <a:pPr marL="285750" indent="-285750" eaLnBrk="1" hangingPunct="1">
              <a:buFont typeface="Arial" panose="020B0604020202020204" pitchFamily="34" charset="0"/>
              <a:buChar char="•"/>
            </a:pPr>
            <a:r>
              <a:rPr lang="en-US" altLang="en-US" dirty="0"/>
              <a:t>Jacket material and color</a:t>
            </a:r>
          </a:p>
          <a:p>
            <a:pPr marL="285750" indent="-285750" eaLnBrk="1" hangingPunct="1">
              <a:buFont typeface="Arial" panose="020B0604020202020204" pitchFamily="34" charset="0"/>
              <a:buChar char="•"/>
            </a:pPr>
            <a:r>
              <a:rPr lang="en-US" altLang="en-US" dirty="0"/>
              <a:t>Special printing on outer jacket</a:t>
            </a:r>
          </a:p>
          <a:p>
            <a:endParaRPr lang="en-US" dirty="0"/>
          </a:p>
        </p:txBody>
      </p:sp>
    </p:spTree>
    <p:extLst>
      <p:ext uri="{BB962C8B-B14F-4D97-AF65-F5344CB8AC3E}">
        <p14:creationId xmlns:p14="http://schemas.microsoft.com/office/powerpoint/2010/main" val="3778417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024CB3-529E-4D10-9340-45CD962F09CB}"/>
              </a:ext>
            </a:extLst>
          </p:cNvPr>
          <p:cNvSpPr txBox="1"/>
          <p:nvPr/>
        </p:nvSpPr>
        <p:spPr>
          <a:xfrm>
            <a:off x="351145" y="216997"/>
            <a:ext cx="6094902" cy="1031051"/>
          </a:xfrm>
          <a:prstGeom prst="rect">
            <a:avLst/>
          </a:prstGeom>
          <a:noFill/>
        </p:spPr>
        <p:txBody>
          <a:bodyPr wrap="square">
            <a:spAutoFit/>
          </a:bodyPr>
          <a:lstStyle/>
          <a:p>
            <a:r>
              <a:rPr lang="en-US" sz="3300" b="1" i="1" dirty="0">
                <a:solidFill>
                  <a:srgbClr val="FF0000"/>
                </a:solidFill>
              </a:rPr>
              <a:t>CEMS Umbilical Overview</a:t>
            </a:r>
          </a:p>
          <a:p>
            <a:pPr marL="457200" indent="-457200">
              <a:buFont typeface="Wingdings" panose="05000000000000000000" pitchFamily="2" charset="2"/>
              <a:buChar char="v"/>
            </a:pPr>
            <a:r>
              <a:rPr lang="en-US" sz="2800" b="1" dirty="0"/>
              <a:t>Design Process</a:t>
            </a:r>
          </a:p>
        </p:txBody>
      </p:sp>
      <p:sp>
        <p:nvSpPr>
          <p:cNvPr id="6" name="TextBox 5">
            <a:extLst>
              <a:ext uri="{FF2B5EF4-FFF2-40B4-BE49-F238E27FC236}">
                <a16:creationId xmlns:a16="http://schemas.microsoft.com/office/drawing/2014/main" id="{1E1F0031-1F54-409F-BF71-189C2D685E61}"/>
              </a:ext>
            </a:extLst>
          </p:cNvPr>
          <p:cNvSpPr txBox="1"/>
          <p:nvPr/>
        </p:nvSpPr>
        <p:spPr>
          <a:xfrm>
            <a:off x="1301261" y="1230004"/>
            <a:ext cx="8206154" cy="5078313"/>
          </a:xfrm>
          <a:prstGeom prst="rect">
            <a:avLst/>
          </a:prstGeom>
          <a:noFill/>
        </p:spPr>
        <p:txBody>
          <a:bodyPr wrap="square" rtlCol="0">
            <a:spAutoFit/>
          </a:bodyPr>
          <a:lstStyle/>
          <a:p>
            <a:r>
              <a:rPr lang="en-US" dirty="0"/>
              <a:t>Tube size(s) and metallurgy is ultimately up to the customer to determine</a:t>
            </a:r>
          </a:p>
          <a:p>
            <a:endParaRPr lang="en-US" dirty="0"/>
          </a:p>
          <a:p>
            <a:r>
              <a:rPr lang="en-US" dirty="0"/>
              <a:t>	Standard CEMS offerings:  </a:t>
            </a:r>
          </a:p>
          <a:p>
            <a:r>
              <a:rPr lang="en-US" dirty="0"/>
              <a:t>		PFA Teflon</a:t>
            </a:r>
          </a:p>
          <a:p>
            <a:r>
              <a:rPr lang="en-US" dirty="0"/>
              <a:t>		316/316L Stainless Steel</a:t>
            </a:r>
          </a:p>
          <a:p>
            <a:pPr lvl="1"/>
            <a:r>
              <a:rPr lang="en-US" dirty="0"/>
              <a:t>	Other tubing available:</a:t>
            </a:r>
          </a:p>
          <a:p>
            <a:r>
              <a:rPr lang="en-US" dirty="0"/>
              <a:t>		Alloy 625</a:t>
            </a:r>
          </a:p>
          <a:p>
            <a:r>
              <a:rPr lang="en-US" dirty="0"/>
              <a:t>		Alloy 825</a:t>
            </a:r>
          </a:p>
          <a:p>
            <a:r>
              <a:rPr lang="en-US" dirty="0"/>
              <a:t>		Alloy 400</a:t>
            </a:r>
          </a:p>
          <a:p>
            <a:r>
              <a:rPr lang="en-US" dirty="0"/>
              <a:t>		Alloy C22/C276</a:t>
            </a:r>
          </a:p>
          <a:p>
            <a:r>
              <a:rPr lang="en-US" dirty="0"/>
              <a:t>		Copper</a:t>
            </a:r>
          </a:p>
          <a:p>
            <a:r>
              <a:rPr lang="en-US" dirty="0"/>
              <a:t>		Duplex/Super Duplex 2205/2507</a:t>
            </a:r>
          </a:p>
          <a:p>
            <a:r>
              <a:rPr lang="en-US" dirty="0"/>
              <a:t>	Processes available on 316/316L:</a:t>
            </a:r>
          </a:p>
          <a:p>
            <a:r>
              <a:rPr lang="en-US" dirty="0"/>
              <a:t>		Chemical Passivation</a:t>
            </a:r>
          </a:p>
          <a:p>
            <a:r>
              <a:rPr lang="en-US" dirty="0"/>
              <a:t>		Passivation/</a:t>
            </a:r>
            <a:r>
              <a:rPr lang="en-US" dirty="0" err="1"/>
              <a:t>SilcoNert</a:t>
            </a:r>
            <a:endParaRPr lang="en-US" dirty="0"/>
          </a:p>
          <a:p>
            <a:r>
              <a:rPr lang="en-US" dirty="0"/>
              <a:t>		</a:t>
            </a:r>
            <a:r>
              <a:rPr lang="en-US" dirty="0" err="1"/>
              <a:t>ElectroPolishing</a:t>
            </a:r>
            <a:endParaRPr lang="en-US" dirty="0"/>
          </a:p>
          <a:p>
            <a:r>
              <a:rPr lang="en-US" dirty="0"/>
              <a:t>		EP/</a:t>
            </a:r>
            <a:r>
              <a:rPr lang="en-US" dirty="0" err="1"/>
              <a:t>SilcoNert</a:t>
            </a:r>
            <a:endParaRPr lang="en-US" dirty="0"/>
          </a:p>
          <a:p>
            <a:r>
              <a:rPr lang="en-US" dirty="0"/>
              <a:t>		</a:t>
            </a:r>
          </a:p>
        </p:txBody>
      </p:sp>
    </p:spTree>
    <p:extLst>
      <p:ext uri="{BB962C8B-B14F-4D97-AF65-F5344CB8AC3E}">
        <p14:creationId xmlns:p14="http://schemas.microsoft.com/office/powerpoint/2010/main" val="490167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024CB3-529E-4D10-9340-45CD962F09CB}"/>
              </a:ext>
            </a:extLst>
          </p:cNvPr>
          <p:cNvSpPr txBox="1"/>
          <p:nvPr/>
        </p:nvSpPr>
        <p:spPr>
          <a:xfrm>
            <a:off x="351145" y="216997"/>
            <a:ext cx="6094902" cy="1031051"/>
          </a:xfrm>
          <a:prstGeom prst="rect">
            <a:avLst/>
          </a:prstGeom>
          <a:noFill/>
        </p:spPr>
        <p:txBody>
          <a:bodyPr wrap="square">
            <a:spAutoFit/>
          </a:bodyPr>
          <a:lstStyle/>
          <a:p>
            <a:r>
              <a:rPr lang="en-US" sz="3300" b="1" i="1" dirty="0">
                <a:solidFill>
                  <a:srgbClr val="FF0000"/>
                </a:solidFill>
              </a:rPr>
              <a:t>CEMS Umbilical Overview</a:t>
            </a:r>
          </a:p>
          <a:p>
            <a:pPr marL="457200" indent="-457200">
              <a:buFont typeface="Wingdings" panose="05000000000000000000" pitchFamily="2" charset="2"/>
              <a:buChar char="v"/>
            </a:pPr>
            <a:r>
              <a:rPr lang="en-US" sz="2800" b="1" dirty="0"/>
              <a:t>Design Process</a:t>
            </a:r>
          </a:p>
        </p:txBody>
      </p:sp>
      <p:sp>
        <p:nvSpPr>
          <p:cNvPr id="6" name="TextBox 5">
            <a:extLst>
              <a:ext uri="{FF2B5EF4-FFF2-40B4-BE49-F238E27FC236}">
                <a16:creationId xmlns:a16="http://schemas.microsoft.com/office/drawing/2014/main" id="{1E1F0031-1F54-409F-BF71-189C2D685E61}"/>
              </a:ext>
            </a:extLst>
          </p:cNvPr>
          <p:cNvSpPr txBox="1"/>
          <p:nvPr/>
        </p:nvSpPr>
        <p:spPr>
          <a:xfrm>
            <a:off x="946026" y="1465110"/>
            <a:ext cx="10112293" cy="4247317"/>
          </a:xfrm>
          <a:prstGeom prst="rect">
            <a:avLst/>
          </a:prstGeom>
          <a:noFill/>
        </p:spPr>
        <p:txBody>
          <a:bodyPr wrap="square" rtlCol="0">
            <a:spAutoFit/>
          </a:bodyPr>
          <a:lstStyle/>
          <a:p>
            <a:r>
              <a:rPr lang="en-US" dirty="0"/>
              <a:t>O’Brien recommendations</a:t>
            </a:r>
          </a:p>
          <a:p>
            <a:r>
              <a:rPr lang="en-US" dirty="0"/>
              <a:t>	Don’t overinflate your maintain temperature requirement.</a:t>
            </a:r>
          </a:p>
          <a:p>
            <a:r>
              <a:rPr lang="en-US" dirty="0"/>
              <a:t>		Higher maintains</a:t>
            </a:r>
          </a:p>
          <a:p>
            <a:r>
              <a:rPr lang="en-US" dirty="0"/>
              <a:t>			Draw more current/power consumption</a:t>
            </a:r>
          </a:p>
          <a:p>
            <a:r>
              <a:rPr lang="en-US" dirty="0"/>
              <a:t>			Require larger breakers</a:t>
            </a:r>
          </a:p>
          <a:p>
            <a:r>
              <a:rPr lang="en-US" dirty="0"/>
              <a:t>			Shorter circuit lengths</a:t>
            </a:r>
          </a:p>
          <a:p>
            <a:r>
              <a:rPr lang="en-US" dirty="0"/>
              <a:t>			Use more expensive tracers</a:t>
            </a:r>
          </a:p>
          <a:p>
            <a:r>
              <a:rPr lang="en-US" dirty="0"/>
              <a:t>			Shorter life of tracer</a:t>
            </a:r>
          </a:p>
          <a:p>
            <a:endParaRPr lang="en-US" dirty="0"/>
          </a:p>
          <a:p>
            <a:r>
              <a:rPr lang="en-US" dirty="0"/>
              <a:t>	If using Teflon tubing for heated/process tubes:</a:t>
            </a:r>
          </a:p>
          <a:p>
            <a:r>
              <a:rPr lang="en-US" dirty="0"/>
              <a:t>		Use the heaviest wall possible</a:t>
            </a:r>
          </a:p>
          <a:p>
            <a:r>
              <a:rPr lang="en-US" dirty="0"/>
              <a:t>		Use the lowest maintain possible</a:t>
            </a:r>
          </a:p>
          <a:p>
            <a:r>
              <a:rPr lang="en-US" dirty="0"/>
              <a:t>		All Teflon is porous, higher temperatures make the tubing more porous.</a:t>
            </a:r>
          </a:p>
          <a:p>
            <a:r>
              <a:rPr lang="en-US" dirty="0"/>
              <a:t>		This may lead to more permeation/off-gassing issues</a:t>
            </a:r>
          </a:p>
          <a:p>
            <a:r>
              <a:rPr lang="en-US" dirty="0"/>
              <a:t>		</a:t>
            </a:r>
          </a:p>
        </p:txBody>
      </p:sp>
    </p:spTree>
    <p:extLst>
      <p:ext uri="{BB962C8B-B14F-4D97-AF65-F5344CB8AC3E}">
        <p14:creationId xmlns:p14="http://schemas.microsoft.com/office/powerpoint/2010/main" val="3412355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C2A65C8-98ED-4236-B29B-2FDF5B8CF028}"/>
              </a:ext>
            </a:extLst>
          </p:cNvPr>
          <p:cNvSpPr txBox="1">
            <a:spLocks/>
          </p:cNvSpPr>
          <p:nvPr/>
        </p:nvSpPr>
        <p:spPr>
          <a:xfrm>
            <a:off x="338455" y="237836"/>
            <a:ext cx="10983803" cy="852486"/>
          </a:xfrm>
          <a:prstGeom prst="rect">
            <a:avLst/>
          </a:prstGeom>
        </p:spPr>
        <p:txBody>
          <a:bodyPr/>
          <a:lstStyle>
            <a:lvl1pPr algn="l" defTabSz="514350" rtl="0" eaLnBrk="1" latinLnBrk="0" hangingPunct="1">
              <a:spcBef>
                <a:spcPct val="0"/>
              </a:spcBef>
              <a:buNone/>
              <a:defRPr lang="en-US" sz="3300" b="1" kern="1200" cap="none" spc="0" dirty="0">
                <a:ln>
                  <a:noFill/>
                </a:ln>
                <a:solidFill>
                  <a:schemeClr val="tx2"/>
                </a:solidFill>
                <a:effectLst/>
                <a:latin typeface="Acumin Pro" panose="020B0804020202020204" pitchFamily="34" charset="0"/>
                <a:ea typeface="Verdana" pitchFamily="34" charset="0"/>
                <a:cs typeface="Arial" panose="020B0604020202020204" pitchFamily="34" charset="0"/>
              </a:defRPr>
            </a:lvl1pPr>
          </a:lstStyle>
          <a:p>
            <a:r>
              <a:rPr lang="en-US" i="1" dirty="0">
                <a:solidFill>
                  <a:srgbClr val="FF0000"/>
                </a:solidFill>
              </a:rPr>
              <a:t>CEMS Umbilical Overview</a:t>
            </a:r>
          </a:p>
          <a:p>
            <a:pPr marL="457200" indent="-457200">
              <a:buFont typeface="Wingdings" panose="05000000000000000000" pitchFamily="2" charset="2"/>
              <a:buChar char="v"/>
            </a:pPr>
            <a:r>
              <a:rPr lang="en-US" sz="2800" dirty="0"/>
              <a:t>Design Process</a:t>
            </a:r>
          </a:p>
          <a:p>
            <a:endParaRPr lang="en-US" dirty="0"/>
          </a:p>
        </p:txBody>
      </p:sp>
      <p:sp>
        <p:nvSpPr>
          <p:cNvPr id="2" name="TextBox 1">
            <a:extLst>
              <a:ext uri="{FF2B5EF4-FFF2-40B4-BE49-F238E27FC236}">
                <a16:creationId xmlns:a16="http://schemas.microsoft.com/office/drawing/2014/main" id="{596CDC4C-AB20-460E-B823-DE0015178831}"/>
              </a:ext>
            </a:extLst>
          </p:cNvPr>
          <p:cNvSpPr txBox="1"/>
          <p:nvPr/>
        </p:nvSpPr>
        <p:spPr>
          <a:xfrm>
            <a:off x="722403" y="1407702"/>
            <a:ext cx="5666674" cy="4801314"/>
          </a:xfrm>
          <a:prstGeom prst="rect">
            <a:avLst/>
          </a:prstGeom>
          <a:noFill/>
        </p:spPr>
        <p:txBody>
          <a:bodyPr wrap="square" rtlCol="0">
            <a:spAutoFit/>
          </a:bodyPr>
          <a:lstStyle/>
          <a:p>
            <a:pPr eaLnBrk="1" hangingPunct="1"/>
            <a:r>
              <a:rPr lang="en-US" altLang="en-US" dirty="0"/>
              <a:t>Electric Heat Trace</a:t>
            </a:r>
          </a:p>
          <a:p>
            <a:pPr eaLnBrk="1" hangingPunct="1"/>
            <a:endParaRPr lang="en-US" altLang="en-US" dirty="0"/>
          </a:p>
          <a:p>
            <a:pPr eaLnBrk="1" hangingPunct="1"/>
            <a:r>
              <a:rPr lang="en-US" altLang="en-US" dirty="0"/>
              <a:t>Tracer selection is based on the following criteria:</a:t>
            </a:r>
          </a:p>
          <a:p>
            <a:pPr eaLnBrk="1" hangingPunct="1"/>
            <a:r>
              <a:rPr lang="en-US" altLang="en-US" dirty="0"/>
              <a:t>	Maintain temperature</a:t>
            </a:r>
          </a:p>
          <a:p>
            <a:pPr eaLnBrk="1" hangingPunct="1"/>
            <a:r>
              <a:rPr lang="en-US" altLang="en-US" dirty="0"/>
              <a:t>	Exposure temperature</a:t>
            </a:r>
          </a:p>
          <a:p>
            <a:pPr eaLnBrk="1" hangingPunct="1"/>
            <a:r>
              <a:rPr lang="en-US" altLang="en-US" dirty="0"/>
              <a:t>	Operating voltage </a:t>
            </a:r>
          </a:p>
          <a:p>
            <a:pPr eaLnBrk="1" hangingPunct="1"/>
            <a:r>
              <a:rPr lang="en-US" altLang="en-US" dirty="0"/>
              <a:t>	Circuit length</a:t>
            </a:r>
          </a:p>
          <a:p>
            <a:pPr eaLnBrk="1" hangingPunct="1"/>
            <a:r>
              <a:rPr lang="en-US" altLang="en-US" dirty="0"/>
              <a:t>	Cut-to-length requirements</a:t>
            </a:r>
          </a:p>
          <a:p>
            <a:pPr eaLnBrk="1" hangingPunct="1"/>
            <a:r>
              <a:rPr lang="en-US" altLang="en-US" dirty="0"/>
              <a:t>	Electrical approvals</a:t>
            </a:r>
          </a:p>
          <a:p>
            <a:pPr eaLnBrk="1" hangingPunct="1"/>
            <a:endParaRPr lang="en-US" altLang="en-US" dirty="0"/>
          </a:p>
          <a:p>
            <a:pPr eaLnBrk="1" hangingPunct="1"/>
            <a:r>
              <a:rPr lang="en-US" altLang="en-US" dirty="0"/>
              <a:t>Common types of electric tracers:</a:t>
            </a:r>
          </a:p>
          <a:p>
            <a:pPr eaLnBrk="1" hangingPunct="1"/>
            <a:r>
              <a:rPr lang="en-US" altLang="en-US" dirty="0"/>
              <a:t>	Self-Regulating</a:t>
            </a:r>
          </a:p>
          <a:p>
            <a:pPr eaLnBrk="1" hangingPunct="1"/>
            <a:r>
              <a:rPr lang="en-US" altLang="en-US" dirty="0"/>
              <a:t>	Power-limiting</a:t>
            </a:r>
          </a:p>
          <a:p>
            <a:pPr eaLnBrk="1" hangingPunct="1"/>
            <a:r>
              <a:rPr lang="en-US" altLang="en-US" dirty="0"/>
              <a:t>	Constant Power Density</a:t>
            </a:r>
          </a:p>
          <a:p>
            <a:pPr eaLnBrk="1" hangingPunct="1"/>
            <a:r>
              <a:rPr lang="en-US" altLang="en-US" dirty="0"/>
              <a:t>	Series Resistance (M.I.)</a:t>
            </a:r>
          </a:p>
          <a:p>
            <a:pPr eaLnBrk="1" hangingPunct="1"/>
            <a:endParaRPr lang="en-US" altLang="en-US" dirty="0"/>
          </a:p>
          <a:p>
            <a:endParaRPr lang="en-US" dirty="0"/>
          </a:p>
        </p:txBody>
      </p:sp>
      <p:pic>
        <p:nvPicPr>
          <p:cNvPr id="5" name="Picture 10" descr="TracerImage.jpg">
            <a:extLst>
              <a:ext uri="{FF2B5EF4-FFF2-40B4-BE49-F238E27FC236}">
                <a16:creationId xmlns:a16="http://schemas.microsoft.com/office/drawing/2014/main" id="{D81CD5A1-D92A-4ADE-B646-08A0632A09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9169" y="427893"/>
            <a:ext cx="1892300" cy="5262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643066"/>
      </p:ext>
    </p:extLst>
  </p:cSld>
  <p:clrMapOvr>
    <a:masterClrMapping/>
  </p:clrMapOvr>
</p:sld>
</file>

<file path=ppt/theme/theme1.xml><?xml version="1.0" encoding="utf-8"?>
<a:theme xmlns:a="http://schemas.openxmlformats.org/drawingml/2006/main" name="ESC Spectrum PowerPoint">
  <a:themeElements>
    <a:clrScheme name="ESC Spectrum Theme Final">
      <a:dk1>
        <a:srgbClr val="363636"/>
      </a:dk1>
      <a:lt1>
        <a:srgbClr val="FFFFFF"/>
      </a:lt1>
      <a:dk2>
        <a:srgbClr val="363636"/>
      </a:dk2>
      <a:lt2>
        <a:srgbClr val="FFFFFF"/>
      </a:lt2>
      <a:accent1>
        <a:srgbClr val="003A5D"/>
      </a:accent1>
      <a:accent2>
        <a:srgbClr val="7FC754"/>
      </a:accent2>
      <a:accent3>
        <a:srgbClr val="FF8200"/>
      </a:accent3>
      <a:accent4>
        <a:srgbClr val="D8D8D8"/>
      </a:accent4>
      <a:accent5>
        <a:srgbClr val="003A5D"/>
      </a:accent5>
      <a:accent6>
        <a:srgbClr val="A5A5A5"/>
      </a:accent6>
      <a:hlink>
        <a:srgbClr val="00A9E0"/>
      </a:hlink>
      <a:folHlink>
        <a:srgbClr val="64CBE8"/>
      </a:folHlink>
    </a:clrScheme>
    <a:fontScheme name="Acumin">
      <a:majorFont>
        <a:latin typeface="Acumin Pro"/>
        <a:ea typeface=""/>
        <a:cs typeface=""/>
      </a:majorFont>
      <a:minorFont>
        <a:latin typeface="Acumin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400" dirty="0" smtClean="0">
            <a:solidFill>
              <a:schemeClr val="bg1"/>
            </a:solidFill>
            <a:latin typeface="+mj-lt"/>
          </a:defRPr>
        </a:defPPr>
      </a:lstStyle>
      <a:style>
        <a:lnRef idx="1">
          <a:schemeClr val="accent3"/>
        </a:lnRef>
        <a:fillRef idx="3">
          <a:schemeClr val="accent3"/>
        </a:fillRef>
        <a:effectRef idx="2">
          <a:schemeClr val="accent3"/>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mageCreateDate xmlns="http://schemas.microsoft.com/sharepoint/v3/fields" xsi:nil="true"/>
    <Current_x0020_Version_x0020_Posted xmlns="630fa4dd-dcc9-474b-8fbd-190ae7b87d9f">true</Current_x0020_Version_x0020_Poste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D9CBA7D8A54E04FACA2DF64EC7D5247" ma:contentTypeVersion="16" ma:contentTypeDescription="Create a new document." ma:contentTypeScope="" ma:versionID="b11f8446e740c9b952c7ab01cee2c211">
  <xsd:schema xmlns:xsd="http://www.w3.org/2001/XMLSchema" xmlns:xs="http://www.w3.org/2001/XMLSchema" xmlns:p="http://schemas.microsoft.com/office/2006/metadata/properties" xmlns:ns2="490f44e1-a29d-4cd7-b781-bd79cc44130c" xmlns:ns3="630fa4dd-dcc9-474b-8fbd-190ae7b87d9f" xmlns:ns4="http://schemas.microsoft.com/sharepoint/v3/fields" targetNamespace="http://schemas.microsoft.com/office/2006/metadata/properties" ma:root="true" ma:fieldsID="4fe9598cbb2f33613364dc61aeaf5db4" ns2:_="" ns3:_="" ns4:_="">
    <xsd:import namespace="490f44e1-a29d-4cd7-b781-bd79cc44130c"/>
    <xsd:import namespace="630fa4dd-dcc9-474b-8fbd-190ae7b87d9f"/>
    <xsd:import namespace="http://schemas.microsoft.com/sharepoint/v3/fields"/>
    <xsd:element name="properties">
      <xsd:complexType>
        <xsd:sequence>
          <xsd:element name="documentManagement">
            <xsd:complexType>
              <xsd:all>
                <xsd:element ref="ns2:SharedWithUsers" minOccurs="0"/>
                <xsd:element ref="ns2:SharedWithDetails" minOccurs="0"/>
                <xsd:element ref="ns3:Current_x0020_Version_x0020_Posted" minOccurs="0"/>
                <xsd:element ref="ns4:ImageCreateDate"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0f44e1-a29d-4cd7-b781-bd79cc44130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30fa4dd-dcc9-474b-8fbd-190ae7b87d9f" elementFormDefault="qualified">
    <xsd:import namespace="http://schemas.microsoft.com/office/2006/documentManagement/types"/>
    <xsd:import namespace="http://schemas.microsoft.com/office/infopath/2007/PartnerControls"/>
    <xsd:element name="Current_x0020_Version_x0020_Posted" ma:index="10" nillable="true" ma:displayName="Current Version Posted" ma:default="1" ma:description="Check if the most recent version of this file has been posted to the website" ma:internalName="Current_x0020_Version_x0020_Posted">
      <xsd:simpleType>
        <xsd:restriction base="dms:Boolean"/>
      </xsd:simpleType>
    </xsd:element>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7" nillable="true" ma:displayName="MediaServiceAutoTags" ma:description="" ma:internalName="MediaServiceAutoTags"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ImageCreateDate" ma:index="11" nillable="true" ma:displayName="Date Picture Taken" ma:description="" ma:format="DateTime" ma:hidden="true" ma:internalName="ImageCreat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F10B9E-EE8B-44B8-BF31-ED9C875E1409}">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microsoft.com/sharepoint/v3/fields"/>
    <ds:schemaRef ds:uri="http://purl.org/dc/terms/"/>
    <ds:schemaRef ds:uri="630fa4dd-dcc9-474b-8fbd-190ae7b87d9f"/>
    <ds:schemaRef ds:uri="490f44e1-a29d-4cd7-b781-bd79cc44130c"/>
    <ds:schemaRef ds:uri="http://www.w3.org/XML/1998/namespace"/>
  </ds:schemaRefs>
</ds:datastoreItem>
</file>

<file path=customXml/itemProps2.xml><?xml version="1.0" encoding="utf-8"?>
<ds:datastoreItem xmlns:ds="http://schemas.openxmlformats.org/officeDocument/2006/customXml" ds:itemID="{2BC08581-2291-4490-838F-E3ED145143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0f44e1-a29d-4cd7-b781-bd79cc44130c"/>
    <ds:schemaRef ds:uri="630fa4dd-dcc9-474b-8fbd-190ae7b87d9f"/>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496789-5C4D-45E0-A511-6CA8BB1242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2850</Words>
  <Application>Microsoft Office PowerPoint</Application>
  <PresentationFormat>Widescreen</PresentationFormat>
  <Paragraphs>530</Paragraphs>
  <Slides>48</Slides>
  <Notes>46</Notes>
  <HiddenSlides>0</HiddenSlides>
  <MMClips>0</MMClips>
  <ScaleCrop>false</ScaleCrop>
  <HeadingPairs>
    <vt:vector size="8" baseType="variant">
      <vt:variant>
        <vt:lpstr>Fonts Used</vt:lpstr>
      </vt:variant>
      <vt:variant>
        <vt:i4>7</vt:i4>
      </vt:variant>
      <vt:variant>
        <vt:lpstr>Theme</vt:lpstr>
      </vt:variant>
      <vt:variant>
        <vt:i4>1</vt:i4>
      </vt:variant>
      <vt:variant>
        <vt:lpstr>Slide Titles</vt:lpstr>
      </vt:variant>
      <vt:variant>
        <vt:i4>48</vt:i4>
      </vt:variant>
      <vt:variant>
        <vt:lpstr>Custom Shows</vt:lpstr>
      </vt:variant>
      <vt:variant>
        <vt:i4>1</vt:i4>
      </vt:variant>
    </vt:vector>
  </HeadingPairs>
  <TitlesOfParts>
    <vt:vector size="57" baseType="lpstr">
      <vt:lpstr>Arial Black</vt:lpstr>
      <vt:lpstr>Courier New</vt:lpstr>
      <vt:lpstr>Acumin Pro</vt:lpstr>
      <vt:lpstr>PT Sans</vt:lpstr>
      <vt:lpstr>Calibri</vt:lpstr>
      <vt:lpstr>Wingdings</vt:lpstr>
      <vt:lpstr>Arial</vt:lpstr>
      <vt:lpstr>ESC Spectrum PowerPoint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2020-07-08T20:35:23Z</dcterms:created>
  <dcterms:modified xsi:type="dcterms:W3CDTF">2022-09-12T12:35:47Z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0x0101008D9CBA7D8A54E04FACA2DF64EC7D5247</vt:lpwstr>
  </property>
</Properties>
</file>