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74" r:id="rId1"/>
  </p:sldMasterIdLst>
  <p:sldIdLst>
    <p:sldId id="256" r:id="rId2"/>
    <p:sldId id="257" r:id="rId3"/>
    <p:sldId id="279" r:id="rId4"/>
    <p:sldId id="258" r:id="rId5"/>
    <p:sldId id="282" r:id="rId6"/>
    <p:sldId id="269" r:id="rId7"/>
    <p:sldId id="281" r:id="rId8"/>
    <p:sldId id="283" r:id="rId9"/>
    <p:sldId id="284" r:id="rId10"/>
    <p:sldId id="286" r:id="rId11"/>
    <p:sldId id="259" r:id="rId12"/>
    <p:sldId id="285" r:id="rId13"/>
    <p:sldId id="26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005171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283582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262889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178658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10429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78830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599781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239204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00545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870234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19063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64000">
              <a:srgbClr val="CCDFF1"/>
            </a:gs>
            <a:gs pos="47000">
              <a:schemeClr val="bg1">
                <a:tint val="98000"/>
                <a:satMod val="130000"/>
                <a:shade val="90000"/>
                <a:lumMod val="103000"/>
              </a:schemeClr>
            </a:gs>
            <a:gs pos="97000">
              <a:schemeClr val="accent1">
                <a:lumMod val="75000"/>
                <a:alpha val="78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513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ecmps.blogspot.com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7E9E7-6265-48BE-B186-5ABD106C81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+mn-lt"/>
              </a:rPr>
              <a:t>Cedar Software –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What’s New –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What’s Coming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EFFD2A-B453-4E56-A4FE-92EC153641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Kevin Batchelder</a:t>
            </a:r>
          </a:p>
          <a:p>
            <a:r>
              <a:rPr lang="en-US" dirty="0"/>
              <a:t>Lead Software Developer</a:t>
            </a:r>
          </a:p>
          <a:p>
            <a:r>
              <a:rPr lang="en-US" dirty="0"/>
              <a:t>September 13, 2022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2F30CE6-49CF-4CE8-8F69-22DE13ACE7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178955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DDCCE-A630-4C6E-92AC-776040CA9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486487" cy="864354"/>
          </a:xfrm>
        </p:spPr>
        <p:txBody>
          <a:bodyPr>
            <a:normAutofit/>
          </a:bodyPr>
          <a:lstStyle/>
          <a:p>
            <a:r>
              <a:rPr lang="en-US" b="1" dirty="0">
                <a:latin typeface="+mn-lt"/>
              </a:rPr>
              <a:t>Cylinder Manager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BCD260-E335-4AAF-9CB5-3D782F156A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489C87B-08F1-4D0B-8590-7CAE226B93E6}"/>
              </a:ext>
            </a:extLst>
          </p:cNvPr>
          <p:cNvSpPr txBox="1"/>
          <p:nvPr/>
        </p:nvSpPr>
        <p:spPr>
          <a:xfrm>
            <a:off x="646111" y="1241571"/>
            <a:ext cx="1028936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Demo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58483294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DDCCE-A630-4C6E-92AC-776040CA9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486487" cy="864354"/>
          </a:xfrm>
        </p:spPr>
        <p:txBody>
          <a:bodyPr>
            <a:normAutofit/>
          </a:bodyPr>
          <a:lstStyle/>
          <a:p>
            <a:r>
              <a:rPr lang="en-US" b="1" dirty="0">
                <a:latin typeface="+mn-lt"/>
              </a:rPr>
              <a:t>Cylinder Manager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BCD260-E335-4AAF-9CB5-3D782F156A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489C87B-08F1-4D0B-8590-7CAE226B93E6}"/>
              </a:ext>
            </a:extLst>
          </p:cNvPr>
          <p:cNvSpPr txBox="1"/>
          <p:nvPr/>
        </p:nvSpPr>
        <p:spPr>
          <a:xfrm>
            <a:off x="646111" y="1241571"/>
            <a:ext cx="1028936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List of available cylinders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List of in-service cylinders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Gas profiles show all current cylinder data in CEMS PLCs</a:t>
            </a:r>
          </a:p>
        </p:txBody>
      </p:sp>
    </p:spTree>
    <p:extLst>
      <p:ext uri="{BB962C8B-B14F-4D97-AF65-F5344CB8AC3E}">
        <p14:creationId xmlns:p14="http://schemas.microsoft.com/office/powerpoint/2010/main" val="1385089997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DDCCE-A630-4C6E-92AC-776040CA9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486487" cy="864354"/>
          </a:xfrm>
        </p:spPr>
        <p:txBody>
          <a:bodyPr>
            <a:normAutofit/>
          </a:bodyPr>
          <a:lstStyle/>
          <a:p>
            <a:r>
              <a:rPr lang="en-US" b="1" dirty="0">
                <a:latin typeface="+mn-lt"/>
              </a:rPr>
              <a:t>Cylinder Manager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BCD260-E335-4AAF-9CB5-3D782F156A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489C87B-08F1-4D0B-8590-7CAE226B93E6}"/>
              </a:ext>
            </a:extLst>
          </p:cNvPr>
          <p:cNvSpPr txBox="1"/>
          <p:nvPr/>
        </p:nvSpPr>
        <p:spPr>
          <a:xfrm>
            <a:off x="646111" y="1241571"/>
            <a:ext cx="1028936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Drag-and-drop to change cylinder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Changes propagate everywhere that uses the same cylinder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Changes from CEMS HMI panel also propagate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10639839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DDCCE-A630-4C6E-92AC-776040CA9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64354"/>
          </a:xfrm>
        </p:spPr>
        <p:txBody>
          <a:bodyPr/>
          <a:lstStyle/>
          <a:p>
            <a:r>
              <a:rPr lang="en-US" b="1" dirty="0" err="1">
                <a:latin typeface="+mn-lt"/>
              </a:rPr>
              <a:t>CiSCO</a:t>
            </a:r>
            <a:r>
              <a:rPr lang="en-US" b="1" dirty="0">
                <a:latin typeface="+mn-lt"/>
              </a:rPr>
              <a:t> Software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9B563E-C110-4C55-92D5-D329C0397399}"/>
              </a:ext>
            </a:extLst>
          </p:cNvPr>
          <p:cNvSpPr txBox="1"/>
          <p:nvPr/>
        </p:nvSpPr>
        <p:spPr>
          <a:xfrm>
            <a:off x="646111" y="1325950"/>
            <a:ext cx="83972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r>
              <a:rPr lang="en-US" sz="2800" dirty="0"/>
              <a:t>Questions?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BCD260-E335-4AAF-9CB5-3D782F156A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878325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83CC7-EE15-4E53-9136-1B5E7C3FE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0798"/>
          </a:xfrm>
        </p:spPr>
        <p:txBody>
          <a:bodyPr/>
          <a:lstStyle/>
          <a:p>
            <a:r>
              <a:rPr lang="en-US" b="1" dirty="0">
                <a:latin typeface="+mn-lt"/>
              </a:rPr>
              <a:t>breez75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9C536C-5792-4D0E-BF73-F5341A6C28A9}"/>
              </a:ext>
            </a:extLst>
          </p:cNvPr>
          <p:cNvSpPr txBox="1"/>
          <p:nvPr/>
        </p:nvSpPr>
        <p:spPr>
          <a:xfrm>
            <a:off x="646110" y="1283516"/>
            <a:ext cx="1026137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Few changes – mostly stable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Minor improvements for monitored bypass stacks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BEFD77-7810-4783-A8FA-F58EA5230A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70018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83CC7-EE15-4E53-9136-1B5E7C3FE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0798"/>
          </a:xfrm>
        </p:spPr>
        <p:txBody>
          <a:bodyPr/>
          <a:lstStyle/>
          <a:p>
            <a:r>
              <a:rPr lang="en-US" b="1" dirty="0">
                <a:latin typeface="+mn-lt"/>
              </a:rPr>
              <a:t>breez75 / ECMPS 2.0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9C536C-5792-4D0E-BF73-F5341A6C28A9}"/>
              </a:ext>
            </a:extLst>
          </p:cNvPr>
          <p:cNvSpPr txBox="1"/>
          <p:nvPr/>
        </p:nvSpPr>
        <p:spPr>
          <a:xfrm>
            <a:off x="646110" y="1283516"/>
            <a:ext cx="1026137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EPA effort to redesign ECMPS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Convert Client Tool to browser-based application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Reduce calls to CAMD for technical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Now slated for Q1 2024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Updates at </a:t>
            </a:r>
            <a:r>
              <a:rPr lang="en-US" sz="2800" dirty="0">
                <a:hlinkClick r:id="rId2" action="ppaction://hlinkfile"/>
              </a:rPr>
              <a:t>ecmps.blogspot.com</a:t>
            </a:r>
            <a:endParaRPr lang="en-US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BEFD77-7810-4783-A8FA-F58EA5230A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531107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C036-DCFF-40D9-85E1-1C6D5C271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853"/>
          </a:xfrm>
        </p:spPr>
        <p:txBody>
          <a:bodyPr/>
          <a:lstStyle/>
          <a:p>
            <a:r>
              <a:rPr lang="en-US" b="1" dirty="0">
                <a:latin typeface="+mn-lt"/>
              </a:rPr>
              <a:t>Redundant Cedar Servers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30D108-6620-4539-9F46-7A41C1A4DDF9}"/>
              </a:ext>
            </a:extLst>
          </p:cNvPr>
          <p:cNvSpPr txBox="1"/>
          <p:nvPr/>
        </p:nvSpPr>
        <p:spPr>
          <a:xfrm>
            <a:off x="646110" y="1241571"/>
            <a:ext cx="1028936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Primary and secondary servers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Redundant database on each server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Both servers run 24/7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Data synchronization, typically within 10 minutes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Secondary server takes over when primary is unavailable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Cedar Data Monitor automatically switches to secondary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Automatically switches back when primary is available again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593E10-ACCF-4ED0-BED6-0B13881DAB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2D136AF-FAA8-496B-BB10-161708DAB764}"/>
              </a:ext>
            </a:extLst>
          </p:cNvPr>
          <p:cNvSpPr txBox="1"/>
          <p:nvPr/>
        </p:nvSpPr>
        <p:spPr>
          <a:xfrm>
            <a:off x="646110" y="5743852"/>
            <a:ext cx="2627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Cedar 7</a:t>
            </a:r>
          </a:p>
        </p:txBody>
      </p:sp>
    </p:spTree>
    <p:extLst>
      <p:ext uri="{BB962C8B-B14F-4D97-AF65-F5344CB8AC3E}">
        <p14:creationId xmlns:p14="http://schemas.microsoft.com/office/powerpoint/2010/main" val="3221375973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C036-DCFF-40D9-85E1-1C6D5C271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853"/>
          </a:xfrm>
        </p:spPr>
        <p:txBody>
          <a:bodyPr/>
          <a:lstStyle/>
          <a:p>
            <a:r>
              <a:rPr lang="en-US" b="1" dirty="0">
                <a:latin typeface="+mn-lt"/>
              </a:rPr>
              <a:t>Redundant Cedar Servers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30D108-6620-4539-9F46-7A41C1A4DDF9}"/>
              </a:ext>
            </a:extLst>
          </p:cNvPr>
          <p:cNvSpPr txBox="1"/>
          <p:nvPr/>
        </p:nvSpPr>
        <p:spPr>
          <a:xfrm>
            <a:off x="646110" y="1241571"/>
            <a:ext cx="1028936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Ongoing performance enhancements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Reduction of unnecessary alarms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When Cedar Data Monitor starts up, can now connect to secondary server if primary server unavailable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593E10-ACCF-4ED0-BED6-0B13881DAB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2D136AF-FAA8-496B-BB10-161708DAB764}"/>
              </a:ext>
            </a:extLst>
          </p:cNvPr>
          <p:cNvSpPr txBox="1"/>
          <p:nvPr/>
        </p:nvSpPr>
        <p:spPr>
          <a:xfrm>
            <a:off x="646110" y="5743852"/>
            <a:ext cx="2627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Cedar 7</a:t>
            </a:r>
          </a:p>
        </p:txBody>
      </p:sp>
    </p:spTree>
    <p:extLst>
      <p:ext uri="{BB962C8B-B14F-4D97-AF65-F5344CB8AC3E}">
        <p14:creationId xmlns:p14="http://schemas.microsoft.com/office/powerpoint/2010/main" val="1981658810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C036-DCFF-40D9-85E1-1C6D5C271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853"/>
          </a:xfrm>
        </p:spPr>
        <p:txBody>
          <a:bodyPr/>
          <a:lstStyle/>
          <a:p>
            <a:r>
              <a:rPr lang="en-US" b="1" dirty="0">
                <a:latin typeface="+mn-lt"/>
              </a:rPr>
              <a:t>New Jersey EEMPR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30D108-6620-4539-9F46-7A41C1A4DDF9}"/>
              </a:ext>
            </a:extLst>
          </p:cNvPr>
          <p:cNvSpPr txBox="1"/>
          <p:nvPr/>
        </p:nvSpPr>
        <p:spPr>
          <a:xfrm>
            <a:off x="646111" y="1241571"/>
            <a:ext cx="1028936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Regulatory changes effective 2022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3-hour rolling averages -- New method for determining exceedance duration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593E10-ACCF-4ED0-BED6-0B13881DAB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DE768E3-5FC7-2622-4B97-599A7941F440}"/>
              </a:ext>
            </a:extLst>
          </p:cNvPr>
          <p:cNvSpPr txBox="1"/>
          <p:nvPr/>
        </p:nvSpPr>
        <p:spPr>
          <a:xfrm>
            <a:off x="646110" y="5743852"/>
            <a:ext cx="2627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Cedar 7.37</a:t>
            </a:r>
          </a:p>
        </p:txBody>
      </p:sp>
    </p:spTree>
    <p:extLst>
      <p:ext uri="{BB962C8B-B14F-4D97-AF65-F5344CB8AC3E}">
        <p14:creationId xmlns:p14="http://schemas.microsoft.com/office/powerpoint/2010/main" val="2146885905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C036-DCFF-40D9-85E1-1C6D5C271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853"/>
          </a:xfrm>
        </p:spPr>
        <p:txBody>
          <a:bodyPr/>
          <a:lstStyle/>
          <a:p>
            <a:r>
              <a:rPr lang="en-US" b="1" dirty="0">
                <a:latin typeface="+mn-lt"/>
              </a:rPr>
              <a:t>Alberta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30D108-6620-4539-9F46-7A41C1A4DDF9}"/>
              </a:ext>
            </a:extLst>
          </p:cNvPr>
          <p:cNvSpPr txBox="1"/>
          <p:nvPr/>
        </p:nvSpPr>
        <p:spPr>
          <a:xfrm>
            <a:off x="646111" y="1241571"/>
            <a:ext cx="1028936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Regulatory </a:t>
            </a:r>
            <a:r>
              <a:rPr lang="en-US" sz="2800"/>
              <a:t>changes for 1-1-2022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New codes for electronic reporting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Alberta data substitution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593E10-ACCF-4ED0-BED6-0B13881DAB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DE768E3-5FC7-2622-4B97-599A7941F440}"/>
              </a:ext>
            </a:extLst>
          </p:cNvPr>
          <p:cNvSpPr txBox="1"/>
          <p:nvPr/>
        </p:nvSpPr>
        <p:spPr>
          <a:xfrm>
            <a:off x="646110" y="5743852"/>
            <a:ext cx="2627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Cedar 7.37</a:t>
            </a:r>
          </a:p>
        </p:txBody>
      </p:sp>
    </p:spTree>
    <p:extLst>
      <p:ext uri="{BB962C8B-B14F-4D97-AF65-F5344CB8AC3E}">
        <p14:creationId xmlns:p14="http://schemas.microsoft.com/office/powerpoint/2010/main" val="3465505614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C036-DCFF-40D9-85E1-1C6D5C271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853"/>
          </a:xfrm>
        </p:spPr>
        <p:txBody>
          <a:bodyPr/>
          <a:lstStyle/>
          <a:p>
            <a:r>
              <a:rPr lang="en-US" b="1" dirty="0">
                <a:latin typeface="+mn-lt"/>
              </a:rPr>
              <a:t>CGA/Linearity Alarms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30D108-6620-4539-9F46-7A41C1A4DDF9}"/>
              </a:ext>
            </a:extLst>
          </p:cNvPr>
          <p:cNvSpPr txBox="1"/>
          <p:nvPr/>
        </p:nvSpPr>
        <p:spPr>
          <a:xfrm>
            <a:off x="646111" y="1241571"/>
            <a:ext cx="1028936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New checks for CGAs (missing or failed)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Alarm for 4 quarters with no linearity check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Warning alarm for 168+ op hours but no linearity check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Warning alarm for op time but no CGA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New support for custom alarms based on CGA/linearity status</a:t>
            </a:r>
          </a:p>
          <a:p>
            <a:endParaRPr lang="en-US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593E10-ACCF-4ED0-BED6-0B13881DAB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DE768E3-5FC7-2622-4B97-599A7941F440}"/>
              </a:ext>
            </a:extLst>
          </p:cNvPr>
          <p:cNvSpPr txBox="1"/>
          <p:nvPr/>
        </p:nvSpPr>
        <p:spPr>
          <a:xfrm>
            <a:off x="646110" y="5743852"/>
            <a:ext cx="5449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Cedar 7.38</a:t>
            </a:r>
          </a:p>
        </p:txBody>
      </p:sp>
    </p:spTree>
    <p:extLst>
      <p:ext uri="{BB962C8B-B14F-4D97-AF65-F5344CB8AC3E}">
        <p14:creationId xmlns:p14="http://schemas.microsoft.com/office/powerpoint/2010/main" val="2266187665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C036-DCFF-40D9-85E1-1C6D5C271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853"/>
          </a:xfrm>
        </p:spPr>
        <p:txBody>
          <a:bodyPr/>
          <a:lstStyle/>
          <a:p>
            <a:r>
              <a:rPr lang="en-US" b="1" dirty="0">
                <a:latin typeface="+mn-lt"/>
              </a:rPr>
              <a:t>Other Changes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30D108-6620-4539-9F46-7A41C1A4DDF9}"/>
              </a:ext>
            </a:extLst>
          </p:cNvPr>
          <p:cNvSpPr txBox="1"/>
          <p:nvPr/>
        </p:nvSpPr>
        <p:spPr>
          <a:xfrm>
            <a:off x="646111" y="1241571"/>
            <a:ext cx="1028936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Improve performance of exceedance/downtime rebuild for startup/shutdown events</a:t>
            </a:r>
          </a:p>
          <a:p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Reports – add support for tab-delimited export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Spanish language support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err="1"/>
              <a:t>CeDAR</a:t>
            </a:r>
            <a:r>
              <a:rPr lang="en-US" sz="2800" dirty="0"/>
              <a:t> applications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Dual-language configuration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593E10-ACCF-4ED0-BED6-0B13881DAB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DE768E3-5FC7-2622-4B97-599A7941F440}"/>
              </a:ext>
            </a:extLst>
          </p:cNvPr>
          <p:cNvSpPr txBox="1"/>
          <p:nvPr/>
        </p:nvSpPr>
        <p:spPr>
          <a:xfrm>
            <a:off x="646110" y="5743852"/>
            <a:ext cx="5449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Cedar 7.39</a:t>
            </a:r>
          </a:p>
        </p:txBody>
      </p:sp>
    </p:spTree>
    <p:extLst>
      <p:ext uri="{BB962C8B-B14F-4D97-AF65-F5344CB8AC3E}">
        <p14:creationId xmlns:p14="http://schemas.microsoft.com/office/powerpoint/2010/main" val="3994497081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logo slide background">
  <a:themeElements>
    <a:clrScheme name="Custom 1">
      <a:dk1>
        <a:srgbClr val="44546A"/>
      </a:dk1>
      <a:lt1>
        <a:sysClr val="window" lastClr="FFFFFF"/>
      </a:lt1>
      <a:dk2>
        <a:srgbClr val="4472C4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ogo slide background.potx" id="{FCEFBCF3-EE75-43A8-89DF-13640462D051}" vid="{82C45CFF-3181-4D21-AE9B-6E58C15B262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logo slide background</Template>
  <TotalTime>0</TotalTime>
  <Words>307</Words>
  <Application>Microsoft Office PowerPoint</Application>
  <PresentationFormat>Widescreen</PresentationFormat>
  <Paragraphs>92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Times New Roman</vt:lpstr>
      <vt:lpstr>logo slide background</vt:lpstr>
      <vt:lpstr>Cedar Software – What’s New – What’s Coming</vt:lpstr>
      <vt:lpstr>breez75</vt:lpstr>
      <vt:lpstr>breez75 / ECMPS 2.0</vt:lpstr>
      <vt:lpstr>Redundant Cedar Servers</vt:lpstr>
      <vt:lpstr>Redundant Cedar Servers</vt:lpstr>
      <vt:lpstr>New Jersey EEMPR</vt:lpstr>
      <vt:lpstr>Alberta</vt:lpstr>
      <vt:lpstr>CGA/Linearity Alarms</vt:lpstr>
      <vt:lpstr>Other Changes</vt:lpstr>
      <vt:lpstr>Cylinder Manager</vt:lpstr>
      <vt:lpstr>Cylinder Manager</vt:lpstr>
      <vt:lpstr>Cylinder Manager</vt:lpstr>
      <vt:lpstr>CiSCO Software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2021-09-10T19:36:50Z</dcterms:created>
  <dcterms:modified xsi:type="dcterms:W3CDTF">2022-09-12T22:08:00Z</dcterms:modified>
</cp:coreProperties>
</file>