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1418" r:id="rId2"/>
    <p:sldId id="1419" r:id="rId3"/>
    <p:sldId id="1420" r:id="rId4"/>
    <p:sldId id="1421" r:id="rId5"/>
    <p:sldId id="256" r:id="rId6"/>
    <p:sldId id="257" r:id="rId7"/>
    <p:sldId id="1381" r:id="rId8"/>
    <p:sldId id="1383" r:id="rId9"/>
    <p:sldId id="1384" r:id="rId10"/>
    <p:sldId id="1385" r:id="rId11"/>
    <p:sldId id="1386" r:id="rId12"/>
    <p:sldId id="1387" r:id="rId13"/>
    <p:sldId id="1388" r:id="rId14"/>
    <p:sldId id="1389" r:id="rId15"/>
    <p:sldId id="1390" r:id="rId16"/>
    <p:sldId id="1391" r:id="rId17"/>
    <p:sldId id="1392" r:id="rId18"/>
    <p:sldId id="1393" r:id="rId19"/>
    <p:sldId id="1394" r:id="rId20"/>
    <p:sldId id="1395" r:id="rId21"/>
    <p:sldId id="1396" r:id="rId22"/>
    <p:sldId id="1398" r:id="rId23"/>
    <p:sldId id="1399" r:id="rId24"/>
    <p:sldId id="1400" r:id="rId25"/>
    <p:sldId id="1402" r:id="rId26"/>
    <p:sldId id="1404" r:id="rId27"/>
    <p:sldId id="1406" r:id="rId28"/>
    <p:sldId id="1422" r:id="rId29"/>
    <p:sldId id="1407" r:id="rId30"/>
    <p:sldId id="1408" r:id="rId31"/>
    <p:sldId id="1409" r:id="rId32"/>
    <p:sldId id="1410" r:id="rId33"/>
    <p:sldId id="1411" r:id="rId34"/>
    <p:sldId id="1412" r:id="rId35"/>
    <p:sldId id="1413" r:id="rId36"/>
    <p:sldId id="1414" r:id="rId37"/>
    <p:sldId id="1416" r:id="rId38"/>
    <p:sldId id="1415" r:id="rId39"/>
    <p:sldId id="141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48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5DA86-EEE7-4C98-86B9-A4075641AB9B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F4001-CE44-4494-9620-9269A2F09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3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003554B5-574E-470F-8A7E-D22393200A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8A2596EA-4D0E-4E36-A001-E86868C823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22452" y="4522236"/>
            <a:ext cx="5789441" cy="42832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44" tIns="46371" rIns="92744" bIns="46371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CCF3EB7D-04A2-4797-A14D-2869A9CD7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233" indent="-29355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204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3885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3567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3249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930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2612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293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69D641-AD07-48BA-A895-3F2F94C2302E}" type="slidenum">
              <a:rPr lang="en-US" altLang="en-US" sz="1200">
                <a:latin typeface="Times New Roman" panose="02020603050405020304" pitchFamily="18" charset="0"/>
              </a:rPr>
              <a:pPr/>
              <a:t>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8133" name="Footer Placeholder 4">
            <a:extLst>
              <a:ext uri="{FF2B5EF4-FFF2-40B4-BE49-F238E27FC236}">
                <a16:creationId xmlns:a16="http://schemas.microsoft.com/office/drawing/2014/main" id="{00B0E13F-7FEB-4CB8-B0F2-F6779A655E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233" indent="-29355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204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3885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3567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3249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930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2612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293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787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003554B5-574E-470F-8A7E-D22393200A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8A2596EA-4D0E-4E36-A001-E86868C823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22452" y="4522236"/>
            <a:ext cx="5789441" cy="42832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44" tIns="46371" rIns="92744" bIns="46371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CCF3EB7D-04A2-4797-A14D-2869A9CD7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233" indent="-29355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204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3885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3567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3249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930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2612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293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69D641-AD07-48BA-A895-3F2F94C2302E}" type="slidenum">
              <a:rPr lang="en-US" altLang="en-US" sz="1200">
                <a:latin typeface="Times New Roman" panose="02020603050405020304" pitchFamily="18" charset="0"/>
              </a:rPr>
              <a:pPr/>
              <a:t>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8133" name="Footer Placeholder 4">
            <a:extLst>
              <a:ext uri="{FF2B5EF4-FFF2-40B4-BE49-F238E27FC236}">
                <a16:creationId xmlns:a16="http://schemas.microsoft.com/office/drawing/2014/main" id="{00B0E13F-7FEB-4CB8-B0F2-F6779A655E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233" indent="-29355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204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3885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3567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3249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930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2612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293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106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003554B5-574E-470F-8A7E-D22393200A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8A2596EA-4D0E-4E36-A001-E86868C823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22452" y="4522236"/>
            <a:ext cx="5789441" cy="42832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44" tIns="46371" rIns="92744" bIns="46371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CCF3EB7D-04A2-4797-A14D-2869A9CD7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233" indent="-29355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204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3885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3567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3249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930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2612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293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69D641-AD07-48BA-A895-3F2F94C2302E}" type="slidenum">
              <a:rPr lang="en-US" altLang="en-US" sz="1200">
                <a:latin typeface="Times New Roman" panose="02020603050405020304" pitchFamily="18" charset="0"/>
              </a:rPr>
              <a:pPr/>
              <a:t>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8133" name="Footer Placeholder 4">
            <a:extLst>
              <a:ext uri="{FF2B5EF4-FFF2-40B4-BE49-F238E27FC236}">
                <a16:creationId xmlns:a16="http://schemas.microsoft.com/office/drawing/2014/main" id="{00B0E13F-7FEB-4CB8-B0F2-F6779A655E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233" indent="-29355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204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3885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3567" indent="-234841" defTabSz="95567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3249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930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2612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293" indent="-234841" algn="ctr" defTabSz="955672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632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9517BD-7AD1-4FE6-8423-F37389CD4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b="34285"/>
          <a:stretch/>
        </p:blipFill>
        <p:spPr>
          <a:xfrm>
            <a:off x="0" y="1600200"/>
            <a:ext cx="12192000" cy="2906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B43C8-62B6-4832-836A-98E682D1E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A0317-3F18-44B9-B1B8-222F9C40A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F8D368-A314-411A-83DC-F68CCFE74CE3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ood, light, drawing&#10;&#10;Description automatically generated">
            <a:extLst>
              <a:ext uri="{FF2B5EF4-FFF2-40B4-BE49-F238E27FC236}">
                <a16:creationId xmlns:a16="http://schemas.microsoft.com/office/drawing/2014/main" id="{AF12C2DC-81B7-47C0-AE50-746F18DE38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53" y="435665"/>
            <a:ext cx="3964122" cy="6866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7B091-9DBA-452A-8D5A-F02E1AE8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97896B-5D01-4BC4-BB6B-0CC3DF13CC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25CBD-F13A-44DF-801F-EF22E11AB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Teledyne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75180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69E9C-B003-40DD-B156-F05F222F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2461F-ED8E-4515-9A80-5214866FD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E5A68-ED40-4DA3-8AB5-2D0A87069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Teledyne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3101E-E87C-4981-B9B3-EA1EB899C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96B-5D01-4BC4-BB6B-0CC3DF13C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6D0D9E-071D-4A46-B31A-EEC0CD8A16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8DA21A-1D49-441C-94BE-8187C5098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3A4FA-6316-4687-A59D-4897017FE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Teledyne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A3440-B030-4E9B-A409-08E2DC35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96B-5D01-4BC4-BB6B-0CC3DF13C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04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508463-C7FD-4873-83AE-A773D62E64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C515E3-CB6B-4D5D-A885-BC82DA3D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C6F8F-8727-490B-9D02-7E3A73D2F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9ACA5-0E8A-48A0-94CC-8E9CB44CC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Teledyne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7D882-4A5F-488C-AF79-57FBEA0E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97896B-5D01-4BC4-BB6B-0CC3DF13CC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5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38EB9-738D-442B-9DC4-9D97EEE4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45A94-7A66-4DCC-9E38-A7B6C0DBE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12E00-D22B-4C50-B9E0-519FF432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Teledyne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AD693-1A66-4FEA-9D1F-066959E6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96B-5D01-4BC4-BB6B-0CC3DF13C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5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8E5030-0A01-4982-93D7-011497C5A0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F3B52E-C148-4D0A-A56B-2D42D48F0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1B41A-EF25-4152-99C4-0FEFDAE16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07A756-CF66-46DF-980A-D05C23B86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0F7F9-5973-48F7-8919-5E7AE9401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Teledyne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06A3F-D2A5-4FF7-BAC2-19FE5A55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96B-5D01-4BC4-BB6B-0CC3DF13C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22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8BB57F-5247-461B-A9EF-2082F51AEC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BA48D0-3576-4BC2-BECB-4CA97F934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66654-BE86-4AC9-9819-5B0EED2F6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E1E8E-16CE-44E9-99CC-06D89573C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D3423-B6DA-4981-9577-89E041F1D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34F6E-38B9-4DD5-99DE-6CE2DDA710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35B42A-88DD-41C6-BC47-5F7DDF0B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Teledyne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2E91E6-E6CD-4991-98DD-D337D34F6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96B-5D01-4BC4-BB6B-0CC3DF13C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2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F36F-898A-49A7-B46A-6C367C255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3C1B3-6E4F-4721-B343-A8A7DFAE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Teledyne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F8000-4E7C-4827-BDDA-4427B15F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96B-5D01-4BC4-BB6B-0CC3DF13C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23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A7661-57A0-4D5A-A1DC-D83162244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Teledyne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E28CF-5B59-456B-824B-A6E97B6B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96B-5D01-4BC4-BB6B-0CC3DF13C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85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BD45A-2825-414D-93FA-FC7CE9AF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6F493-43D0-44D9-B112-873AF8E2D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C8695-CB50-4D92-A053-DE9E7E361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FF548-4812-443B-8E47-D8C487279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Teledyne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0E77D-BC46-4A39-BD5D-9DD0D0B2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96B-5D01-4BC4-BB6B-0CC3DF13C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35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4E12-B6BC-4741-A846-661906E0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149B1-BE28-409A-B908-631B5CC01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4B481-64B4-4279-AE05-1FBE4DAEB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98AE6-F76A-4277-900E-9B75E95C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Teledyne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514C9-81EA-4601-A198-1BB9E261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96B-5D01-4BC4-BB6B-0CC3DF13C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2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ord&#10;&#10;Description automatically generated">
            <a:extLst>
              <a:ext uri="{FF2B5EF4-FFF2-40B4-BE49-F238E27FC236}">
                <a16:creationId xmlns:a16="http://schemas.microsoft.com/office/drawing/2014/main" id="{08DDC3DE-008E-440C-8D87-9CDD24661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85"/>
          <a:stretch/>
        </p:blipFill>
        <p:spPr>
          <a:xfrm>
            <a:off x="0" y="6356350"/>
            <a:ext cx="12192000" cy="50165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E49E18-EBC2-4F9C-A5A3-D083177E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C7FF7-7AA9-4FBE-B37A-B495F184E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17C14-A02C-49F3-B316-20F05DD63D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Teledyne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3D57F-78BA-4FF6-8B05-0900CBEC4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097896B-5D01-4BC4-BB6B-0CC3DF13CCF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515F620-85F0-4A1B-8CE1-398153B056A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9" y="6420130"/>
            <a:ext cx="2208414" cy="3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9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76C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6C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6C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6C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6C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services.teledyne-api.com/services/Users/user_login.asp" TargetMode="External"/><Relationship Id="rId2" Type="http://schemas.openxmlformats.org/officeDocument/2006/relationships/hyperlink" Target="mailto:API-techsupport@teledyne.com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Teledyne API – San Diego Facility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032" y="3505200"/>
            <a:ext cx="3858768" cy="2782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950" y="3505200"/>
            <a:ext cx="3547251" cy="2782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041" y="1371600"/>
            <a:ext cx="328781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Series Wiring Architecture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8743A8-EA11-4757-A6BE-737064D57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15118"/>
            <a:ext cx="5812849" cy="4841232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F5840AC7-4EFB-4E29-8F10-83967605A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64084" y="1832290"/>
            <a:ext cx="4409050" cy="372444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Single, universal power supply</a:t>
            </a:r>
          </a:p>
          <a:p>
            <a:r>
              <a:rPr lang="en-US" sz="2400" dirty="0"/>
              <a:t>Power and data provided in a single cable set</a:t>
            </a:r>
          </a:p>
          <a:p>
            <a:r>
              <a:rPr lang="en-US" sz="2400" dirty="0"/>
              <a:t>All CAN Bus cables and connectors are common</a:t>
            </a:r>
          </a:p>
          <a:p>
            <a:endParaRPr lang="en-US" sz="2400" dirty="0"/>
          </a:p>
          <a:p>
            <a:pPr>
              <a:buClr>
                <a:srgbClr val="00B050"/>
              </a:buClr>
            </a:pPr>
            <a:r>
              <a:rPr lang="en-US" sz="2400" b="1" i="1" dirty="0">
                <a:solidFill>
                  <a:srgbClr val="00B050"/>
                </a:solidFill>
              </a:rPr>
              <a:t>Simplified cabling and connections = improved reliability!!</a:t>
            </a:r>
          </a:p>
        </p:txBody>
      </p:sp>
    </p:spTree>
    <p:extLst>
      <p:ext uri="{BB962C8B-B14F-4D97-AF65-F5344CB8AC3E}">
        <p14:creationId xmlns:p14="http://schemas.microsoft.com/office/powerpoint/2010/main" val="2610635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1216-0865-4DD4-A39B-E0841FB90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Smart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1F8AC-CEC1-4EE0-9CB8-86EC886F7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6474"/>
            <a:ext cx="10515600" cy="20908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Mainboard Module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70757A"/>
                </a:solidFill>
                <a:latin typeface="Roboto" panose="02000000000000000000" pitchFamily="2" charset="0"/>
              </a:rPr>
              <a:t>—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S</a:t>
            </a:r>
            <a:r>
              <a:rPr lang="en-US" sz="2000" dirty="0"/>
              <a:t>erves as the “carrier board” for the CPU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70757A"/>
                </a:solidFill>
                <a:latin typeface="Roboto" panose="02000000000000000000" pitchFamily="2" charset="0"/>
              </a:rPr>
              <a:t>—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sz="2000" dirty="0"/>
              <a:t>Provides the core set of user-accessible I/O, including Ethernet and Serial ports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70757A"/>
                </a:solidFill>
                <a:latin typeface="Roboto" panose="02000000000000000000" pitchFamily="2" charset="0"/>
              </a:rPr>
              <a:t>—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sz="2000" dirty="0"/>
              <a:t>DC power distribution and CAN bus hub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70757A"/>
                </a:solidFill>
                <a:latin typeface="Roboto" panose="02000000000000000000" pitchFamily="2" charset="0"/>
              </a:rPr>
              <a:t>—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sz="2000" dirty="0"/>
              <a:t>Provides all power management including soft power switch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4E403-2FBD-4F78-A30F-A55BDEC90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51109-756D-4E94-8A77-0C62DB78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pic>
        <p:nvPicPr>
          <p:cNvPr id="7" name="Picture 6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262976E7-A4A3-4886-B5AA-169A59E7E0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844" y="3612056"/>
            <a:ext cx="3936796" cy="26275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51BE34-6609-4304-8D4D-9AFC910AEF72}"/>
              </a:ext>
            </a:extLst>
          </p:cNvPr>
          <p:cNvSpPr/>
          <p:nvPr/>
        </p:nvSpPr>
        <p:spPr>
          <a:xfrm>
            <a:off x="5584874" y="3726613"/>
            <a:ext cx="5423282" cy="252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0076C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</a:rPr>
              <a:t>Communication Modules 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</a:pPr>
            <a:r>
              <a:rPr lang="en-US" sz="2000" dirty="0">
                <a:solidFill>
                  <a:srgbClr val="70757A"/>
                </a:solidFill>
                <a:latin typeface="Roboto" panose="02000000000000000000" pitchFamily="2" charset="0"/>
              </a:rPr>
              <a:t>—</a:t>
            </a:r>
            <a:r>
              <a:rPr lang="en-US" sz="2000" dirty="0">
                <a:solidFill>
                  <a:prstClr val="black"/>
                </a:solidFill>
              </a:rPr>
              <a:t> Digital I/O expansion</a:t>
            </a:r>
          </a:p>
          <a:p>
            <a:pPr marL="1257300" lvl="2" indent="-342900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Status out, control in, alarm relays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</a:pPr>
            <a:r>
              <a:rPr lang="en-US" sz="2000" dirty="0">
                <a:solidFill>
                  <a:srgbClr val="70757A"/>
                </a:solidFill>
                <a:latin typeface="Roboto" panose="02000000000000000000" pitchFamily="2" charset="0"/>
              </a:rPr>
              <a:t>—</a:t>
            </a:r>
            <a:r>
              <a:rPr lang="en-US" sz="2000" dirty="0">
                <a:solidFill>
                  <a:prstClr val="black"/>
                </a:solidFill>
              </a:rPr>
              <a:t> Analog outputs</a:t>
            </a:r>
          </a:p>
          <a:p>
            <a:pPr marL="1257300" lvl="2" indent="-342900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3 x current (4-20 mA)</a:t>
            </a:r>
          </a:p>
          <a:p>
            <a:pPr marL="1257300" lvl="2" indent="-342900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4 x voltage (5 or 10V)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2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Series CEM Instrument Models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522C35-8728-451B-8B4C-93A3DA9193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025" y="1690688"/>
            <a:ext cx="8987571" cy="4578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4AD0B1-5684-47D3-9443-5448D78E48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5410201"/>
            <a:ext cx="4114800" cy="20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63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Layout (N200M)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pic>
        <p:nvPicPr>
          <p:cNvPr id="7" name="Picture 6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080FF233-E0ED-4AD1-8134-6C6B3EAF1C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828" y="1635985"/>
            <a:ext cx="7924800" cy="47390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C66127-2941-4BB0-A38B-7BAF74385890}"/>
              </a:ext>
            </a:extLst>
          </p:cNvPr>
          <p:cNvSpPr/>
          <p:nvPr/>
        </p:nvSpPr>
        <p:spPr>
          <a:xfrm>
            <a:off x="3377628" y="4308848"/>
            <a:ext cx="2362200" cy="1752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782931-8F7E-42FC-BC47-FF70E5FF226C}"/>
              </a:ext>
            </a:extLst>
          </p:cNvPr>
          <p:cNvSpPr txBox="1"/>
          <p:nvPr/>
        </p:nvSpPr>
        <p:spPr>
          <a:xfrm>
            <a:off x="589693" y="5115883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cs typeface="Calibri" panose="020F0502020204030204" pitchFamily="34" charset="0"/>
              </a:rPr>
              <a:t>Common electronics with a single 24VDC power supply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A4F799-93E7-4B7A-9D3D-8667EFFE9274}"/>
              </a:ext>
            </a:extLst>
          </p:cNvPr>
          <p:cNvSpPr/>
          <p:nvPr/>
        </p:nvSpPr>
        <p:spPr>
          <a:xfrm>
            <a:off x="6044628" y="4439474"/>
            <a:ext cx="2705098" cy="12954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ABCF9-AB6C-4F16-B8C4-11898B49863B}"/>
              </a:ext>
            </a:extLst>
          </p:cNvPr>
          <p:cNvSpPr txBox="1"/>
          <p:nvPr/>
        </p:nvSpPr>
        <p:spPr>
          <a:xfrm>
            <a:off x="4215828" y="5867723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cs typeface="Calibri" panose="020F0502020204030204" pitchFamily="34" charset="0"/>
              </a:rPr>
              <a:t>Sensor smart module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F39DC-1FE2-47F5-BC9A-6085B7DC3881}"/>
              </a:ext>
            </a:extLst>
          </p:cNvPr>
          <p:cNvSpPr/>
          <p:nvPr/>
        </p:nvSpPr>
        <p:spPr>
          <a:xfrm>
            <a:off x="7721028" y="3303821"/>
            <a:ext cx="1447800" cy="12954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8FFADB-BF0A-413B-8112-49F7822F53F8}"/>
              </a:ext>
            </a:extLst>
          </p:cNvPr>
          <p:cNvSpPr/>
          <p:nvPr/>
        </p:nvSpPr>
        <p:spPr>
          <a:xfrm>
            <a:off x="2151793" y="2075454"/>
            <a:ext cx="2057400" cy="1752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7B49A3-FB40-4A7D-A1CB-3883D8C063A5}"/>
              </a:ext>
            </a:extLst>
          </p:cNvPr>
          <p:cNvSpPr txBox="1"/>
          <p:nvPr/>
        </p:nvSpPr>
        <p:spPr>
          <a:xfrm>
            <a:off x="2198524" y="161714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cs typeface="Calibri" panose="020F0502020204030204" pitchFamily="34" charset="0"/>
              </a:rPr>
              <a:t>Split fold-down rear panel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54C2A8-BF8B-4637-A8F9-38694191E5AD}"/>
              </a:ext>
            </a:extLst>
          </p:cNvPr>
          <p:cNvSpPr/>
          <p:nvPr/>
        </p:nvSpPr>
        <p:spPr>
          <a:xfrm>
            <a:off x="7492428" y="2075453"/>
            <a:ext cx="1447800" cy="119457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2184DE-0883-4A49-B665-6D11E700FDCE}"/>
              </a:ext>
            </a:extLst>
          </p:cNvPr>
          <p:cNvSpPr txBox="1"/>
          <p:nvPr/>
        </p:nvSpPr>
        <p:spPr>
          <a:xfrm>
            <a:off x="6096000" y="1620708"/>
            <a:ext cx="480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cs typeface="Calibri" panose="020F0502020204030204" pitchFamily="34" charset="0"/>
              </a:rPr>
              <a:t>Optional integrated paramagnetic O2 sensor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9E443A-E710-4EF6-9C6B-F549C293F6F5}"/>
              </a:ext>
            </a:extLst>
          </p:cNvPr>
          <p:cNvSpPr txBox="1"/>
          <p:nvPr/>
        </p:nvSpPr>
        <p:spPr>
          <a:xfrm>
            <a:off x="9514258" y="3576347"/>
            <a:ext cx="217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cs typeface="Calibri" panose="020F0502020204030204" pitchFamily="34" charset="0"/>
              </a:rPr>
              <a:t>Ozone generator smart module</a:t>
            </a:r>
          </a:p>
        </p:txBody>
      </p:sp>
    </p:spTree>
    <p:extLst>
      <p:ext uri="{BB962C8B-B14F-4D97-AF65-F5344CB8AC3E}">
        <p14:creationId xmlns:p14="http://schemas.microsoft.com/office/powerpoint/2010/main" val="4033261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Layout (N300)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pic>
        <p:nvPicPr>
          <p:cNvPr id="19" name="Picture 1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9349D1C-7DCD-4C08-BDC3-4BE0C2FAFD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419" y="1322531"/>
            <a:ext cx="7897162" cy="48503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65AEBA2-F9A7-4A69-8C88-5ABC2ADDC202}"/>
              </a:ext>
            </a:extLst>
          </p:cNvPr>
          <p:cNvSpPr/>
          <p:nvPr/>
        </p:nvSpPr>
        <p:spPr>
          <a:xfrm>
            <a:off x="6096000" y="4422236"/>
            <a:ext cx="1447801" cy="1143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7F5F3A-310A-40B9-9E7E-A9CCB910A2A2}"/>
              </a:ext>
            </a:extLst>
          </p:cNvPr>
          <p:cNvSpPr txBox="1"/>
          <p:nvPr/>
        </p:nvSpPr>
        <p:spPr>
          <a:xfrm>
            <a:off x="656999" y="5895301"/>
            <a:ext cx="751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cs typeface="Calibri" panose="020F0502020204030204" pitchFamily="34" charset="0"/>
              </a:rPr>
              <a:t>Flow system smart module with Pulse-width modulated (PWM) control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270787-DBA8-4F8E-8C91-65F46BE206B0}"/>
              </a:ext>
            </a:extLst>
          </p:cNvPr>
          <p:cNvSpPr/>
          <p:nvPr/>
        </p:nvSpPr>
        <p:spPr>
          <a:xfrm>
            <a:off x="8201136" y="4490908"/>
            <a:ext cx="1447801" cy="1143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B42B98-04EF-4439-85CD-45AF1B780DFF}"/>
              </a:ext>
            </a:extLst>
          </p:cNvPr>
          <p:cNvSpPr txBox="1"/>
          <p:nvPr/>
        </p:nvSpPr>
        <p:spPr>
          <a:xfrm>
            <a:off x="558565" y="1670106"/>
            <a:ext cx="1868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cs typeface="Calibri" panose="020F0502020204030204" pitchFamily="34" charset="0"/>
              </a:rPr>
              <a:t>Internal Zero/Span Valve Assy*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7FF7C8-37E7-4145-BE0A-57DD8D9DA3F0}"/>
              </a:ext>
            </a:extLst>
          </p:cNvPr>
          <p:cNvSpPr txBox="1"/>
          <p:nvPr/>
        </p:nvSpPr>
        <p:spPr>
          <a:xfrm>
            <a:off x="9796347" y="4884144"/>
            <a:ext cx="2175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cs typeface="Calibri" panose="020F0502020204030204" pitchFamily="34" charset="0"/>
              </a:rPr>
              <a:t>Long-life or 47mm sample filter holders*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AC470F-4B70-464B-97D8-F9A6A7FB075C}"/>
              </a:ext>
            </a:extLst>
          </p:cNvPr>
          <p:cNvSpPr txBox="1"/>
          <p:nvPr/>
        </p:nvSpPr>
        <p:spPr>
          <a:xfrm>
            <a:off x="9222886" y="1620312"/>
            <a:ext cx="2969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Calibri" panose="020F0502020204030204" pitchFamily="34" charset="0"/>
              </a:rPr>
              <a:t>*options available on ambient models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3682CA-7E98-4AA3-867A-B571AD4DE657}"/>
              </a:ext>
            </a:extLst>
          </p:cNvPr>
          <p:cNvSpPr/>
          <p:nvPr/>
        </p:nvSpPr>
        <p:spPr>
          <a:xfrm>
            <a:off x="3882017" y="1885550"/>
            <a:ext cx="1066800" cy="70788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644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NumaView</a:t>
            </a:r>
            <a:r>
              <a:rPr lang="en-US" baseline="30000" dirty="0"/>
              <a:t>TM</a:t>
            </a:r>
            <a:r>
              <a:rPr lang="en-US" dirty="0"/>
              <a:t> Software Interface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58906F0-4DEE-48A3-B36A-07CA68936EF2}"/>
              </a:ext>
            </a:extLst>
          </p:cNvPr>
          <p:cNvSpPr txBox="1">
            <a:spLocks/>
          </p:cNvSpPr>
          <p:nvPr/>
        </p:nvSpPr>
        <p:spPr>
          <a:xfrm>
            <a:off x="1981200" y="168392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Customizable, content rich, and intuitive user interface 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FF1C87-43FB-4D16-A284-E950A63D5A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721" y="2137015"/>
            <a:ext cx="6428558" cy="38654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A92CAF-0FE4-40F5-9628-9728B0D1CFD2}"/>
              </a:ext>
            </a:extLst>
          </p:cNvPr>
          <p:cNvSpPr/>
          <p:nvPr/>
        </p:nvSpPr>
        <p:spPr>
          <a:xfrm>
            <a:off x="4602982" y="4836696"/>
            <a:ext cx="4600470" cy="838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85C97-093F-44D4-8502-C1EDB01C111A}"/>
              </a:ext>
            </a:extLst>
          </p:cNvPr>
          <p:cNvSpPr txBox="1"/>
          <p:nvPr/>
        </p:nvSpPr>
        <p:spPr>
          <a:xfrm>
            <a:off x="9454997" y="4901853"/>
            <a:ext cx="247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Calibri" panose="020F0502020204030204" pitchFamily="34" charset="0"/>
              </a:rPr>
              <a:t>User-definable meter variables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6616D8A-DC85-4EC6-AF14-BC92EDF0E245}"/>
              </a:ext>
            </a:extLst>
          </p:cNvPr>
          <p:cNvSpPr/>
          <p:nvPr/>
        </p:nvSpPr>
        <p:spPr>
          <a:xfrm>
            <a:off x="6944248" y="2137015"/>
            <a:ext cx="457200" cy="45720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A92130-76A9-4812-B09D-46447D90BA7C}"/>
              </a:ext>
            </a:extLst>
          </p:cNvPr>
          <p:cNvCxnSpPr>
            <a:cxnSpLocks/>
          </p:cNvCxnSpPr>
          <p:nvPr/>
        </p:nvCxnSpPr>
        <p:spPr>
          <a:xfrm flipH="1">
            <a:off x="6944248" y="2362743"/>
            <a:ext cx="10048" cy="246672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</a:ln>
          <a:effectLst/>
        </p:spPr>
      </p:cxnSp>
    </p:spTree>
    <p:extLst>
      <p:ext uri="{BB962C8B-B14F-4D97-AF65-F5344CB8AC3E}">
        <p14:creationId xmlns:p14="http://schemas.microsoft.com/office/powerpoint/2010/main" val="3103659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Intuitive User Interface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5F7722-FB1E-45A4-B86F-400A752A2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357" y="3740152"/>
            <a:ext cx="4139543" cy="248128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C677C92-4F7E-415C-967A-416FE87F08C8}"/>
              </a:ext>
            </a:extLst>
          </p:cNvPr>
          <p:cNvSpPr/>
          <p:nvPr/>
        </p:nvSpPr>
        <p:spPr>
          <a:xfrm>
            <a:off x="3293959" y="3882998"/>
            <a:ext cx="1126567" cy="457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8FB740-309A-4EC2-8313-AE80BE1CB03D}"/>
              </a:ext>
            </a:extLst>
          </p:cNvPr>
          <p:cNvCxnSpPr>
            <a:cxnSpLocks/>
          </p:cNvCxnSpPr>
          <p:nvPr/>
        </p:nvCxnSpPr>
        <p:spPr>
          <a:xfrm flipV="1">
            <a:off x="3804077" y="1825598"/>
            <a:ext cx="2688732" cy="20373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ot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A149D4-6D5F-4306-98C3-9EC6C4031798}"/>
              </a:ext>
            </a:extLst>
          </p:cNvPr>
          <p:cNvCxnSpPr>
            <a:cxnSpLocks/>
            <a:stCxn id="12" idx="4"/>
          </p:cNvCxnSpPr>
          <p:nvPr/>
        </p:nvCxnSpPr>
        <p:spPr>
          <a:xfrm>
            <a:off x="3857243" y="4340198"/>
            <a:ext cx="2688731" cy="56059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ot"/>
          </a:ln>
          <a:effectLst/>
        </p:spPr>
      </p:cxn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85F17BD-6B49-41E7-B960-08844696D82E}"/>
              </a:ext>
            </a:extLst>
          </p:cNvPr>
          <p:cNvSpPr txBox="1">
            <a:spLocks/>
          </p:cNvSpPr>
          <p:nvPr/>
        </p:nvSpPr>
        <p:spPr>
          <a:xfrm>
            <a:off x="409888" y="1956194"/>
            <a:ext cx="3716938" cy="85557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Real-time graphical representation of concentration and stability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89E4C3-4C12-4534-8852-602434A52C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809" y="1825598"/>
            <a:ext cx="4860991" cy="30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66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Intuitive User Interface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16" name="Bent-Up Arrow 13">
            <a:extLst>
              <a:ext uri="{FF2B5EF4-FFF2-40B4-BE49-F238E27FC236}">
                <a16:creationId xmlns:a16="http://schemas.microsoft.com/office/drawing/2014/main" id="{76A164EB-58F9-45A6-83AA-2DF7750F85FD}"/>
              </a:ext>
            </a:extLst>
          </p:cNvPr>
          <p:cNvSpPr/>
          <p:nvPr/>
        </p:nvSpPr>
        <p:spPr>
          <a:xfrm>
            <a:off x="6662076" y="4471029"/>
            <a:ext cx="2133600" cy="838200"/>
          </a:xfrm>
          <a:prstGeom prst="bentUpArrow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5FCCCA-2C99-4867-8A5C-2E35C8A8C3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76"/>
          <a:stretch/>
        </p:blipFill>
        <p:spPr>
          <a:xfrm>
            <a:off x="2155229" y="3601031"/>
            <a:ext cx="4384161" cy="26382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B2EDFE-7E89-4598-B9F0-98EF53E187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00"/>
          <a:stretch/>
        </p:blipFill>
        <p:spPr>
          <a:xfrm>
            <a:off x="6767990" y="1548771"/>
            <a:ext cx="4585810" cy="2741531"/>
          </a:xfrm>
          <a:prstGeom prst="rect">
            <a:avLst/>
          </a:prstGeom>
        </p:spPr>
      </p:pic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78A3262-B685-4BD2-BF9D-E10BAECF9401}"/>
              </a:ext>
            </a:extLst>
          </p:cNvPr>
          <p:cNvSpPr txBox="1">
            <a:spLocks/>
          </p:cNvSpPr>
          <p:nvPr/>
        </p:nvSpPr>
        <p:spPr>
          <a:xfrm>
            <a:off x="958528" y="2310021"/>
            <a:ext cx="3716938" cy="85557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100" kern="0" dirty="0">
                <a:solidFill>
                  <a:srgbClr val="000000"/>
                </a:solidFill>
              </a:rPr>
              <a:t>Fully configurable dashboard</a:t>
            </a:r>
          </a:p>
        </p:txBody>
      </p:sp>
    </p:spTree>
    <p:extLst>
      <p:ext uri="{BB962C8B-B14F-4D97-AF65-F5344CB8AC3E}">
        <p14:creationId xmlns:p14="http://schemas.microsoft.com/office/powerpoint/2010/main" val="2771152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Intuitive User Interface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EA84E5-4E74-470C-AA87-EAA942F4A3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5"/>
          <a:stretch/>
        </p:blipFill>
        <p:spPr>
          <a:xfrm>
            <a:off x="2587727" y="3814527"/>
            <a:ext cx="3555611" cy="215209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3F1CD5C-4CDD-4B57-9273-AE143CB3583A}"/>
              </a:ext>
            </a:extLst>
          </p:cNvPr>
          <p:cNvSpPr/>
          <p:nvPr/>
        </p:nvSpPr>
        <p:spPr>
          <a:xfrm>
            <a:off x="5261820" y="4671218"/>
            <a:ext cx="881517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C0C896-4419-41E0-9E71-9A19D4DCF89E}"/>
              </a:ext>
            </a:extLst>
          </p:cNvPr>
          <p:cNvCxnSpPr>
            <a:cxnSpLocks/>
            <a:stCxn id="15" idx="0"/>
            <a:endCxn id="23" idx="1"/>
          </p:cNvCxnSpPr>
          <p:nvPr/>
        </p:nvCxnSpPr>
        <p:spPr>
          <a:xfrm flipV="1">
            <a:off x="5702579" y="3814527"/>
            <a:ext cx="502462" cy="85669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ot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42C9FD-3472-42FD-9B59-630DE8089FDB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5702579" y="5204618"/>
            <a:ext cx="502462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ot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40BF8D0-66EA-427E-B6AB-9083076359E2}"/>
              </a:ext>
            </a:extLst>
          </p:cNvPr>
          <p:cNvSpPr/>
          <p:nvPr/>
        </p:nvSpPr>
        <p:spPr>
          <a:xfrm>
            <a:off x="2511527" y="4214018"/>
            <a:ext cx="762000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3A1D1E-56C9-4C93-A2FF-7C2BFA2F6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041" y="2185903"/>
            <a:ext cx="5148759" cy="3257247"/>
          </a:xfrm>
          <a:prstGeom prst="rect">
            <a:avLst/>
          </a:prstGeom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5D270C98-2802-4E27-B4E2-780658365A66}"/>
              </a:ext>
            </a:extLst>
          </p:cNvPr>
          <p:cNvSpPr txBox="1">
            <a:spLocks/>
          </p:cNvSpPr>
          <p:nvPr/>
        </p:nvSpPr>
        <p:spPr>
          <a:xfrm>
            <a:off x="838200" y="2290526"/>
            <a:ext cx="4063638" cy="85557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100" kern="0" dirty="0">
                <a:solidFill>
                  <a:srgbClr val="000000"/>
                </a:solidFill>
              </a:rPr>
              <a:t>Real-time graphical representation of test functions</a:t>
            </a:r>
          </a:p>
        </p:txBody>
      </p:sp>
    </p:spTree>
    <p:extLst>
      <p:ext uri="{BB962C8B-B14F-4D97-AF65-F5344CB8AC3E}">
        <p14:creationId xmlns:p14="http://schemas.microsoft.com/office/powerpoint/2010/main" val="1605199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Intuitive User Interface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5A43511-88AD-490A-8EB4-1C1E74AF1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9591" y="1690688"/>
            <a:ext cx="760420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F6C0C4D-F14A-4E30-A464-26659ABBD791}"/>
              </a:ext>
            </a:extLst>
          </p:cNvPr>
          <p:cNvSpPr txBox="1">
            <a:spLocks/>
          </p:cNvSpPr>
          <p:nvPr/>
        </p:nvSpPr>
        <p:spPr>
          <a:xfrm>
            <a:off x="339549" y="2364157"/>
            <a:ext cx="3008561" cy="85557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100" kern="0" dirty="0">
                <a:solidFill>
                  <a:srgbClr val="000000"/>
                </a:solidFill>
              </a:rPr>
              <a:t>Simultaneous display of all active alerts with time stamp and cause</a:t>
            </a:r>
          </a:p>
        </p:txBody>
      </p:sp>
    </p:spTree>
    <p:extLst>
      <p:ext uri="{BB962C8B-B14F-4D97-AF65-F5344CB8AC3E}">
        <p14:creationId xmlns:p14="http://schemas.microsoft.com/office/powerpoint/2010/main" val="3575047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A96A818C-C704-45C3-9145-3F01FF2572CC}"/>
              </a:ext>
            </a:extLst>
          </p:cNvPr>
          <p:cNvSpPr txBox="1">
            <a:spLocks noChangeArrowheads="1"/>
          </p:cNvSpPr>
          <p:nvPr/>
        </p:nvSpPr>
        <p:spPr>
          <a:xfrm>
            <a:off x="2351776" y="788785"/>
            <a:ext cx="9219122" cy="5022514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60000"/>
              </a:spcBef>
              <a:buClr>
                <a:schemeClr val="tx1"/>
              </a:buClr>
              <a:buSzPct val="90000"/>
              <a:buFont typeface="Wingdings" pitchFamily="2" charset="2"/>
              <a:buChar char="n"/>
              <a:defRPr/>
            </a:pPr>
            <a:endParaRPr lang="en-US" sz="1000" kern="0" dirty="0">
              <a:latin typeface="Arial Black" pitchFamily="34" charset="0"/>
            </a:endParaRPr>
          </a:p>
          <a:p>
            <a:pPr>
              <a:spcBef>
                <a:spcPts val="1000"/>
              </a:spcBef>
              <a:buClr>
                <a:srgbClr val="0066CC"/>
              </a:buClr>
              <a:buSzPct val="90000"/>
              <a:defRPr/>
            </a:pPr>
            <a:r>
              <a:rPr lang="en-US" sz="2400" kern="0" dirty="0">
                <a:latin typeface="Arial Black" pitchFamily="34" charset="0"/>
              </a:rPr>
              <a:t>Teledyne-API is a leading supplier of the following instrumentation products and services:</a:t>
            </a:r>
            <a:endParaRPr lang="en-US" kern="0" dirty="0">
              <a:latin typeface="Arial Black" pitchFamily="34" charset="0"/>
            </a:endParaRP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2000" kern="0" dirty="0">
                <a:latin typeface="Arial Black" pitchFamily="34" charset="0"/>
              </a:rPr>
              <a:t>Ambient air quality gas analyzers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2000" kern="0" dirty="0">
                <a:latin typeface="Arial Black" pitchFamily="34" charset="0"/>
              </a:rPr>
              <a:t>Source level emissions gas analyzers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2000" kern="0" dirty="0">
                <a:latin typeface="Arial Black" pitchFamily="34" charset="0"/>
              </a:rPr>
              <a:t>Zero-air Generators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2000" kern="0" dirty="0">
                <a:latin typeface="Arial Black" pitchFamily="34" charset="0"/>
              </a:rPr>
              <a:t>Dynamic Dilution Calibrators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2000" kern="0" dirty="0">
                <a:latin typeface="Arial Black" pitchFamily="34" charset="0"/>
              </a:rPr>
              <a:t>Particulate Monitors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2000" kern="0" dirty="0">
                <a:latin typeface="Arial Black" pitchFamily="34" charset="0"/>
              </a:rPr>
              <a:t>Technical support services</a:t>
            </a:r>
          </a:p>
          <a:p>
            <a:pPr marL="800100" lvl="1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kern="0" dirty="0">
                <a:latin typeface="Arial Black" pitchFamily="34" charset="0"/>
              </a:rPr>
              <a:t>Service support</a:t>
            </a:r>
          </a:p>
          <a:p>
            <a:pPr marL="800100" lvl="1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kern="0" dirty="0">
                <a:latin typeface="Arial Black" pitchFamily="34" charset="0"/>
              </a:rPr>
              <a:t>Repair</a:t>
            </a:r>
          </a:p>
          <a:p>
            <a:pPr marL="800100" lvl="1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kern="0" dirty="0">
                <a:latin typeface="Arial Black" pitchFamily="34" charset="0"/>
              </a:rPr>
              <a:t>Training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/>
            </a:pPr>
            <a:endParaRPr lang="en-US" sz="2800" kern="0" dirty="0">
              <a:latin typeface="Arial Black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D62FEA-1535-4102-A497-FE6979A00D1D}"/>
              </a:ext>
            </a:extLst>
          </p:cNvPr>
          <p:cNvCxnSpPr/>
          <p:nvPr/>
        </p:nvCxnSpPr>
        <p:spPr>
          <a:xfrm flipV="1">
            <a:off x="1837188" y="669724"/>
            <a:ext cx="9101796" cy="47624"/>
          </a:xfrm>
          <a:prstGeom prst="line">
            <a:avLst/>
          </a:prstGeom>
          <a:ln w="508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188655D-425C-4B9E-BD1F-B6558C02AB42}"/>
              </a:ext>
            </a:extLst>
          </p:cNvPr>
          <p:cNvSpPr/>
          <p:nvPr/>
        </p:nvSpPr>
        <p:spPr>
          <a:xfrm>
            <a:off x="621102" y="384054"/>
            <a:ext cx="927273" cy="4882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EC4605-B9AF-425B-983B-4C5DE77C0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325" y="1952914"/>
            <a:ext cx="3181350" cy="42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26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Intuitive User Interface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F6C0C4D-F14A-4E30-A464-26659ABBD791}"/>
              </a:ext>
            </a:extLst>
          </p:cNvPr>
          <p:cNvSpPr txBox="1">
            <a:spLocks/>
          </p:cNvSpPr>
          <p:nvPr/>
        </p:nvSpPr>
        <p:spPr>
          <a:xfrm>
            <a:off x="339549" y="2364157"/>
            <a:ext cx="3008561" cy="85557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100" kern="0" dirty="0">
                <a:solidFill>
                  <a:srgbClr val="000000"/>
                </a:solidFill>
              </a:rPr>
              <a:t>Custom events and warnings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0C0A06A-DAAA-4EEB-8920-596CDEB3F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6799" y="1690688"/>
            <a:ext cx="7507001" cy="456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318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Intuitive User Interface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F6C0C4D-F14A-4E30-A464-26659ABBD791}"/>
              </a:ext>
            </a:extLst>
          </p:cNvPr>
          <p:cNvSpPr txBox="1">
            <a:spLocks/>
          </p:cNvSpPr>
          <p:nvPr/>
        </p:nvSpPr>
        <p:spPr>
          <a:xfrm>
            <a:off x="395481" y="1690688"/>
            <a:ext cx="11500275" cy="78576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100" kern="0" dirty="0">
                <a:solidFill>
                  <a:srgbClr val="000000"/>
                </a:solidFill>
              </a:rPr>
              <a:t>Simple Calibrations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3E8280D-6969-42B1-98B3-823E4A7C1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7142" y="2406648"/>
            <a:ext cx="5668614" cy="339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35EBD8-5A4D-4E1F-98DA-C04C38BDC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82"/>
          <a:stretch/>
        </p:blipFill>
        <p:spPr>
          <a:xfrm>
            <a:off x="395481" y="2406649"/>
            <a:ext cx="5700519" cy="339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14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and Logging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F6C0C4D-F14A-4E30-A464-26659ABBD791}"/>
              </a:ext>
            </a:extLst>
          </p:cNvPr>
          <p:cNvSpPr txBox="1">
            <a:spLocks/>
          </p:cNvSpPr>
          <p:nvPr/>
        </p:nvSpPr>
        <p:spPr>
          <a:xfrm>
            <a:off x="339549" y="2364157"/>
            <a:ext cx="3472796" cy="85557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100" kern="0" dirty="0">
                <a:solidFill>
                  <a:srgbClr val="000000"/>
                </a:solidFill>
              </a:rPr>
              <a:t>Triggers for data logging, including periodic and conditional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B094FE-E098-4812-AFA8-45DF54E6E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9"/>
          <a:stretch/>
        </p:blipFill>
        <p:spPr>
          <a:xfrm>
            <a:off x="4038600" y="1690688"/>
            <a:ext cx="7315200" cy="445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8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and Logging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F6C0C4D-F14A-4E30-A464-26659ABBD791}"/>
              </a:ext>
            </a:extLst>
          </p:cNvPr>
          <p:cNvSpPr txBox="1">
            <a:spLocks/>
          </p:cNvSpPr>
          <p:nvPr/>
        </p:nvSpPr>
        <p:spPr>
          <a:xfrm>
            <a:off x="758376" y="2343525"/>
            <a:ext cx="3472796" cy="85557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100" kern="0" dirty="0">
                <a:solidFill>
                  <a:srgbClr val="000000"/>
                </a:solidFill>
              </a:rPr>
              <a:t>Customizable datasets that can be viewed on the GUI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0796342-0452-44EE-B897-6FA0F2C0C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4150" y="3846581"/>
            <a:ext cx="3274044" cy="1969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B5E9BA4-6F88-4544-8CE3-173BF9F765ED}"/>
              </a:ext>
            </a:extLst>
          </p:cNvPr>
          <p:cNvSpPr/>
          <p:nvPr/>
        </p:nvSpPr>
        <p:spPr>
          <a:xfrm>
            <a:off x="5085701" y="5350319"/>
            <a:ext cx="914400" cy="304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AC3DE5F-3809-45AC-9827-92815A11D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5029" y="2231107"/>
            <a:ext cx="4731142" cy="28302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626233-7010-4FA9-8B18-8C0C13CFABFD}"/>
              </a:ext>
            </a:extLst>
          </p:cNvPr>
          <p:cNvCxnSpPr>
            <a:stCxn id="8" idx="6"/>
          </p:cNvCxnSpPr>
          <p:nvPr/>
        </p:nvCxnSpPr>
        <p:spPr>
          <a:xfrm flipV="1">
            <a:off x="6000101" y="5061389"/>
            <a:ext cx="244928" cy="44133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ot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CD9C68-9218-4554-8B34-9B04422834C7}"/>
              </a:ext>
            </a:extLst>
          </p:cNvPr>
          <p:cNvCxnSpPr/>
          <p:nvPr/>
        </p:nvCxnSpPr>
        <p:spPr>
          <a:xfrm flipV="1">
            <a:off x="5755172" y="2231107"/>
            <a:ext cx="489857" cy="311921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ot"/>
          </a:ln>
          <a:effectLst/>
        </p:spPr>
      </p:cxnSp>
    </p:spTree>
    <p:extLst>
      <p:ext uri="{BB962C8B-B14F-4D97-AF65-F5344CB8AC3E}">
        <p14:creationId xmlns:p14="http://schemas.microsoft.com/office/powerpoint/2010/main" val="2811460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USB Support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F6C0C4D-F14A-4E30-A464-26659ABBD791}"/>
              </a:ext>
            </a:extLst>
          </p:cNvPr>
          <p:cNvSpPr txBox="1">
            <a:spLocks/>
          </p:cNvSpPr>
          <p:nvPr/>
        </p:nvSpPr>
        <p:spPr>
          <a:xfrm>
            <a:off x="339549" y="2364157"/>
            <a:ext cx="3008561" cy="85557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100" kern="0" dirty="0">
                <a:solidFill>
                  <a:srgbClr val="000000"/>
                </a:solidFill>
              </a:rPr>
              <a:t>Data Upload and Download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92721A0-B659-43A0-8C07-0BDD1D11A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7246" y="1690688"/>
            <a:ext cx="7596554" cy="456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550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Outputs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F6C0C4D-F14A-4E30-A464-26659ABBD791}"/>
              </a:ext>
            </a:extLst>
          </p:cNvPr>
          <p:cNvSpPr txBox="1">
            <a:spLocks/>
          </p:cNvSpPr>
          <p:nvPr/>
        </p:nvSpPr>
        <p:spPr>
          <a:xfrm>
            <a:off x="339549" y="2364157"/>
            <a:ext cx="3008561" cy="85557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100" kern="0" dirty="0">
                <a:solidFill>
                  <a:srgbClr val="000000"/>
                </a:solidFill>
              </a:rPr>
              <a:t>Easily map any data ‘tags’ to any analog output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0A046-EA9F-49F7-8F1D-C716A595E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25"/>
          <a:stretch/>
        </p:blipFill>
        <p:spPr>
          <a:xfrm>
            <a:off x="3706181" y="1564079"/>
            <a:ext cx="7647619" cy="460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34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Teledyne API N Series Gas Analyzers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180DB5F2-6EE2-4951-9B7D-5410365F2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507743"/>
            <a:ext cx="9525000" cy="366447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A827F880-DD53-4719-AD20-534C0228DCB6}"/>
              </a:ext>
            </a:extLst>
          </p:cNvPr>
          <p:cNvSpPr txBox="1">
            <a:spLocks/>
          </p:cNvSpPr>
          <p:nvPr/>
        </p:nvSpPr>
        <p:spPr>
          <a:xfrm>
            <a:off x="1524000" y="5011811"/>
            <a:ext cx="9144000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6C0"/>
              </a:buClr>
              <a:buFont typeface="Wingdings" panose="05000000000000000000" pitchFamily="2" charset="2"/>
              <a:buNone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tx1"/>
                </a:solidFill>
                <a:effectLst/>
              </a:rPr>
              <a:t>Designed for today, prepared for tomorrow</a:t>
            </a:r>
          </a:p>
        </p:txBody>
      </p:sp>
    </p:spTree>
    <p:extLst>
      <p:ext uri="{BB962C8B-B14F-4D97-AF65-F5344CB8AC3E}">
        <p14:creationId xmlns:p14="http://schemas.microsoft.com/office/powerpoint/2010/main" val="2131050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8229600" cy="1143000"/>
          </a:xfrm>
        </p:spPr>
        <p:txBody>
          <a:bodyPr/>
          <a:lstStyle/>
          <a:p>
            <a:pPr algn="l"/>
            <a:r>
              <a:rPr lang="en-US" altLang="en-US" sz="3600" b="1" i="1" dirty="0"/>
              <a:t>T Series</a:t>
            </a:r>
            <a:r>
              <a:rPr lang="en-US" altLang="en-US" sz="3600" dirty="0"/>
              <a:t>… Stack Instruments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33850" y="1508760"/>
            <a:ext cx="4229100" cy="494919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1600" b="1" i="1" dirty="0"/>
              <a:t>T100</a:t>
            </a:r>
            <a:r>
              <a:rPr lang="en-US" altLang="en-US" sz="1600" dirty="0"/>
              <a:t> SO</a:t>
            </a:r>
            <a:r>
              <a:rPr lang="en-US" altLang="en-US" sz="1600" baseline="-25000" dirty="0"/>
              <a:t>2</a:t>
            </a:r>
            <a:r>
              <a:rPr lang="en-US" altLang="en-US" sz="1600" dirty="0"/>
              <a:t> Analyzer</a:t>
            </a:r>
          </a:p>
          <a:p>
            <a:pPr>
              <a:lnSpc>
                <a:spcPct val="80000"/>
              </a:lnSpc>
            </a:pPr>
            <a:r>
              <a:rPr lang="en-US" altLang="en-US" sz="1600" b="1" i="1" dirty="0"/>
              <a:t>T100H</a:t>
            </a:r>
            <a:r>
              <a:rPr lang="en-US" altLang="en-US" sz="1600" dirty="0"/>
              <a:t> High-Level SO</a:t>
            </a:r>
            <a:r>
              <a:rPr lang="en-US" altLang="en-US" sz="1600" baseline="-25000" dirty="0"/>
              <a:t>2</a:t>
            </a:r>
            <a:r>
              <a:rPr lang="en-US" altLang="en-US" sz="1600" dirty="0"/>
              <a:t> Analyzer</a:t>
            </a:r>
          </a:p>
          <a:p>
            <a:pPr>
              <a:lnSpc>
                <a:spcPct val="80000"/>
              </a:lnSpc>
            </a:pPr>
            <a:r>
              <a:rPr lang="en-US" altLang="en-US" sz="1600" b="1" i="1" dirty="0"/>
              <a:t>T101</a:t>
            </a:r>
            <a:r>
              <a:rPr lang="en-US" altLang="en-US" sz="1600" dirty="0"/>
              <a:t> H</a:t>
            </a:r>
            <a:r>
              <a:rPr lang="en-US" altLang="en-US" sz="1600" baseline="-25000" dirty="0"/>
              <a:t>2</a:t>
            </a:r>
            <a:r>
              <a:rPr lang="en-US" altLang="en-US" sz="1600" dirty="0"/>
              <a:t>S Analyzer</a:t>
            </a:r>
          </a:p>
          <a:p>
            <a:pPr>
              <a:lnSpc>
                <a:spcPct val="80000"/>
              </a:lnSpc>
            </a:pPr>
            <a:r>
              <a:rPr lang="en-US" altLang="en-US" sz="1600" b="1" i="1" dirty="0"/>
              <a:t>T102</a:t>
            </a:r>
            <a:r>
              <a:rPr lang="en-US" altLang="en-US" sz="1600" dirty="0"/>
              <a:t> TRS Analyzer</a:t>
            </a:r>
          </a:p>
          <a:p>
            <a:pPr>
              <a:lnSpc>
                <a:spcPct val="80000"/>
              </a:lnSpc>
            </a:pPr>
            <a:r>
              <a:rPr lang="en-US" altLang="en-US" sz="1600" b="1" i="1" dirty="0"/>
              <a:t>T108</a:t>
            </a:r>
            <a:r>
              <a:rPr lang="en-US" altLang="en-US" sz="1600" dirty="0"/>
              <a:t> Total Sulfur Analyzer</a:t>
            </a:r>
          </a:p>
          <a:p>
            <a:pPr>
              <a:lnSpc>
                <a:spcPct val="80000"/>
              </a:lnSpc>
            </a:pPr>
            <a:r>
              <a:rPr lang="en-US" altLang="en-US" sz="1600" b="1" i="1" dirty="0"/>
              <a:t>T200 </a:t>
            </a:r>
            <a:r>
              <a:rPr lang="en-US" altLang="en-US" sz="1600" dirty="0"/>
              <a:t>Low-Level </a:t>
            </a:r>
            <a:r>
              <a:rPr lang="en-US" altLang="en-US" sz="1600" dirty="0" err="1"/>
              <a:t>NO</a:t>
            </a:r>
            <a:r>
              <a:rPr lang="en-US" altLang="en-US" sz="1600" baseline="-25000" dirty="0" err="1"/>
              <a:t>x</a:t>
            </a:r>
            <a:r>
              <a:rPr lang="en-US" altLang="en-US" sz="1600" dirty="0"/>
              <a:t> Analyzer</a:t>
            </a:r>
          </a:p>
          <a:p>
            <a:pPr>
              <a:lnSpc>
                <a:spcPct val="80000"/>
              </a:lnSpc>
            </a:pPr>
            <a:r>
              <a:rPr lang="en-US" altLang="en-US" sz="1600" b="1" i="1" dirty="0"/>
              <a:t>T200M </a:t>
            </a:r>
            <a:r>
              <a:rPr lang="en-US" altLang="en-US" sz="1600" dirty="0"/>
              <a:t>Mid-Level </a:t>
            </a:r>
            <a:r>
              <a:rPr lang="en-US" altLang="en-US" sz="1600" dirty="0" err="1"/>
              <a:t>NO</a:t>
            </a:r>
            <a:r>
              <a:rPr lang="en-US" altLang="en-US" sz="1600" baseline="-25000" dirty="0" err="1"/>
              <a:t>x</a:t>
            </a:r>
            <a:r>
              <a:rPr lang="en-US" altLang="en-US" sz="1600" dirty="0"/>
              <a:t> Analyzer</a:t>
            </a:r>
          </a:p>
          <a:p>
            <a:pPr>
              <a:lnSpc>
                <a:spcPct val="80000"/>
              </a:lnSpc>
            </a:pPr>
            <a:r>
              <a:rPr lang="en-US" altLang="en-US" sz="1600" b="1" i="1" dirty="0"/>
              <a:t>T200H </a:t>
            </a:r>
            <a:r>
              <a:rPr lang="en-US" altLang="en-US" sz="1600" dirty="0"/>
              <a:t>High-Level </a:t>
            </a:r>
            <a:r>
              <a:rPr lang="en-US" altLang="en-US" sz="1600" dirty="0" err="1"/>
              <a:t>NO</a:t>
            </a:r>
            <a:r>
              <a:rPr lang="en-US" altLang="en-US" sz="1600" baseline="-25000" dirty="0" err="1"/>
              <a:t>x</a:t>
            </a:r>
            <a:r>
              <a:rPr lang="en-US" altLang="en-US" sz="1600" dirty="0"/>
              <a:t> Analyzer</a:t>
            </a:r>
            <a:endParaRPr lang="en-US" altLang="en-US" sz="1600" b="1" i="1" dirty="0"/>
          </a:p>
          <a:p>
            <a:pPr>
              <a:lnSpc>
                <a:spcPct val="80000"/>
              </a:lnSpc>
            </a:pPr>
            <a:r>
              <a:rPr lang="en-US" altLang="en-US" sz="1600" b="1" i="1" dirty="0"/>
              <a:t>T300U </a:t>
            </a:r>
            <a:r>
              <a:rPr lang="en-US" altLang="en-US" sz="1600" dirty="0"/>
              <a:t>Ultra Low-Level CO Analyzer</a:t>
            </a:r>
            <a:endParaRPr lang="en-US" altLang="en-US" sz="1600" b="1" i="1" dirty="0"/>
          </a:p>
          <a:p>
            <a:pPr>
              <a:lnSpc>
                <a:spcPct val="80000"/>
              </a:lnSpc>
            </a:pPr>
            <a:r>
              <a:rPr lang="en-US" altLang="en-US" sz="1600" b="1" i="1" dirty="0"/>
              <a:t>T300 </a:t>
            </a:r>
            <a:r>
              <a:rPr lang="en-US" altLang="en-US" sz="1600" dirty="0"/>
              <a:t>Low-Level CO Analyzer</a:t>
            </a:r>
            <a:endParaRPr lang="en-US" altLang="en-US" sz="1600" b="1" i="1" dirty="0"/>
          </a:p>
          <a:p>
            <a:pPr>
              <a:lnSpc>
                <a:spcPct val="80000"/>
              </a:lnSpc>
            </a:pPr>
            <a:r>
              <a:rPr lang="en-US" altLang="en-US" sz="1600" b="1" i="1" dirty="0"/>
              <a:t>T300M </a:t>
            </a:r>
            <a:r>
              <a:rPr lang="en-US" altLang="en-US" sz="1600" dirty="0"/>
              <a:t>Mid-Level CO Analyzer</a:t>
            </a:r>
            <a:endParaRPr lang="en-US" altLang="en-US" sz="1600" b="1" i="1" dirty="0"/>
          </a:p>
          <a:p>
            <a:pPr>
              <a:lnSpc>
                <a:spcPct val="80000"/>
              </a:lnSpc>
            </a:pPr>
            <a:r>
              <a:rPr lang="en-US" altLang="en-US" sz="1600" b="1" i="1" dirty="0"/>
              <a:t>T360 </a:t>
            </a:r>
            <a:r>
              <a:rPr lang="en-US" altLang="en-US" sz="1600" dirty="0"/>
              <a:t>CO</a:t>
            </a:r>
            <a:r>
              <a:rPr lang="en-US" altLang="en-US" sz="1600" baseline="-25000" dirty="0"/>
              <a:t>2</a:t>
            </a:r>
            <a:r>
              <a:rPr lang="en-US" altLang="en-US" sz="1600" dirty="0"/>
              <a:t> Analyzer</a:t>
            </a:r>
          </a:p>
          <a:p>
            <a:pPr>
              <a:lnSpc>
                <a:spcPct val="80000"/>
              </a:lnSpc>
            </a:pPr>
            <a:r>
              <a:rPr lang="en-US" altLang="en-US" sz="1600" b="1" i="1" dirty="0"/>
              <a:t>T360M </a:t>
            </a:r>
            <a:r>
              <a:rPr lang="en-US" altLang="en-US" sz="1600" dirty="0"/>
              <a:t>Mid-Level CO</a:t>
            </a:r>
            <a:r>
              <a:rPr lang="en-US" altLang="en-US" sz="1600" baseline="-25000" dirty="0"/>
              <a:t>2</a:t>
            </a:r>
            <a:r>
              <a:rPr lang="en-US" altLang="en-US" sz="1600" dirty="0"/>
              <a:t> Analyzer</a:t>
            </a:r>
            <a:endParaRPr lang="en-US" altLang="en-US" sz="1600" b="1" i="1" dirty="0"/>
          </a:p>
          <a:p>
            <a:pPr>
              <a:lnSpc>
                <a:spcPct val="80000"/>
              </a:lnSpc>
            </a:pPr>
            <a:r>
              <a:rPr lang="en-US" altLang="en-US" sz="1600" b="1" i="1" dirty="0"/>
              <a:t>T802 </a:t>
            </a:r>
            <a:r>
              <a:rPr lang="en-US" altLang="en-US" sz="1600" dirty="0"/>
              <a:t>Oxygen Analyzer*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</a:pPr>
            <a:r>
              <a:rPr lang="en-US" altLang="en-US" sz="1600" dirty="0"/>
              <a:t>Optional Paramagnetic O</a:t>
            </a:r>
            <a:r>
              <a:rPr lang="en-US" altLang="en-US" sz="1600" baseline="-25000" dirty="0"/>
              <a:t>2</a:t>
            </a:r>
            <a:r>
              <a:rPr lang="en-US" altLang="en-US" sz="1600" dirty="0"/>
              <a:t> Sensor</a:t>
            </a:r>
          </a:p>
          <a:p>
            <a:pPr>
              <a:lnSpc>
                <a:spcPct val="80000"/>
              </a:lnSpc>
            </a:pPr>
            <a:r>
              <a:rPr lang="en-US" altLang="en-US" sz="1600" dirty="0"/>
              <a:t>*Optional NDIR CO</a:t>
            </a:r>
            <a:r>
              <a:rPr lang="en-US" altLang="en-US" sz="1600" baseline="-25000" dirty="0"/>
              <a:t>2</a:t>
            </a:r>
            <a:r>
              <a:rPr lang="en-US" altLang="en-US" sz="1600" dirty="0"/>
              <a:t> Sensor</a:t>
            </a:r>
          </a:p>
          <a:p>
            <a:pPr>
              <a:lnSpc>
                <a:spcPct val="80000"/>
              </a:lnSpc>
            </a:pPr>
            <a:endParaRPr lang="en-US" altLang="en-US" sz="1600" dirty="0"/>
          </a:p>
          <a:p>
            <a:pPr>
              <a:lnSpc>
                <a:spcPct val="80000"/>
              </a:lnSpc>
            </a:pP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9088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8229600" cy="1143000"/>
          </a:xfrm>
        </p:spPr>
        <p:txBody>
          <a:bodyPr/>
          <a:lstStyle/>
          <a:p>
            <a:pPr algn="l"/>
            <a:r>
              <a:rPr lang="en-US" sz="3600" dirty="0"/>
              <a:t>T Series CO Instrument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1703070"/>
            <a:ext cx="8229601" cy="4434840"/>
          </a:xfrm>
        </p:spPr>
        <p:txBody>
          <a:bodyPr/>
          <a:lstStyle/>
          <a:p>
            <a:r>
              <a:rPr lang="en-US" dirty="0"/>
              <a:t>T300U</a:t>
            </a:r>
          </a:p>
          <a:p>
            <a:pPr lvl="1"/>
            <a:r>
              <a:rPr lang="en-US" dirty="0"/>
              <a:t>Range:  	0 -100 ppm</a:t>
            </a:r>
          </a:p>
          <a:p>
            <a:pPr lvl="1"/>
            <a:r>
              <a:rPr lang="en-US" dirty="0"/>
              <a:t>LDL:		&lt; 20 ppb</a:t>
            </a:r>
          </a:p>
          <a:p>
            <a:r>
              <a:rPr lang="en-US" dirty="0"/>
              <a:t>T300</a:t>
            </a:r>
          </a:p>
          <a:p>
            <a:pPr lvl="1"/>
            <a:r>
              <a:rPr lang="en-US" dirty="0"/>
              <a:t>Range:	0 – 1,000 ppm</a:t>
            </a:r>
          </a:p>
          <a:p>
            <a:pPr lvl="1"/>
            <a:r>
              <a:rPr lang="en-US" dirty="0"/>
              <a:t>LDL:		&lt; 0.04 ppm</a:t>
            </a:r>
          </a:p>
          <a:p>
            <a:r>
              <a:rPr lang="en-US" dirty="0"/>
              <a:t>T300M</a:t>
            </a:r>
          </a:p>
          <a:p>
            <a:pPr lvl="1"/>
            <a:r>
              <a:rPr lang="en-US" dirty="0"/>
              <a:t>Range:	0 – 5,000 ppm</a:t>
            </a:r>
          </a:p>
          <a:p>
            <a:pPr lvl="1"/>
            <a:r>
              <a:rPr lang="en-US" dirty="0"/>
              <a:t>LDL:		0.2 ppm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866" y="3124201"/>
            <a:ext cx="313493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9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8229600" cy="1143000"/>
          </a:xfrm>
        </p:spPr>
        <p:txBody>
          <a:bodyPr/>
          <a:lstStyle/>
          <a:p>
            <a:pPr algn="l"/>
            <a:r>
              <a:rPr lang="en-US" sz="3600" dirty="0"/>
              <a:t>T Series NOx Instrument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725930"/>
            <a:ext cx="8229600" cy="4572000"/>
          </a:xfrm>
        </p:spPr>
        <p:txBody>
          <a:bodyPr/>
          <a:lstStyle/>
          <a:p>
            <a:r>
              <a:rPr lang="en-US" sz="2400" dirty="0"/>
              <a:t>T200</a:t>
            </a:r>
          </a:p>
          <a:p>
            <a:pPr lvl="1"/>
            <a:r>
              <a:rPr lang="en-US" sz="2000" dirty="0"/>
              <a:t>Range:	0 – 20 ppm</a:t>
            </a:r>
          </a:p>
          <a:p>
            <a:pPr lvl="1"/>
            <a:r>
              <a:rPr lang="en-US" sz="2000" dirty="0"/>
              <a:t>LDL:		0.04 ppb</a:t>
            </a:r>
          </a:p>
          <a:p>
            <a:r>
              <a:rPr lang="en-US" sz="2400" dirty="0"/>
              <a:t>T200M</a:t>
            </a:r>
          </a:p>
          <a:p>
            <a:pPr lvl="1"/>
            <a:r>
              <a:rPr lang="en-US" sz="2000" dirty="0"/>
              <a:t>Range:	0 – 200 ppm</a:t>
            </a:r>
          </a:p>
          <a:p>
            <a:pPr lvl="1"/>
            <a:r>
              <a:rPr lang="en-US" sz="2000" dirty="0"/>
              <a:t>LDL:		40 ppb</a:t>
            </a:r>
          </a:p>
          <a:p>
            <a:r>
              <a:rPr lang="en-US" sz="2400" dirty="0"/>
              <a:t>T200H</a:t>
            </a:r>
          </a:p>
          <a:p>
            <a:pPr lvl="1"/>
            <a:r>
              <a:rPr lang="en-US" sz="2000" dirty="0"/>
              <a:t>Range:	0 – 5,000 ppm</a:t>
            </a:r>
          </a:p>
          <a:p>
            <a:pPr lvl="1"/>
            <a:r>
              <a:rPr lang="en-US" sz="2000" dirty="0"/>
              <a:t>LDL:		40 ppb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866" y="3124201"/>
            <a:ext cx="313493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A96A818C-C704-45C3-9145-3F01FF2572CC}"/>
              </a:ext>
            </a:extLst>
          </p:cNvPr>
          <p:cNvSpPr txBox="1">
            <a:spLocks noChangeArrowheads="1"/>
          </p:cNvSpPr>
          <p:nvPr/>
        </p:nvSpPr>
        <p:spPr>
          <a:xfrm>
            <a:off x="2335274" y="663385"/>
            <a:ext cx="8882721" cy="553123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buClr>
                <a:srgbClr val="0066CC"/>
              </a:buClr>
              <a:buSzPct val="90000"/>
              <a:defRPr/>
            </a:pPr>
            <a:endParaRPr lang="en-US" sz="1000" kern="0" dirty="0">
              <a:latin typeface="Arial Black" pitchFamily="34" charset="0"/>
            </a:endParaRPr>
          </a:p>
          <a:p>
            <a:pPr>
              <a:spcBef>
                <a:spcPts val="1000"/>
              </a:spcBef>
              <a:buClr>
                <a:srgbClr val="0066CC"/>
              </a:buClr>
              <a:buSzPct val="90000"/>
              <a:defRPr/>
            </a:pPr>
            <a:r>
              <a:rPr lang="en-US" sz="2400" kern="0" dirty="0">
                <a:latin typeface="Arial Black" pitchFamily="34" charset="0"/>
              </a:rPr>
              <a:t>Ambient air quality gas analyzers: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T Series &amp; N Series gas analyzers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Gases measured:</a:t>
            </a:r>
          </a:p>
          <a:p>
            <a:pPr marL="800100" lvl="1" indent="-34290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SO2, H2S, TRS, TS</a:t>
            </a:r>
          </a:p>
          <a:p>
            <a:pPr marL="800100" lvl="1" indent="-34290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NO, NO2, NOx, </a:t>
            </a:r>
            <a:r>
              <a:rPr lang="en-US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NOy</a:t>
            </a: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, NH3, “True NO2”, “Direct NO2”</a:t>
            </a:r>
          </a:p>
          <a:p>
            <a:pPr marL="800100" lvl="1" indent="-34290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CO, CO2 </a:t>
            </a:r>
          </a:p>
          <a:p>
            <a:pPr marL="800100" lvl="1" indent="-34290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O2, O3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Measurement technologies:</a:t>
            </a:r>
          </a:p>
          <a:p>
            <a:pPr marL="800100" lvl="1" indent="-34290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UV Fluorescence</a:t>
            </a:r>
          </a:p>
          <a:p>
            <a:pPr marL="800100" lvl="1" indent="-34290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Chemiluminescent w/ Moly or Photolytic Converter; Cavity Attenuated Phase Shift (CAPS)</a:t>
            </a:r>
          </a:p>
          <a:p>
            <a:pPr marL="800100" lvl="1" indent="-34290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IR Gas Filter Correlation </a:t>
            </a:r>
          </a:p>
          <a:p>
            <a:pPr marL="800100" lvl="1" indent="-34290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UV Absorption </a:t>
            </a:r>
          </a:p>
          <a:p>
            <a:pPr marL="800100" lvl="1" indent="-34290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Paramagnetic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Most analyzers available in ambient, source and trace level versions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All ambient analyzer models US EPA FEM or FRM approved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T-API provides many analyzers to federal, state and local regulatory agencies, including: USEPA, CARB, SCAQMD, SDAPCD, etc.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kern="0" dirty="0" err="1">
                <a:latin typeface="Arial" panose="020B0604020202020204" pitchFamily="34" charset="0"/>
                <a:cs typeface="Arial" panose="020B0604020202020204" pitchFamily="34" charset="0"/>
              </a:rPr>
              <a:t>NumaView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software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/>
            </a:pPr>
            <a:endParaRPr lang="en-US" sz="2800" kern="0" dirty="0">
              <a:latin typeface="Arial Black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D62FEA-1535-4102-A497-FE6979A00D1D}"/>
              </a:ext>
            </a:extLst>
          </p:cNvPr>
          <p:cNvCxnSpPr/>
          <p:nvPr/>
        </p:nvCxnSpPr>
        <p:spPr>
          <a:xfrm flipV="1">
            <a:off x="1822151" y="663385"/>
            <a:ext cx="9101796" cy="47624"/>
          </a:xfrm>
          <a:prstGeom prst="line">
            <a:avLst/>
          </a:prstGeom>
          <a:ln w="508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188655D-425C-4B9E-BD1F-B6558C02AB42}"/>
              </a:ext>
            </a:extLst>
          </p:cNvPr>
          <p:cNvSpPr/>
          <p:nvPr/>
        </p:nvSpPr>
        <p:spPr>
          <a:xfrm>
            <a:off x="595223" y="394361"/>
            <a:ext cx="932880" cy="4902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FA437AA-C0D2-4291-9882-AB00649E4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304" y="346737"/>
            <a:ext cx="2865438" cy="217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992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66701"/>
            <a:ext cx="8229600" cy="1143000"/>
          </a:xfrm>
        </p:spPr>
        <p:txBody>
          <a:bodyPr/>
          <a:lstStyle/>
          <a:p>
            <a:pPr algn="l"/>
            <a:r>
              <a:rPr lang="en-US" altLang="en-US" sz="3600" dirty="0"/>
              <a:t>Choosing</a:t>
            </a:r>
            <a:r>
              <a:rPr lang="en-US" altLang="en-US" dirty="0"/>
              <a:t> a NO</a:t>
            </a:r>
            <a:r>
              <a:rPr lang="en-US" altLang="en-US" baseline="-25000" dirty="0"/>
              <a:t>x </a:t>
            </a:r>
            <a:r>
              <a:rPr lang="en-US" altLang="en-US" dirty="0"/>
              <a:t>Converter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048000" y="5029200"/>
            <a:ext cx="6248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For ambient applications, the choice is simple: Use a molybdenum catalytic converter, heated to 315</a:t>
            </a:r>
            <a:r>
              <a:rPr lang="en-US" altLang="en-US" sz="2400" baseline="30000"/>
              <a:t>o</a:t>
            </a:r>
            <a:r>
              <a:rPr lang="en-US" altLang="en-US" sz="2400"/>
              <a:t>C. This will convert &gt;98% of the NO</a:t>
            </a:r>
            <a:r>
              <a:rPr lang="en-US" altLang="en-US" sz="2400" baseline="-25000"/>
              <a:t>2</a:t>
            </a:r>
            <a:r>
              <a:rPr lang="en-US" altLang="en-US" sz="2400"/>
              <a:t>.</a:t>
            </a:r>
            <a:endParaRPr lang="en-US" altLang="en-US" sz="2400" baseline="-2500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038600" y="2743200"/>
            <a:ext cx="4267200" cy="1600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2400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H="1">
            <a:off x="3200400" y="3505200"/>
            <a:ext cx="152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4102" name="Rectangle 6" descr="Zig zag"/>
          <p:cNvSpPr>
            <a:spLocks noChangeArrowheads="1"/>
          </p:cNvSpPr>
          <p:nvPr/>
        </p:nvSpPr>
        <p:spPr bwMode="auto">
          <a:xfrm>
            <a:off x="4724400" y="3124200"/>
            <a:ext cx="914400" cy="990600"/>
          </a:xfrm>
          <a:prstGeom prst="rect">
            <a:avLst/>
          </a:prstGeom>
          <a:pattFill prst="zigZag">
            <a:fgClr>
              <a:schemeClr val="folHlink"/>
            </a:fgClr>
            <a:bgClr>
              <a:schemeClr val="bg1"/>
            </a:bgClr>
          </a:patt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2400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5638800" y="3505200"/>
            <a:ext cx="685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6324600" y="3048000"/>
            <a:ext cx="15240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2400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800600" y="33528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/>
              <a:t>MOLY</a:t>
            </a:r>
            <a:endParaRPr lang="en-US" altLang="en-US" sz="1200"/>
          </a:p>
        </p:txBody>
      </p:sp>
      <p:grpSp>
        <p:nvGrpSpPr>
          <p:cNvPr id="4106" name="Group 10"/>
          <p:cNvGrpSpPr>
            <a:grpSpLocks/>
          </p:cNvGrpSpPr>
          <p:nvPr/>
        </p:nvGrpSpPr>
        <p:grpSpPr bwMode="auto">
          <a:xfrm>
            <a:off x="8991600" y="3276600"/>
            <a:ext cx="685800" cy="533400"/>
            <a:chOff x="4224" y="3120"/>
            <a:chExt cx="432" cy="336"/>
          </a:xfrm>
        </p:grpSpPr>
        <p:sp>
          <p:nvSpPr>
            <p:cNvPr id="4111" name="Oval 11"/>
            <p:cNvSpPr>
              <a:spLocks noChangeArrowheads="1"/>
            </p:cNvSpPr>
            <p:nvPr/>
          </p:nvSpPr>
          <p:spPr bwMode="auto">
            <a:xfrm>
              <a:off x="4224" y="3120"/>
              <a:ext cx="240" cy="2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4112" name="Line 12"/>
            <p:cNvSpPr>
              <a:spLocks noChangeShapeType="1"/>
            </p:cNvSpPr>
            <p:nvPr/>
          </p:nvSpPr>
          <p:spPr bwMode="auto">
            <a:xfrm flipH="1">
              <a:off x="4224" y="3360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4113" name="Line 13"/>
            <p:cNvSpPr>
              <a:spLocks noChangeShapeType="1"/>
            </p:cNvSpPr>
            <p:nvPr/>
          </p:nvSpPr>
          <p:spPr bwMode="auto">
            <a:xfrm>
              <a:off x="4416" y="3360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4114" name="Line 14"/>
            <p:cNvSpPr>
              <a:spLocks noChangeShapeType="1"/>
            </p:cNvSpPr>
            <p:nvPr/>
          </p:nvSpPr>
          <p:spPr bwMode="auto">
            <a:xfrm>
              <a:off x="4224" y="3456"/>
              <a:ext cx="2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4115" name="Line 15"/>
            <p:cNvSpPr>
              <a:spLocks noChangeShapeType="1"/>
            </p:cNvSpPr>
            <p:nvPr/>
          </p:nvSpPr>
          <p:spPr bwMode="auto">
            <a:xfrm>
              <a:off x="4320" y="3120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</p:grpSp>
      <p:sp>
        <p:nvSpPr>
          <p:cNvPr id="4107" name="Line 16"/>
          <p:cNvSpPr>
            <a:spLocks noChangeShapeType="1"/>
          </p:cNvSpPr>
          <p:nvPr/>
        </p:nvSpPr>
        <p:spPr bwMode="auto">
          <a:xfrm>
            <a:off x="7848600" y="35052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6477000" y="3276600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/>
              <a:t>ANALYSIS</a:t>
            </a:r>
            <a:endParaRPr lang="en-US" altLang="en-US" sz="1400"/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8839200" y="3886200"/>
            <a:ext cx="83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/>
              <a:t>PUMP</a:t>
            </a:r>
            <a:endParaRPr lang="en-US" altLang="en-US" sz="1400"/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2209800" y="33528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/>
              <a:t>SAMPLE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2419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380" y="2449513"/>
            <a:ext cx="1291706" cy="3330575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778"/>
            <a:ext cx="8229600" cy="1143000"/>
          </a:xfrm>
        </p:spPr>
        <p:txBody>
          <a:bodyPr/>
          <a:lstStyle/>
          <a:p>
            <a:pPr algn="l"/>
            <a:r>
              <a:rPr lang="en-US" altLang="en-US" sz="3600" dirty="0"/>
              <a:t>Choosing a NO</a:t>
            </a:r>
            <a:r>
              <a:rPr lang="en-US" altLang="en-US" sz="3600" baseline="-25000" dirty="0"/>
              <a:t>x</a:t>
            </a:r>
            <a:r>
              <a:rPr lang="en-US" altLang="en-US" sz="3600" dirty="0"/>
              <a:t> Converter</a:t>
            </a:r>
          </a:p>
        </p:txBody>
      </p:sp>
      <p:sp>
        <p:nvSpPr>
          <p:cNvPr id="5125" name="Freeform 22" descr="Newsprint"/>
          <p:cNvSpPr>
            <a:spLocks/>
          </p:cNvSpPr>
          <p:nvPr/>
        </p:nvSpPr>
        <p:spPr bwMode="auto">
          <a:xfrm>
            <a:off x="2627686" y="1961576"/>
            <a:ext cx="2362200" cy="850900"/>
          </a:xfrm>
          <a:custGeom>
            <a:avLst/>
            <a:gdLst>
              <a:gd name="T0" fmla="*/ 25400 w 1488"/>
              <a:gd name="T1" fmla="*/ 527558 h 400"/>
              <a:gd name="T2" fmla="*/ 558800 w 1488"/>
              <a:gd name="T3" fmla="*/ 221234 h 400"/>
              <a:gd name="T4" fmla="*/ 711200 w 1488"/>
              <a:gd name="T5" fmla="*/ 221234 h 400"/>
              <a:gd name="T6" fmla="*/ 1016000 w 1488"/>
              <a:gd name="T7" fmla="*/ 17018 h 400"/>
              <a:gd name="T8" fmla="*/ 1320800 w 1488"/>
              <a:gd name="T9" fmla="*/ 323342 h 400"/>
              <a:gd name="T10" fmla="*/ 1549400 w 1488"/>
              <a:gd name="T11" fmla="*/ 221234 h 400"/>
              <a:gd name="T12" fmla="*/ 2235200 w 1488"/>
              <a:gd name="T13" fmla="*/ 323342 h 400"/>
              <a:gd name="T14" fmla="*/ 2235200 w 1488"/>
              <a:gd name="T15" fmla="*/ 731774 h 400"/>
              <a:gd name="T16" fmla="*/ 1473200 w 1488"/>
              <a:gd name="T17" fmla="*/ 833882 h 400"/>
              <a:gd name="T18" fmla="*/ 1320800 w 1488"/>
              <a:gd name="T19" fmla="*/ 629666 h 400"/>
              <a:gd name="T20" fmla="*/ 1092200 w 1488"/>
              <a:gd name="T21" fmla="*/ 731774 h 400"/>
              <a:gd name="T22" fmla="*/ 939800 w 1488"/>
              <a:gd name="T23" fmla="*/ 629666 h 400"/>
              <a:gd name="T24" fmla="*/ 863600 w 1488"/>
              <a:gd name="T25" fmla="*/ 527558 h 400"/>
              <a:gd name="T26" fmla="*/ 635000 w 1488"/>
              <a:gd name="T27" fmla="*/ 629666 h 400"/>
              <a:gd name="T28" fmla="*/ 482600 w 1488"/>
              <a:gd name="T29" fmla="*/ 527558 h 400"/>
              <a:gd name="T30" fmla="*/ 406400 w 1488"/>
              <a:gd name="T31" fmla="*/ 527558 h 400"/>
              <a:gd name="T32" fmla="*/ 25400 w 1488"/>
              <a:gd name="T33" fmla="*/ 527558 h 4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88" h="400">
                <a:moveTo>
                  <a:pt x="16" y="248"/>
                </a:moveTo>
                <a:cubicBezTo>
                  <a:pt x="32" y="224"/>
                  <a:pt x="280" y="128"/>
                  <a:pt x="352" y="104"/>
                </a:cubicBezTo>
                <a:cubicBezTo>
                  <a:pt x="424" y="80"/>
                  <a:pt x="400" y="120"/>
                  <a:pt x="448" y="104"/>
                </a:cubicBezTo>
                <a:cubicBezTo>
                  <a:pt x="496" y="88"/>
                  <a:pt x="576" y="0"/>
                  <a:pt x="640" y="8"/>
                </a:cubicBezTo>
                <a:cubicBezTo>
                  <a:pt x="704" y="16"/>
                  <a:pt x="776" y="136"/>
                  <a:pt x="832" y="152"/>
                </a:cubicBezTo>
                <a:cubicBezTo>
                  <a:pt x="888" y="168"/>
                  <a:pt x="880" y="104"/>
                  <a:pt x="976" y="104"/>
                </a:cubicBezTo>
                <a:cubicBezTo>
                  <a:pt x="1072" y="104"/>
                  <a:pt x="1336" y="112"/>
                  <a:pt x="1408" y="152"/>
                </a:cubicBezTo>
                <a:cubicBezTo>
                  <a:pt x="1480" y="192"/>
                  <a:pt x="1488" y="304"/>
                  <a:pt x="1408" y="344"/>
                </a:cubicBezTo>
                <a:cubicBezTo>
                  <a:pt x="1328" y="384"/>
                  <a:pt x="1024" y="400"/>
                  <a:pt x="928" y="392"/>
                </a:cubicBezTo>
                <a:cubicBezTo>
                  <a:pt x="832" y="384"/>
                  <a:pt x="872" y="304"/>
                  <a:pt x="832" y="296"/>
                </a:cubicBezTo>
                <a:cubicBezTo>
                  <a:pt x="792" y="288"/>
                  <a:pt x="728" y="344"/>
                  <a:pt x="688" y="344"/>
                </a:cubicBezTo>
                <a:cubicBezTo>
                  <a:pt x="648" y="344"/>
                  <a:pt x="616" y="312"/>
                  <a:pt x="592" y="296"/>
                </a:cubicBezTo>
                <a:cubicBezTo>
                  <a:pt x="568" y="280"/>
                  <a:pt x="576" y="248"/>
                  <a:pt x="544" y="248"/>
                </a:cubicBezTo>
                <a:cubicBezTo>
                  <a:pt x="512" y="248"/>
                  <a:pt x="440" y="296"/>
                  <a:pt x="400" y="296"/>
                </a:cubicBezTo>
                <a:cubicBezTo>
                  <a:pt x="360" y="296"/>
                  <a:pt x="328" y="256"/>
                  <a:pt x="304" y="248"/>
                </a:cubicBezTo>
                <a:cubicBezTo>
                  <a:pt x="280" y="240"/>
                  <a:pt x="304" y="248"/>
                  <a:pt x="256" y="248"/>
                </a:cubicBezTo>
                <a:cubicBezTo>
                  <a:pt x="208" y="248"/>
                  <a:pt x="0" y="272"/>
                  <a:pt x="16" y="248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127" name="Text Box 24"/>
          <p:cNvSpPr txBox="1">
            <a:spLocks noChangeArrowheads="1"/>
          </p:cNvSpPr>
          <p:nvPr/>
        </p:nvSpPr>
        <p:spPr bwMode="auto">
          <a:xfrm>
            <a:off x="4267200" y="4724400"/>
            <a:ext cx="5943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/>
              <a:t>The choice, when sampling stacks, requires a little thought. First you need to determine the level of NO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 that you </a:t>
            </a:r>
            <a:r>
              <a:rPr lang="en-US" altLang="en-US" sz="1800" i="1" dirty="0"/>
              <a:t>expect</a:t>
            </a:r>
            <a:r>
              <a:rPr lang="en-US" altLang="en-US" sz="1800" dirty="0"/>
              <a:t> the analyzer to see. Typically, the hotter the combustion process, the more NO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 will be produced.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09801"/>
            <a:ext cx="3810000" cy="21300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0" y="41148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T200M</a:t>
            </a:r>
          </a:p>
        </p:txBody>
      </p:sp>
    </p:spTree>
    <p:extLst>
      <p:ext uri="{BB962C8B-B14F-4D97-AF65-F5344CB8AC3E}">
        <p14:creationId xmlns:p14="http://schemas.microsoft.com/office/powerpoint/2010/main" val="24866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263" y="1954213"/>
            <a:ext cx="1291706" cy="3330575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42944"/>
            <a:ext cx="8229600" cy="1143000"/>
          </a:xfrm>
        </p:spPr>
        <p:txBody>
          <a:bodyPr/>
          <a:lstStyle/>
          <a:p>
            <a:pPr algn="l"/>
            <a:r>
              <a:rPr lang="en-US" altLang="en-US" sz="3600" dirty="0"/>
              <a:t>Choosing a NO</a:t>
            </a:r>
            <a:r>
              <a:rPr lang="en-US" altLang="en-US" sz="3600" baseline="-25000" dirty="0"/>
              <a:t>x</a:t>
            </a:r>
            <a:r>
              <a:rPr lang="en-US" altLang="en-US" sz="3600" dirty="0"/>
              <a:t> Converter</a:t>
            </a:r>
          </a:p>
        </p:txBody>
      </p:sp>
      <p:sp>
        <p:nvSpPr>
          <p:cNvPr id="7188" name="Freeform 21" descr="Newsprint"/>
          <p:cNvSpPr>
            <a:spLocks/>
          </p:cNvSpPr>
          <p:nvPr/>
        </p:nvSpPr>
        <p:spPr bwMode="auto">
          <a:xfrm>
            <a:off x="2438400" y="1447800"/>
            <a:ext cx="2362200" cy="850900"/>
          </a:xfrm>
          <a:custGeom>
            <a:avLst/>
            <a:gdLst>
              <a:gd name="T0" fmla="*/ 25400 w 1488"/>
              <a:gd name="T1" fmla="*/ 527558 h 400"/>
              <a:gd name="T2" fmla="*/ 558800 w 1488"/>
              <a:gd name="T3" fmla="*/ 221234 h 400"/>
              <a:gd name="T4" fmla="*/ 711200 w 1488"/>
              <a:gd name="T5" fmla="*/ 221234 h 400"/>
              <a:gd name="T6" fmla="*/ 1016000 w 1488"/>
              <a:gd name="T7" fmla="*/ 17018 h 400"/>
              <a:gd name="T8" fmla="*/ 1320800 w 1488"/>
              <a:gd name="T9" fmla="*/ 323342 h 400"/>
              <a:gd name="T10" fmla="*/ 1549400 w 1488"/>
              <a:gd name="T11" fmla="*/ 221234 h 400"/>
              <a:gd name="T12" fmla="*/ 2235200 w 1488"/>
              <a:gd name="T13" fmla="*/ 323342 h 400"/>
              <a:gd name="T14" fmla="*/ 2235200 w 1488"/>
              <a:gd name="T15" fmla="*/ 731774 h 400"/>
              <a:gd name="T16" fmla="*/ 1473200 w 1488"/>
              <a:gd name="T17" fmla="*/ 833882 h 400"/>
              <a:gd name="T18" fmla="*/ 1320800 w 1488"/>
              <a:gd name="T19" fmla="*/ 629666 h 400"/>
              <a:gd name="T20" fmla="*/ 1092200 w 1488"/>
              <a:gd name="T21" fmla="*/ 731774 h 400"/>
              <a:gd name="T22" fmla="*/ 939800 w 1488"/>
              <a:gd name="T23" fmla="*/ 629666 h 400"/>
              <a:gd name="T24" fmla="*/ 863600 w 1488"/>
              <a:gd name="T25" fmla="*/ 527558 h 400"/>
              <a:gd name="T26" fmla="*/ 635000 w 1488"/>
              <a:gd name="T27" fmla="*/ 629666 h 400"/>
              <a:gd name="T28" fmla="*/ 482600 w 1488"/>
              <a:gd name="T29" fmla="*/ 527558 h 400"/>
              <a:gd name="T30" fmla="*/ 406400 w 1488"/>
              <a:gd name="T31" fmla="*/ 527558 h 400"/>
              <a:gd name="T32" fmla="*/ 25400 w 1488"/>
              <a:gd name="T33" fmla="*/ 527558 h 4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88" h="400">
                <a:moveTo>
                  <a:pt x="16" y="248"/>
                </a:moveTo>
                <a:cubicBezTo>
                  <a:pt x="32" y="224"/>
                  <a:pt x="280" y="128"/>
                  <a:pt x="352" y="104"/>
                </a:cubicBezTo>
                <a:cubicBezTo>
                  <a:pt x="424" y="80"/>
                  <a:pt x="400" y="120"/>
                  <a:pt x="448" y="104"/>
                </a:cubicBezTo>
                <a:cubicBezTo>
                  <a:pt x="496" y="88"/>
                  <a:pt x="576" y="0"/>
                  <a:pt x="640" y="8"/>
                </a:cubicBezTo>
                <a:cubicBezTo>
                  <a:pt x="704" y="16"/>
                  <a:pt x="776" y="136"/>
                  <a:pt x="832" y="152"/>
                </a:cubicBezTo>
                <a:cubicBezTo>
                  <a:pt x="888" y="168"/>
                  <a:pt x="880" y="104"/>
                  <a:pt x="976" y="104"/>
                </a:cubicBezTo>
                <a:cubicBezTo>
                  <a:pt x="1072" y="104"/>
                  <a:pt x="1336" y="112"/>
                  <a:pt x="1408" y="152"/>
                </a:cubicBezTo>
                <a:cubicBezTo>
                  <a:pt x="1480" y="192"/>
                  <a:pt x="1488" y="304"/>
                  <a:pt x="1408" y="344"/>
                </a:cubicBezTo>
                <a:cubicBezTo>
                  <a:pt x="1328" y="384"/>
                  <a:pt x="1024" y="400"/>
                  <a:pt x="928" y="392"/>
                </a:cubicBezTo>
                <a:cubicBezTo>
                  <a:pt x="832" y="384"/>
                  <a:pt x="872" y="304"/>
                  <a:pt x="832" y="296"/>
                </a:cubicBezTo>
                <a:cubicBezTo>
                  <a:pt x="792" y="288"/>
                  <a:pt x="728" y="344"/>
                  <a:pt x="688" y="344"/>
                </a:cubicBezTo>
                <a:cubicBezTo>
                  <a:pt x="648" y="344"/>
                  <a:pt x="616" y="312"/>
                  <a:pt x="592" y="296"/>
                </a:cubicBezTo>
                <a:cubicBezTo>
                  <a:pt x="568" y="280"/>
                  <a:pt x="576" y="248"/>
                  <a:pt x="544" y="248"/>
                </a:cubicBezTo>
                <a:cubicBezTo>
                  <a:pt x="512" y="248"/>
                  <a:pt x="440" y="296"/>
                  <a:pt x="400" y="296"/>
                </a:cubicBezTo>
                <a:cubicBezTo>
                  <a:pt x="360" y="296"/>
                  <a:pt x="328" y="256"/>
                  <a:pt x="304" y="248"/>
                </a:cubicBezTo>
                <a:cubicBezTo>
                  <a:pt x="280" y="240"/>
                  <a:pt x="304" y="248"/>
                  <a:pt x="256" y="248"/>
                </a:cubicBezTo>
                <a:cubicBezTo>
                  <a:pt x="208" y="248"/>
                  <a:pt x="0" y="272"/>
                  <a:pt x="16" y="248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189" name="Line 22"/>
          <p:cNvSpPr>
            <a:spLocks noChangeShapeType="1"/>
          </p:cNvSpPr>
          <p:nvPr/>
        </p:nvSpPr>
        <p:spPr bwMode="auto">
          <a:xfrm>
            <a:off x="2590800" y="36576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190" name="Rectangle 23"/>
          <p:cNvSpPr>
            <a:spLocks noChangeArrowheads="1"/>
          </p:cNvSpPr>
          <p:nvPr/>
        </p:nvSpPr>
        <p:spPr bwMode="auto">
          <a:xfrm>
            <a:off x="3276600" y="3505200"/>
            <a:ext cx="152400" cy="22860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2400"/>
          </a:p>
        </p:txBody>
      </p:sp>
      <p:sp>
        <p:nvSpPr>
          <p:cNvPr id="7191" name="Line 24"/>
          <p:cNvSpPr>
            <a:spLocks noChangeShapeType="1"/>
          </p:cNvSpPr>
          <p:nvPr/>
        </p:nvSpPr>
        <p:spPr bwMode="auto">
          <a:xfrm>
            <a:off x="3429000" y="3657600"/>
            <a:ext cx="13716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192" name="Line 25"/>
          <p:cNvSpPr>
            <a:spLocks noChangeShapeType="1"/>
          </p:cNvSpPr>
          <p:nvPr/>
        </p:nvSpPr>
        <p:spPr bwMode="auto">
          <a:xfrm>
            <a:off x="4800600" y="3657600"/>
            <a:ext cx="0" cy="3810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193" name="Rectangle 26"/>
          <p:cNvSpPr>
            <a:spLocks noChangeArrowheads="1"/>
          </p:cNvSpPr>
          <p:nvPr/>
        </p:nvSpPr>
        <p:spPr bwMode="auto">
          <a:xfrm>
            <a:off x="4495800" y="4038600"/>
            <a:ext cx="533400" cy="457200"/>
          </a:xfrm>
          <a:prstGeom prst="rect">
            <a:avLst/>
          </a:prstGeom>
          <a:gradFill rotWithShape="0">
            <a:gsLst>
              <a:gs pos="0">
                <a:srgbClr val="FF0066"/>
              </a:gs>
              <a:gs pos="100000">
                <a:schemeClr val="accent1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2400"/>
          </a:p>
        </p:txBody>
      </p:sp>
      <p:sp>
        <p:nvSpPr>
          <p:cNvPr id="7194" name="Oval 27"/>
          <p:cNvSpPr>
            <a:spLocks noChangeArrowheads="1"/>
          </p:cNvSpPr>
          <p:nvPr/>
        </p:nvSpPr>
        <p:spPr bwMode="auto">
          <a:xfrm>
            <a:off x="6858000" y="4572000"/>
            <a:ext cx="3810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2400"/>
          </a:p>
        </p:txBody>
      </p:sp>
      <p:sp>
        <p:nvSpPr>
          <p:cNvPr id="7195" name="Line 28"/>
          <p:cNvSpPr>
            <a:spLocks noChangeShapeType="1"/>
          </p:cNvSpPr>
          <p:nvPr/>
        </p:nvSpPr>
        <p:spPr bwMode="auto">
          <a:xfrm flipH="1">
            <a:off x="6858000" y="4953000"/>
            <a:ext cx="76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196" name="Line 29"/>
          <p:cNvSpPr>
            <a:spLocks noChangeShapeType="1"/>
          </p:cNvSpPr>
          <p:nvPr/>
        </p:nvSpPr>
        <p:spPr bwMode="auto">
          <a:xfrm>
            <a:off x="7162800" y="4953000"/>
            <a:ext cx="76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197" name="Line 30"/>
          <p:cNvSpPr>
            <a:spLocks noChangeShapeType="1"/>
          </p:cNvSpPr>
          <p:nvPr/>
        </p:nvSpPr>
        <p:spPr bwMode="auto">
          <a:xfrm>
            <a:off x="6858000" y="51054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198" name="Line 31"/>
          <p:cNvSpPr>
            <a:spLocks noChangeShapeType="1"/>
          </p:cNvSpPr>
          <p:nvPr/>
        </p:nvSpPr>
        <p:spPr bwMode="auto">
          <a:xfrm>
            <a:off x="7010400" y="45720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199" name="Line 32"/>
          <p:cNvSpPr>
            <a:spLocks noChangeShapeType="1"/>
          </p:cNvSpPr>
          <p:nvPr/>
        </p:nvSpPr>
        <p:spPr bwMode="auto">
          <a:xfrm>
            <a:off x="4800600" y="4495800"/>
            <a:ext cx="0" cy="304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200" name="Line 33"/>
          <p:cNvSpPr>
            <a:spLocks noChangeShapeType="1"/>
          </p:cNvSpPr>
          <p:nvPr/>
        </p:nvSpPr>
        <p:spPr bwMode="auto">
          <a:xfrm>
            <a:off x="4800600" y="4800600"/>
            <a:ext cx="2209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201" name="Line 34"/>
          <p:cNvSpPr>
            <a:spLocks noChangeShapeType="1"/>
          </p:cNvSpPr>
          <p:nvPr/>
        </p:nvSpPr>
        <p:spPr bwMode="auto">
          <a:xfrm flipV="1">
            <a:off x="5715000" y="3352800"/>
            <a:ext cx="0" cy="1447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202" name="Line 35"/>
          <p:cNvSpPr>
            <a:spLocks noChangeShapeType="1"/>
          </p:cNvSpPr>
          <p:nvPr/>
        </p:nvSpPr>
        <p:spPr bwMode="auto">
          <a:xfrm>
            <a:off x="5715000" y="3352800"/>
            <a:ext cx="685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203" name="Text Box 36"/>
          <p:cNvSpPr txBox="1">
            <a:spLocks noChangeArrowheads="1"/>
          </p:cNvSpPr>
          <p:nvPr/>
        </p:nvSpPr>
        <p:spPr bwMode="auto">
          <a:xfrm>
            <a:off x="3002461" y="3180834"/>
            <a:ext cx="7209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/>
              <a:t>Probe</a:t>
            </a:r>
          </a:p>
        </p:txBody>
      </p:sp>
      <p:sp>
        <p:nvSpPr>
          <p:cNvPr id="7204" name="Text Box 37"/>
          <p:cNvSpPr txBox="1">
            <a:spLocks noChangeArrowheads="1"/>
          </p:cNvSpPr>
          <p:nvPr/>
        </p:nvSpPr>
        <p:spPr bwMode="auto">
          <a:xfrm>
            <a:off x="3995992" y="3174865"/>
            <a:ext cx="1600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dirty="0"/>
              <a:t>Heated Sample Line</a:t>
            </a:r>
          </a:p>
        </p:txBody>
      </p:sp>
      <p:sp>
        <p:nvSpPr>
          <p:cNvPr id="7205" name="Text Box 38"/>
          <p:cNvSpPr txBox="1">
            <a:spLocks noChangeArrowheads="1"/>
          </p:cNvSpPr>
          <p:nvPr/>
        </p:nvSpPr>
        <p:spPr bwMode="auto">
          <a:xfrm>
            <a:off x="3505200" y="3983674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dirty="0"/>
              <a:t>Sample Conditioner</a:t>
            </a:r>
          </a:p>
        </p:txBody>
      </p:sp>
      <p:sp>
        <p:nvSpPr>
          <p:cNvPr id="7206" name="Text Box 39"/>
          <p:cNvSpPr txBox="1">
            <a:spLocks noChangeArrowheads="1"/>
          </p:cNvSpPr>
          <p:nvPr/>
        </p:nvSpPr>
        <p:spPr bwMode="auto">
          <a:xfrm>
            <a:off x="7239000" y="4648200"/>
            <a:ext cx="2743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/>
              <a:t>Sample Pump</a:t>
            </a:r>
          </a:p>
        </p:txBody>
      </p:sp>
      <p:sp>
        <p:nvSpPr>
          <p:cNvPr id="7207" name="Text Box 40"/>
          <p:cNvSpPr txBox="1">
            <a:spLocks noChangeArrowheads="1"/>
          </p:cNvSpPr>
          <p:nvPr/>
        </p:nvSpPr>
        <p:spPr bwMode="auto">
          <a:xfrm>
            <a:off x="3002461" y="5107883"/>
            <a:ext cx="75819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 dirty="0"/>
              <a:t>RULE #1:</a:t>
            </a:r>
            <a:r>
              <a:rPr lang="en-US" altLang="en-US" sz="1800" dirty="0"/>
              <a:t> If the expected NO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 concentration in your straight-extractive system is less than 5 ppm, and the total NO</a:t>
            </a:r>
            <a:r>
              <a:rPr lang="en-US" altLang="en-US" sz="1800" baseline="-25000" dirty="0"/>
              <a:t>x</a:t>
            </a:r>
            <a:r>
              <a:rPr lang="en-US" altLang="en-US" sz="1800" dirty="0"/>
              <a:t> is less than 10 ppm, use a Model T200 with an internal molybdenum converter.</a:t>
            </a:r>
            <a:r>
              <a:rPr lang="en-US" altLang="en-US" sz="1400" dirty="0"/>
              <a:t> </a:t>
            </a:r>
            <a:r>
              <a:rPr lang="en-US" altLang="en-US" sz="1800" dirty="0"/>
              <a:t>If it is greater than 5 ppm and less than 100 ppm, use the Model T200M or T200H with a moly.</a:t>
            </a:r>
            <a:r>
              <a:rPr lang="en-US" altLang="en-US" sz="1400" dirty="0"/>
              <a:t> 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22" y="2109845"/>
            <a:ext cx="3810000" cy="213004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303251" y="3932109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T200</a:t>
            </a:r>
          </a:p>
        </p:txBody>
      </p:sp>
    </p:spTree>
    <p:extLst>
      <p:ext uri="{BB962C8B-B14F-4D97-AF65-F5344CB8AC3E}">
        <p14:creationId xmlns:p14="http://schemas.microsoft.com/office/powerpoint/2010/main" val="413554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263" y="1954213"/>
            <a:ext cx="1291706" cy="3330575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8741" y="241233"/>
            <a:ext cx="8229600" cy="1143000"/>
          </a:xfrm>
        </p:spPr>
        <p:txBody>
          <a:bodyPr/>
          <a:lstStyle/>
          <a:p>
            <a:pPr algn="l"/>
            <a:r>
              <a:rPr lang="en-US" altLang="en-US" sz="3600" dirty="0"/>
              <a:t>Choosing a NO</a:t>
            </a:r>
            <a:r>
              <a:rPr lang="en-US" altLang="en-US" sz="3600" baseline="-25000" dirty="0"/>
              <a:t>x</a:t>
            </a:r>
            <a:r>
              <a:rPr lang="en-US" altLang="en-US" sz="3600" dirty="0"/>
              <a:t> Converter</a:t>
            </a:r>
          </a:p>
        </p:txBody>
      </p:sp>
      <p:sp>
        <p:nvSpPr>
          <p:cNvPr id="7188" name="Freeform 21" descr="Newsprint"/>
          <p:cNvSpPr>
            <a:spLocks/>
          </p:cNvSpPr>
          <p:nvPr/>
        </p:nvSpPr>
        <p:spPr bwMode="auto">
          <a:xfrm>
            <a:off x="2438400" y="1447800"/>
            <a:ext cx="2362200" cy="850900"/>
          </a:xfrm>
          <a:custGeom>
            <a:avLst/>
            <a:gdLst>
              <a:gd name="T0" fmla="*/ 25400 w 1488"/>
              <a:gd name="T1" fmla="*/ 527558 h 400"/>
              <a:gd name="T2" fmla="*/ 558800 w 1488"/>
              <a:gd name="T3" fmla="*/ 221234 h 400"/>
              <a:gd name="T4" fmla="*/ 711200 w 1488"/>
              <a:gd name="T5" fmla="*/ 221234 h 400"/>
              <a:gd name="T6" fmla="*/ 1016000 w 1488"/>
              <a:gd name="T7" fmla="*/ 17018 h 400"/>
              <a:gd name="T8" fmla="*/ 1320800 w 1488"/>
              <a:gd name="T9" fmla="*/ 323342 h 400"/>
              <a:gd name="T10" fmla="*/ 1549400 w 1488"/>
              <a:gd name="T11" fmla="*/ 221234 h 400"/>
              <a:gd name="T12" fmla="*/ 2235200 w 1488"/>
              <a:gd name="T13" fmla="*/ 323342 h 400"/>
              <a:gd name="T14" fmla="*/ 2235200 w 1488"/>
              <a:gd name="T15" fmla="*/ 731774 h 400"/>
              <a:gd name="T16" fmla="*/ 1473200 w 1488"/>
              <a:gd name="T17" fmla="*/ 833882 h 400"/>
              <a:gd name="T18" fmla="*/ 1320800 w 1488"/>
              <a:gd name="T19" fmla="*/ 629666 h 400"/>
              <a:gd name="T20" fmla="*/ 1092200 w 1488"/>
              <a:gd name="T21" fmla="*/ 731774 h 400"/>
              <a:gd name="T22" fmla="*/ 939800 w 1488"/>
              <a:gd name="T23" fmla="*/ 629666 h 400"/>
              <a:gd name="T24" fmla="*/ 863600 w 1488"/>
              <a:gd name="T25" fmla="*/ 527558 h 400"/>
              <a:gd name="T26" fmla="*/ 635000 w 1488"/>
              <a:gd name="T27" fmla="*/ 629666 h 400"/>
              <a:gd name="T28" fmla="*/ 482600 w 1488"/>
              <a:gd name="T29" fmla="*/ 527558 h 400"/>
              <a:gd name="T30" fmla="*/ 406400 w 1488"/>
              <a:gd name="T31" fmla="*/ 527558 h 400"/>
              <a:gd name="T32" fmla="*/ 25400 w 1488"/>
              <a:gd name="T33" fmla="*/ 527558 h 4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88" h="400">
                <a:moveTo>
                  <a:pt x="16" y="248"/>
                </a:moveTo>
                <a:cubicBezTo>
                  <a:pt x="32" y="224"/>
                  <a:pt x="280" y="128"/>
                  <a:pt x="352" y="104"/>
                </a:cubicBezTo>
                <a:cubicBezTo>
                  <a:pt x="424" y="80"/>
                  <a:pt x="400" y="120"/>
                  <a:pt x="448" y="104"/>
                </a:cubicBezTo>
                <a:cubicBezTo>
                  <a:pt x="496" y="88"/>
                  <a:pt x="576" y="0"/>
                  <a:pt x="640" y="8"/>
                </a:cubicBezTo>
                <a:cubicBezTo>
                  <a:pt x="704" y="16"/>
                  <a:pt x="776" y="136"/>
                  <a:pt x="832" y="152"/>
                </a:cubicBezTo>
                <a:cubicBezTo>
                  <a:pt x="888" y="168"/>
                  <a:pt x="880" y="104"/>
                  <a:pt x="976" y="104"/>
                </a:cubicBezTo>
                <a:cubicBezTo>
                  <a:pt x="1072" y="104"/>
                  <a:pt x="1336" y="112"/>
                  <a:pt x="1408" y="152"/>
                </a:cubicBezTo>
                <a:cubicBezTo>
                  <a:pt x="1480" y="192"/>
                  <a:pt x="1488" y="304"/>
                  <a:pt x="1408" y="344"/>
                </a:cubicBezTo>
                <a:cubicBezTo>
                  <a:pt x="1328" y="384"/>
                  <a:pt x="1024" y="400"/>
                  <a:pt x="928" y="392"/>
                </a:cubicBezTo>
                <a:cubicBezTo>
                  <a:pt x="832" y="384"/>
                  <a:pt x="872" y="304"/>
                  <a:pt x="832" y="296"/>
                </a:cubicBezTo>
                <a:cubicBezTo>
                  <a:pt x="792" y="288"/>
                  <a:pt x="728" y="344"/>
                  <a:pt x="688" y="344"/>
                </a:cubicBezTo>
                <a:cubicBezTo>
                  <a:pt x="648" y="344"/>
                  <a:pt x="616" y="312"/>
                  <a:pt x="592" y="296"/>
                </a:cubicBezTo>
                <a:cubicBezTo>
                  <a:pt x="568" y="280"/>
                  <a:pt x="576" y="248"/>
                  <a:pt x="544" y="248"/>
                </a:cubicBezTo>
                <a:cubicBezTo>
                  <a:pt x="512" y="248"/>
                  <a:pt x="440" y="296"/>
                  <a:pt x="400" y="296"/>
                </a:cubicBezTo>
                <a:cubicBezTo>
                  <a:pt x="360" y="296"/>
                  <a:pt x="328" y="256"/>
                  <a:pt x="304" y="248"/>
                </a:cubicBezTo>
                <a:cubicBezTo>
                  <a:pt x="280" y="240"/>
                  <a:pt x="304" y="248"/>
                  <a:pt x="256" y="248"/>
                </a:cubicBezTo>
                <a:cubicBezTo>
                  <a:pt x="208" y="248"/>
                  <a:pt x="0" y="272"/>
                  <a:pt x="16" y="248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189" name="Line 22"/>
          <p:cNvSpPr>
            <a:spLocks noChangeShapeType="1"/>
          </p:cNvSpPr>
          <p:nvPr/>
        </p:nvSpPr>
        <p:spPr bwMode="auto">
          <a:xfrm>
            <a:off x="2590800" y="36576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190" name="Rectangle 23"/>
          <p:cNvSpPr>
            <a:spLocks noChangeArrowheads="1"/>
          </p:cNvSpPr>
          <p:nvPr/>
        </p:nvSpPr>
        <p:spPr bwMode="auto">
          <a:xfrm>
            <a:off x="3276600" y="3505200"/>
            <a:ext cx="152400" cy="22860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2400"/>
          </a:p>
        </p:txBody>
      </p:sp>
      <p:sp>
        <p:nvSpPr>
          <p:cNvPr id="7191" name="Line 24"/>
          <p:cNvSpPr>
            <a:spLocks noChangeShapeType="1"/>
          </p:cNvSpPr>
          <p:nvPr/>
        </p:nvSpPr>
        <p:spPr bwMode="auto">
          <a:xfrm>
            <a:off x="3429000" y="3657600"/>
            <a:ext cx="13716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192" name="Line 25"/>
          <p:cNvSpPr>
            <a:spLocks noChangeShapeType="1"/>
          </p:cNvSpPr>
          <p:nvPr/>
        </p:nvSpPr>
        <p:spPr bwMode="auto">
          <a:xfrm>
            <a:off x="4800600" y="3657600"/>
            <a:ext cx="0" cy="3810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193" name="Rectangle 26"/>
          <p:cNvSpPr>
            <a:spLocks noChangeArrowheads="1"/>
          </p:cNvSpPr>
          <p:nvPr/>
        </p:nvSpPr>
        <p:spPr bwMode="auto">
          <a:xfrm>
            <a:off x="4495800" y="4038600"/>
            <a:ext cx="533400" cy="457200"/>
          </a:xfrm>
          <a:prstGeom prst="rect">
            <a:avLst/>
          </a:prstGeom>
          <a:gradFill rotWithShape="0">
            <a:gsLst>
              <a:gs pos="0">
                <a:srgbClr val="FF0066"/>
              </a:gs>
              <a:gs pos="100000">
                <a:schemeClr val="accent1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2400"/>
          </a:p>
        </p:txBody>
      </p:sp>
      <p:sp>
        <p:nvSpPr>
          <p:cNvPr id="7194" name="Oval 27"/>
          <p:cNvSpPr>
            <a:spLocks noChangeArrowheads="1"/>
          </p:cNvSpPr>
          <p:nvPr/>
        </p:nvSpPr>
        <p:spPr bwMode="auto">
          <a:xfrm>
            <a:off x="6858000" y="4572000"/>
            <a:ext cx="3810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2400"/>
          </a:p>
        </p:txBody>
      </p:sp>
      <p:sp>
        <p:nvSpPr>
          <p:cNvPr id="7195" name="Line 28"/>
          <p:cNvSpPr>
            <a:spLocks noChangeShapeType="1"/>
          </p:cNvSpPr>
          <p:nvPr/>
        </p:nvSpPr>
        <p:spPr bwMode="auto">
          <a:xfrm flipH="1">
            <a:off x="6858000" y="4953000"/>
            <a:ext cx="76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196" name="Line 29"/>
          <p:cNvSpPr>
            <a:spLocks noChangeShapeType="1"/>
          </p:cNvSpPr>
          <p:nvPr/>
        </p:nvSpPr>
        <p:spPr bwMode="auto">
          <a:xfrm>
            <a:off x="7162800" y="4953000"/>
            <a:ext cx="76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197" name="Line 30"/>
          <p:cNvSpPr>
            <a:spLocks noChangeShapeType="1"/>
          </p:cNvSpPr>
          <p:nvPr/>
        </p:nvSpPr>
        <p:spPr bwMode="auto">
          <a:xfrm>
            <a:off x="6858000" y="51054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198" name="Line 31"/>
          <p:cNvSpPr>
            <a:spLocks noChangeShapeType="1"/>
          </p:cNvSpPr>
          <p:nvPr/>
        </p:nvSpPr>
        <p:spPr bwMode="auto">
          <a:xfrm>
            <a:off x="7010400" y="45720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199" name="Line 32"/>
          <p:cNvSpPr>
            <a:spLocks noChangeShapeType="1"/>
          </p:cNvSpPr>
          <p:nvPr/>
        </p:nvSpPr>
        <p:spPr bwMode="auto">
          <a:xfrm>
            <a:off x="4800600" y="4495800"/>
            <a:ext cx="0" cy="304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200" name="Line 33"/>
          <p:cNvSpPr>
            <a:spLocks noChangeShapeType="1"/>
          </p:cNvSpPr>
          <p:nvPr/>
        </p:nvSpPr>
        <p:spPr bwMode="auto">
          <a:xfrm>
            <a:off x="4800600" y="4800600"/>
            <a:ext cx="2209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201" name="Line 34"/>
          <p:cNvSpPr>
            <a:spLocks noChangeShapeType="1"/>
          </p:cNvSpPr>
          <p:nvPr/>
        </p:nvSpPr>
        <p:spPr bwMode="auto">
          <a:xfrm flipV="1">
            <a:off x="5715000" y="3352800"/>
            <a:ext cx="0" cy="1447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202" name="Line 35"/>
          <p:cNvSpPr>
            <a:spLocks noChangeShapeType="1"/>
          </p:cNvSpPr>
          <p:nvPr/>
        </p:nvSpPr>
        <p:spPr bwMode="auto">
          <a:xfrm>
            <a:off x="5715000" y="3352800"/>
            <a:ext cx="685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203" name="Text Box 36"/>
          <p:cNvSpPr txBox="1">
            <a:spLocks noChangeArrowheads="1"/>
          </p:cNvSpPr>
          <p:nvPr/>
        </p:nvSpPr>
        <p:spPr bwMode="auto">
          <a:xfrm>
            <a:off x="3080126" y="3178792"/>
            <a:ext cx="7209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/>
              <a:t>Probe</a:t>
            </a:r>
            <a:endParaRPr lang="en-US" altLang="en-US" sz="1400" dirty="0"/>
          </a:p>
        </p:txBody>
      </p:sp>
      <p:sp>
        <p:nvSpPr>
          <p:cNvPr id="7204" name="Text Box 37"/>
          <p:cNvSpPr txBox="1">
            <a:spLocks noChangeArrowheads="1"/>
          </p:cNvSpPr>
          <p:nvPr/>
        </p:nvSpPr>
        <p:spPr bwMode="auto">
          <a:xfrm>
            <a:off x="3995992" y="3174865"/>
            <a:ext cx="1600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dirty="0"/>
              <a:t>Heated Sample Line</a:t>
            </a:r>
          </a:p>
        </p:txBody>
      </p:sp>
      <p:sp>
        <p:nvSpPr>
          <p:cNvPr id="7205" name="Text Box 38"/>
          <p:cNvSpPr txBox="1">
            <a:spLocks noChangeArrowheads="1"/>
          </p:cNvSpPr>
          <p:nvPr/>
        </p:nvSpPr>
        <p:spPr bwMode="auto">
          <a:xfrm>
            <a:off x="3505200" y="3983674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dirty="0"/>
              <a:t>Sample Conditioner</a:t>
            </a:r>
          </a:p>
        </p:txBody>
      </p:sp>
      <p:sp>
        <p:nvSpPr>
          <p:cNvPr id="7206" name="Text Box 39"/>
          <p:cNvSpPr txBox="1">
            <a:spLocks noChangeArrowheads="1"/>
          </p:cNvSpPr>
          <p:nvPr/>
        </p:nvSpPr>
        <p:spPr bwMode="auto">
          <a:xfrm>
            <a:off x="7239000" y="4648200"/>
            <a:ext cx="2743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/>
              <a:t>Sample Pump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22" y="2109845"/>
            <a:ext cx="3810000" cy="213004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303251" y="3932109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T200H</a:t>
            </a: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3048000" y="5124272"/>
            <a:ext cx="7467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 dirty="0"/>
              <a:t>RULE #2:</a:t>
            </a:r>
            <a:r>
              <a:rPr lang="en-US" altLang="en-US" sz="1800" dirty="0"/>
              <a:t> If the expected NO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 concentration in your straight-extractive system is greater than 25 ppm, and you can tolerate conversion efficiencies as low as 85%, use the Model T200H with an internal “Mini-</a:t>
            </a:r>
            <a:r>
              <a:rPr lang="en-US" altLang="en-US" sz="1800" dirty="0" err="1"/>
              <a:t>Hicon</a:t>
            </a:r>
            <a:r>
              <a:rPr lang="en-US" altLang="en-US" sz="1800" dirty="0"/>
              <a:t>”, a stainless steel, high-temperature converter. 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6184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8229600" cy="1143000"/>
          </a:xfrm>
        </p:spPr>
        <p:txBody>
          <a:bodyPr/>
          <a:lstStyle/>
          <a:p>
            <a:pPr algn="l"/>
            <a:r>
              <a:rPr lang="en-US" altLang="en-US" sz="3600" dirty="0"/>
              <a:t>Choosing a NO</a:t>
            </a:r>
            <a:r>
              <a:rPr lang="en-US" altLang="en-US" sz="3600" baseline="-25000" dirty="0"/>
              <a:t>x</a:t>
            </a:r>
            <a:r>
              <a:rPr lang="en-US" altLang="en-US" sz="3600" dirty="0"/>
              <a:t> Converter</a:t>
            </a:r>
          </a:p>
        </p:txBody>
      </p:sp>
      <p:sp>
        <p:nvSpPr>
          <p:cNvPr id="10243" name="Text Box 51"/>
          <p:cNvSpPr txBox="1">
            <a:spLocks noChangeArrowheads="1"/>
          </p:cNvSpPr>
          <p:nvPr/>
        </p:nvSpPr>
        <p:spPr bwMode="auto">
          <a:xfrm>
            <a:off x="1752600" y="1524000"/>
            <a:ext cx="86868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/>
              <a:t>In summary, for </a:t>
            </a:r>
            <a:r>
              <a:rPr lang="en-US" altLang="en-US" sz="2000" b="1" i="1" dirty="0"/>
              <a:t>straight-extractive</a:t>
            </a:r>
            <a:r>
              <a:rPr lang="en-US" altLang="en-US" sz="2000" b="1" dirty="0"/>
              <a:t> systems:</a:t>
            </a:r>
            <a:endParaRPr lang="en-US" altLang="en-US" sz="2000" dirty="0"/>
          </a:p>
          <a:p>
            <a:pPr>
              <a:spcBef>
                <a:spcPct val="50000"/>
              </a:spcBef>
            </a:pPr>
            <a:r>
              <a:rPr lang="en-US" altLang="en-US" sz="2000" dirty="0"/>
              <a:t>[NO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] &lt;  5 ppm &amp; [NO</a:t>
            </a:r>
            <a:r>
              <a:rPr lang="en-US" altLang="en-US" sz="2000" baseline="-25000" dirty="0"/>
              <a:t>x</a:t>
            </a:r>
            <a:r>
              <a:rPr lang="en-US" altLang="en-US" sz="2000" dirty="0"/>
              <a:t>] &lt; 20 ppm &amp; Efficiency &gt;98%</a:t>
            </a:r>
          </a:p>
          <a:p>
            <a:pPr>
              <a:spcBef>
                <a:spcPct val="50000"/>
              </a:spcBef>
            </a:pPr>
            <a:r>
              <a:rPr lang="en-US" altLang="en-US" sz="2000" dirty="0"/>
              <a:t>               </a:t>
            </a:r>
            <a:r>
              <a:rPr lang="en-US" altLang="en-US" sz="2000" i="1" dirty="0"/>
              <a:t>Analyzer = Model T200, Converter = Moly</a:t>
            </a:r>
            <a:r>
              <a:rPr lang="en-US" altLang="en-US" sz="2000" dirty="0"/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2000" dirty="0"/>
              <a:t>[NO2 ] &gt; 5 ppm and &lt; 100 ppm &amp; Efficiency &gt;98%</a:t>
            </a:r>
          </a:p>
          <a:p>
            <a:pPr>
              <a:spcBef>
                <a:spcPct val="50000"/>
              </a:spcBef>
            </a:pPr>
            <a:r>
              <a:rPr lang="en-US" altLang="en-US" sz="2000" dirty="0"/>
              <a:t>	</a:t>
            </a:r>
            <a:r>
              <a:rPr lang="en-US" altLang="en-US" sz="2000" i="1" dirty="0"/>
              <a:t>Analyzer = Model T200H or T200M, Converter = Moly</a:t>
            </a:r>
          </a:p>
          <a:p>
            <a:pPr>
              <a:spcBef>
                <a:spcPct val="50000"/>
              </a:spcBef>
            </a:pPr>
            <a:r>
              <a:rPr lang="en-US" altLang="en-US" sz="2000" dirty="0"/>
              <a:t>[NO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] &gt;  25 ppm &amp; 85% &lt; Efficiency &lt;100%</a:t>
            </a:r>
          </a:p>
          <a:p>
            <a:pPr>
              <a:spcBef>
                <a:spcPct val="50000"/>
              </a:spcBef>
            </a:pPr>
            <a:r>
              <a:rPr lang="en-US" altLang="en-US" sz="2000" dirty="0"/>
              <a:t>	</a:t>
            </a:r>
            <a:r>
              <a:rPr lang="en-US" altLang="en-US" sz="2000" i="1" dirty="0"/>
              <a:t>Analyzer = Model T200H, Converter = Mini </a:t>
            </a:r>
            <a:r>
              <a:rPr lang="en-US" altLang="en-US" sz="2000" i="1" dirty="0" err="1"/>
              <a:t>Hicon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5428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8193" y="1600201"/>
            <a:ext cx="5775615" cy="4525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8229600" cy="1143000"/>
          </a:xfrm>
        </p:spPr>
        <p:txBody>
          <a:bodyPr/>
          <a:lstStyle/>
          <a:p>
            <a:pPr algn="l"/>
            <a:r>
              <a:rPr lang="en-US" sz="3600" dirty="0"/>
              <a:t>Final Test Validation Sheet</a:t>
            </a:r>
          </a:p>
        </p:txBody>
      </p:sp>
    </p:spTree>
    <p:extLst>
      <p:ext uri="{BB962C8B-B14F-4D97-AF65-F5344CB8AC3E}">
        <p14:creationId xmlns:p14="http://schemas.microsoft.com/office/powerpoint/2010/main" val="2445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8229600" cy="1143000"/>
          </a:xfrm>
        </p:spPr>
        <p:txBody>
          <a:bodyPr/>
          <a:lstStyle/>
          <a:p>
            <a:pPr algn="l"/>
            <a:r>
              <a:rPr lang="en-US" sz="3600" dirty="0"/>
              <a:t>             Health Status Report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632200" y="1584325"/>
          <a:ext cx="4927600" cy="368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Worksheet" r:id="rId3" imgW="4927699" imgH="3689445" progId="Excel.Sheet.12">
                  <p:embed/>
                </p:oleObj>
              </mc:Choice>
              <mc:Fallback>
                <p:oleObj name="Worksheet" r:id="rId3" imgW="4927699" imgH="3689445" progId="Excel.Shee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32200" y="1584325"/>
                        <a:ext cx="4927600" cy="368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43200" y="5334001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New Health Status Report for a quick snapshot of analyzer operational ‘health’</a:t>
            </a:r>
          </a:p>
        </p:txBody>
      </p:sp>
    </p:spTree>
    <p:extLst>
      <p:ext uri="{BB962C8B-B14F-4D97-AF65-F5344CB8AC3E}">
        <p14:creationId xmlns:p14="http://schemas.microsoft.com/office/powerpoint/2010/main" val="2479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New Webstore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47800"/>
            <a:ext cx="8229600" cy="22669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Purchase spare parts, maintenance kits and training with a credit card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store.teledyne-api.com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1" y="2895600"/>
            <a:ext cx="616494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8229600" cy="1143000"/>
          </a:xfrm>
        </p:spPr>
        <p:txBody>
          <a:bodyPr/>
          <a:lstStyle/>
          <a:p>
            <a:pPr algn="l"/>
            <a:r>
              <a:rPr lang="en-US" sz="3600" dirty="0"/>
              <a:t>TAPI Tech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068830"/>
            <a:ext cx="8229600" cy="3904934"/>
          </a:xfrm>
        </p:spPr>
        <p:txBody>
          <a:bodyPr/>
          <a:lstStyle/>
          <a:p>
            <a:r>
              <a:rPr lang="en-US" dirty="0"/>
              <a:t>No charge for the life of the instrument</a:t>
            </a:r>
          </a:p>
          <a:p>
            <a:r>
              <a:rPr lang="en-US" dirty="0"/>
              <a:t>Email:	</a:t>
            </a:r>
            <a:r>
              <a:rPr lang="en-US" dirty="0">
                <a:hlinkClick r:id="rId2"/>
              </a:rPr>
              <a:t>API-techsupport@teledyne.com</a:t>
            </a:r>
            <a:endParaRPr lang="en-US" dirty="0"/>
          </a:p>
          <a:p>
            <a:r>
              <a:rPr lang="en-US" dirty="0"/>
              <a:t>Phone:  1-858-657-9800</a:t>
            </a:r>
          </a:p>
          <a:p>
            <a:r>
              <a:rPr lang="en-US" dirty="0"/>
              <a:t>Secure Support:  </a:t>
            </a:r>
          </a:p>
          <a:p>
            <a:pPr marL="457200" lvl="1" indent="0">
              <a:buNone/>
            </a:pPr>
            <a:r>
              <a:rPr lang="en-US" sz="1800" dirty="0">
                <a:hlinkClick r:id="rId3"/>
              </a:rPr>
              <a:t>http://eservices.teledyne-api.com/services/Users/user_login.asp</a:t>
            </a:r>
            <a:endParaRPr lang="en-US" sz="1800" dirty="0"/>
          </a:p>
          <a:p>
            <a:pPr marL="514350" indent="-457200"/>
            <a:r>
              <a:rPr lang="en-US" dirty="0"/>
              <a:t>RMA or field service request</a:t>
            </a:r>
          </a:p>
          <a:p>
            <a:pPr marL="457200" lvl="1" indent="0">
              <a:buNone/>
            </a:pPr>
            <a:r>
              <a:rPr lang="en-US" sz="2000" u="sng" dirty="0"/>
              <a:t>http://www.teledyne-api.com/service-support/rma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18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95400"/>
            <a:ext cx="82677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A96A818C-C704-45C3-9145-3F01FF2572CC}"/>
              </a:ext>
            </a:extLst>
          </p:cNvPr>
          <p:cNvSpPr txBox="1">
            <a:spLocks noChangeArrowheads="1"/>
          </p:cNvSpPr>
          <p:nvPr/>
        </p:nvSpPr>
        <p:spPr>
          <a:xfrm>
            <a:off x="2335274" y="663385"/>
            <a:ext cx="8882721" cy="553123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buClr>
                <a:srgbClr val="0066CC"/>
              </a:buClr>
              <a:buSzPct val="90000"/>
              <a:defRPr/>
            </a:pPr>
            <a:endParaRPr lang="en-US" sz="1000" kern="0" dirty="0">
              <a:latin typeface="Arial Black" pitchFamily="34" charset="0"/>
            </a:endParaRPr>
          </a:p>
          <a:p>
            <a:pPr>
              <a:spcBef>
                <a:spcPts val="1000"/>
              </a:spcBef>
              <a:buClr>
                <a:srgbClr val="0066CC"/>
              </a:buClr>
              <a:buSzPct val="90000"/>
              <a:defRPr/>
            </a:pPr>
            <a:r>
              <a:rPr lang="en-US" sz="2400" kern="0" dirty="0">
                <a:latin typeface="Arial Black" pitchFamily="34" charset="0"/>
              </a:rPr>
              <a:t>Source level emissions gas analyzers: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T Series and N Series gas analyzers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Gases measured:</a:t>
            </a:r>
          </a:p>
          <a:p>
            <a:pPr marL="742950" lvl="1" indent="-28575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SO2, TRS</a:t>
            </a:r>
          </a:p>
          <a:p>
            <a:pPr marL="742950" lvl="1" indent="-28575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NO, NO2, NOx</a:t>
            </a:r>
          </a:p>
          <a:p>
            <a:pPr marL="742950" lvl="1" indent="-28575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CO, CO2, </a:t>
            </a:r>
          </a:p>
          <a:p>
            <a:pPr marL="742950" lvl="1" indent="-28575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O2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Measurement technologies:</a:t>
            </a:r>
          </a:p>
          <a:p>
            <a:pPr marL="800100" lvl="1" indent="-34290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UV Fluorescence</a:t>
            </a:r>
          </a:p>
          <a:p>
            <a:pPr marL="800100" lvl="1" indent="-34290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Chemiluminescent w/ Moly or SS converter</a:t>
            </a:r>
          </a:p>
          <a:p>
            <a:pPr marL="800100" lvl="1" indent="-34290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Gas Filter Correlation IR</a:t>
            </a:r>
          </a:p>
          <a:p>
            <a:pPr marL="800100" lvl="1" indent="-342900">
              <a:buClr>
                <a:srgbClr val="0066CC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Paramagnetic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Most analyzers available in mid and high level versions, with dual ranges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T-API provides analyzers to many CEMS integrators for compliance monitoring </a:t>
            </a:r>
          </a:p>
          <a:p>
            <a:pPr marL="342900" indent="-342900">
              <a:spcBef>
                <a:spcPts val="1000"/>
              </a:spcBef>
              <a:buClr>
                <a:srgbClr val="0066CC"/>
              </a:buClr>
              <a:buSzPct val="90000"/>
              <a:buFont typeface="Wingdings" pitchFamily="2" charset="2"/>
              <a:buChar char="n"/>
              <a:defRPr/>
            </a:pPr>
            <a:r>
              <a:rPr lang="en-US" kern="0" dirty="0" err="1">
                <a:latin typeface="Arial" panose="020B0604020202020204" pitchFamily="34" charset="0"/>
                <a:cs typeface="Arial" panose="020B0604020202020204" pitchFamily="34" charset="0"/>
              </a:rPr>
              <a:t>NumaView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software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/>
            </a:pPr>
            <a:endParaRPr lang="en-US" sz="2800" kern="0" dirty="0">
              <a:latin typeface="Arial Black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D62FEA-1535-4102-A497-FE6979A00D1D}"/>
              </a:ext>
            </a:extLst>
          </p:cNvPr>
          <p:cNvCxnSpPr/>
          <p:nvPr/>
        </p:nvCxnSpPr>
        <p:spPr>
          <a:xfrm flipV="1">
            <a:off x="1822151" y="663385"/>
            <a:ext cx="9101796" cy="47624"/>
          </a:xfrm>
          <a:prstGeom prst="line">
            <a:avLst/>
          </a:prstGeom>
          <a:ln w="508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188655D-425C-4B9E-BD1F-B6558C02AB42}"/>
              </a:ext>
            </a:extLst>
          </p:cNvPr>
          <p:cNvSpPr/>
          <p:nvPr/>
        </p:nvSpPr>
        <p:spPr>
          <a:xfrm>
            <a:off x="595223" y="394361"/>
            <a:ext cx="932880" cy="4902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FA437AA-C0D2-4291-9882-AB00649E4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304" y="346737"/>
            <a:ext cx="2865438" cy="217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639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83BBD-5788-42B1-8225-C5E7F9C2C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811" y="781050"/>
            <a:ext cx="11058378" cy="2387600"/>
          </a:xfrm>
        </p:spPr>
        <p:txBody>
          <a:bodyPr>
            <a:noAutofit/>
          </a:bodyPr>
          <a:lstStyle/>
          <a:p>
            <a:r>
              <a:rPr lang="en-US" sz="3600" dirty="0"/>
              <a:t>N Series Gas Instruments</a:t>
            </a:r>
            <a:br>
              <a:rPr lang="en-US" sz="3600" dirty="0"/>
            </a:b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03E3A-6356-4D3C-8EAB-7FD787CEE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68650"/>
            <a:ext cx="9144000" cy="1655762"/>
          </a:xfrm>
        </p:spPr>
        <p:txBody>
          <a:bodyPr/>
          <a:lstStyle/>
          <a:p>
            <a:r>
              <a:rPr lang="en-US" dirty="0"/>
              <a:t>September,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D306C-5F1F-498F-A37B-96525B784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485" y="6382238"/>
            <a:ext cx="3400661" cy="365125"/>
          </a:xfrm>
        </p:spPr>
        <p:txBody>
          <a:bodyPr/>
          <a:lstStyle/>
          <a:p>
            <a:pPr algn="l"/>
            <a:r>
              <a:rPr lang="en-US" dirty="0"/>
              <a:t>Teledyne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ECCEC-B6AD-43DA-A93B-E1C6DB11D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96B-5D01-4BC4-BB6B-0CC3DF13CCF0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ADCADFC5-E1DD-4B82-BD9E-AC4DD7716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717925"/>
            <a:ext cx="6858000" cy="263842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245FE23-50A0-4AB2-80E4-CB446E6FF9F8}"/>
              </a:ext>
            </a:extLst>
          </p:cNvPr>
          <p:cNvSpPr txBox="1">
            <a:spLocks/>
          </p:cNvSpPr>
          <p:nvPr/>
        </p:nvSpPr>
        <p:spPr>
          <a:xfrm>
            <a:off x="1524000" y="6313976"/>
            <a:ext cx="9144000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6C0"/>
              </a:buClr>
              <a:buFont typeface="Wingdings" panose="05000000000000000000" pitchFamily="2" charset="2"/>
              <a:buNone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i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2285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1216-0865-4DD4-A39B-E0841FB90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Series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1F8AC-CEC1-4EE0-9CB8-86EC886F7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0508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Smart Internal Hardware Modules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70757A"/>
                </a:solidFill>
                <a:latin typeface="Roboto" panose="02000000000000000000" pitchFamily="2" charset="0"/>
              </a:rPr>
              <a:t>—</a:t>
            </a:r>
            <a:r>
              <a:rPr lang="en-US" dirty="0"/>
              <a:t> Easy field replacement with pre-calibrated and tested modules</a:t>
            </a:r>
          </a:p>
          <a:p>
            <a:r>
              <a:rPr lang="en-US" dirty="0"/>
              <a:t>CAN Bus Communications Architecture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70757A"/>
                </a:solidFill>
                <a:latin typeface="Roboto" panose="02000000000000000000" pitchFamily="2" charset="0"/>
              </a:rPr>
              <a:t>— </a:t>
            </a:r>
            <a:r>
              <a:rPr lang="en-US" dirty="0"/>
              <a:t>Simplified, common cabling for increased reliability</a:t>
            </a:r>
          </a:p>
          <a:p>
            <a:r>
              <a:rPr lang="en-US" dirty="0"/>
              <a:t>24VDC Internal Power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70757A"/>
                </a:solidFill>
                <a:latin typeface="Roboto" panose="02000000000000000000" pitchFamily="2" charset="0"/>
              </a:rPr>
              <a:t>— </a:t>
            </a:r>
            <a:r>
              <a:rPr lang="en-US" dirty="0"/>
              <a:t>Lower power consumption and unified power requirement</a:t>
            </a:r>
          </a:p>
          <a:p>
            <a:r>
              <a:rPr lang="en-US" dirty="0"/>
              <a:t>Split Fold-down Rear Panel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70757A"/>
                </a:solidFill>
                <a:latin typeface="Roboto" panose="02000000000000000000" pitchFamily="2" charset="0"/>
              </a:rPr>
              <a:t>— </a:t>
            </a:r>
            <a:r>
              <a:rPr lang="en-US" dirty="0"/>
              <a:t>Access to internal pneumatic connections</a:t>
            </a:r>
          </a:p>
          <a:p>
            <a:r>
              <a:rPr lang="en-US" dirty="0"/>
              <a:t>NumaView</a:t>
            </a:r>
            <a:r>
              <a:rPr lang="en-US" baseline="30000" dirty="0"/>
              <a:t>TM</a:t>
            </a:r>
            <a:r>
              <a:rPr lang="en-US" dirty="0"/>
              <a:t> Software Interface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70757A"/>
                </a:solidFill>
                <a:latin typeface="Roboto" panose="02000000000000000000" pitchFamily="2" charset="0"/>
              </a:rPr>
              <a:t>— </a:t>
            </a:r>
            <a:r>
              <a:rPr lang="en-US" dirty="0"/>
              <a:t>Familiar, mature, and customizable with real-time graphing, diagnostic alerts, and  </a:t>
            </a:r>
            <a:br>
              <a:rPr lang="en-US" dirty="0"/>
            </a:br>
            <a:r>
              <a:rPr lang="en-US" dirty="0"/>
              <a:t>    preventative maintenance capabilities</a:t>
            </a:r>
          </a:p>
          <a:p>
            <a:r>
              <a:rPr lang="en-US" dirty="0"/>
              <a:t>Flow System Module with Pump Duty Cycle Control*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70757A"/>
                </a:solidFill>
                <a:latin typeface="Roboto" panose="02000000000000000000" pitchFamily="2" charset="0"/>
              </a:rPr>
              <a:t>— </a:t>
            </a:r>
            <a:r>
              <a:rPr lang="en-US" dirty="0"/>
              <a:t>Reduces pump duty cycle for increased lifetime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4E403-2FBD-4F78-A30F-A55BDEC90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Teledyne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51109-756D-4E94-8A77-0C62DB78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96B-5D01-4BC4-BB6B-0CC3DF13CCF0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4A383-29B9-4CB4-8AAF-53888C4C37D4}"/>
              </a:ext>
            </a:extLst>
          </p:cNvPr>
          <p:cNvSpPr txBox="1"/>
          <p:nvPr/>
        </p:nvSpPr>
        <p:spPr>
          <a:xfrm>
            <a:off x="8153400" y="6084491"/>
            <a:ext cx="381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cs typeface="Calibri" panose="020F0502020204030204" pitchFamily="34" charset="0"/>
              </a:rPr>
              <a:t>* PDCC is on internal pumps only for certain models</a:t>
            </a:r>
          </a:p>
        </p:txBody>
      </p:sp>
    </p:spTree>
    <p:extLst>
      <p:ext uri="{BB962C8B-B14F-4D97-AF65-F5344CB8AC3E}">
        <p14:creationId xmlns:p14="http://schemas.microsoft.com/office/powerpoint/2010/main" val="4029809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Series Front Panel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8C9C48-92EE-4396-BB59-ED1FBFA34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5190977"/>
            <a:ext cx="5257801" cy="985985"/>
          </a:xfrm>
        </p:spPr>
        <p:txBody>
          <a:bodyPr>
            <a:normAutofit/>
          </a:bodyPr>
          <a:lstStyle/>
          <a:p>
            <a:r>
              <a:rPr lang="en-US" sz="2000" dirty="0"/>
              <a:t>Standard 19” rack mountable chassis</a:t>
            </a:r>
          </a:p>
          <a:p>
            <a:r>
              <a:rPr lang="en-US" sz="2000" dirty="0"/>
              <a:t>Optional ears, handles, and/or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Teledyne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896B-5D01-4BC4-BB6B-0CC3DF13CCF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7F0768E1-294C-472B-8965-3434A589BA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49" y="1316993"/>
            <a:ext cx="7793502" cy="3977696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C4BB7A9-9CAF-4F12-89FC-E3D2CC875CD2}"/>
              </a:ext>
            </a:extLst>
          </p:cNvPr>
          <p:cNvSpPr txBox="1">
            <a:spLocks/>
          </p:cNvSpPr>
          <p:nvPr/>
        </p:nvSpPr>
        <p:spPr>
          <a:xfrm>
            <a:off x="6096000" y="5168078"/>
            <a:ext cx="5257801" cy="985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6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Capacitive, color touch-screen display</a:t>
            </a:r>
          </a:p>
          <a:p>
            <a:r>
              <a:rPr lang="en-US" sz="2000" dirty="0"/>
              <a:t>2 front-panel USB ports</a:t>
            </a:r>
          </a:p>
          <a:p>
            <a:r>
              <a:rPr lang="en-US" sz="2000" dirty="0"/>
              <a:t>Soft power switch</a:t>
            </a:r>
          </a:p>
        </p:txBody>
      </p:sp>
    </p:spTree>
    <p:extLst>
      <p:ext uri="{BB962C8B-B14F-4D97-AF65-F5344CB8AC3E}">
        <p14:creationId xmlns:p14="http://schemas.microsoft.com/office/powerpoint/2010/main" val="1206222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Series Rear Panel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8C9C48-92EE-4396-BB59-ED1FBFA34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5011588"/>
            <a:ext cx="5257801" cy="985985"/>
          </a:xfrm>
        </p:spPr>
        <p:txBody>
          <a:bodyPr>
            <a:normAutofit/>
          </a:bodyPr>
          <a:lstStyle/>
          <a:p>
            <a:r>
              <a:rPr lang="en-US" sz="2000" dirty="0"/>
              <a:t>Split fold-down rear panel </a:t>
            </a:r>
          </a:p>
          <a:p>
            <a:r>
              <a:rPr lang="en-US" sz="2000" dirty="0"/>
              <a:t>Robust pneumatic bulkhead fittings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C4BB7A9-9CAF-4F12-89FC-E3D2CC875CD2}"/>
              </a:ext>
            </a:extLst>
          </p:cNvPr>
          <p:cNvSpPr txBox="1">
            <a:spLocks/>
          </p:cNvSpPr>
          <p:nvPr/>
        </p:nvSpPr>
        <p:spPr>
          <a:xfrm>
            <a:off x="6096000" y="5011589"/>
            <a:ext cx="5257801" cy="985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6C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6C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dirty="0">
                <a:solidFill>
                  <a:prstClr val="black"/>
                </a:solidFill>
              </a:rPr>
              <a:t>Ethernet and serial communications with Modbus protocol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Analog output and Digital expansion cards (optional)</a:t>
            </a:r>
          </a:p>
        </p:txBody>
      </p:sp>
      <p:pic>
        <p:nvPicPr>
          <p:cNvPr id="8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96D8A699-A158-4994-BD3F-526CFBBF67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071" y="1278888"/>
            <a:ext cx="7659858" cy="39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8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0F9364-E3F0-4799-BF4F-6B334B7A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1325563"/>
          </a:xfrm>
        </p:spPr>
        <p:txBody>
          <a:bodyPr/>
          <a:lstStyle/>
          <a:p>
            <a:r>
              <a:rPr lang="en-US" dirty="0"/>
              <a:t>Traditional Gas Instrument Wiring Architecture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8C9C48-92EE-4396-BB59-ED1FBFA34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64084" y="1832290"/>
            <a:ext cx="4409050" cy="372444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Requires host controller (motherboard)</a:t>
            </a:r>
          </a:p>
          <a:p>
            <a:r>
              <a:rPr lang="en-US" sz="2400" dirty="0"/>
              <a:t>Multiple power supplies</a:t>
            </a:r>
          </a:p>
          <a:p>
            <a:r>
              <a:rPr lang="en-US" sz="2400" dirty="0"/>
              <a:t>Relay board to transmit power</a:t>
            </a:r>
          </a:p>
          <a:p>
            <a:r>
              <a:rPr lang="en-US" sz="2400" dirty="0"/>
              <a:t>Analog signals transmitted separately</a:t>
            </a:r>
          </a:p>
          <a:p>
            <a:r>
              <a:rPr lang="en-US" sz="2400" dirty="0"/>
              <a:t>Many, many electrical connections and variable cable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84B3E-BA19-48E3-96E4-5D7EDE64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Teledyne Confidential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ADFB7-856B-421E-A782-7CCB780D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7896B-5D01-4BC4-BB6B-0CC3DF13CCF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99E1225-8F04-4B37-B323-4DAB65DC5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28"/>
          <a:stretch/>
        </p:blipFill>
        <p:spPr>
          <a:xfrm>
            <a:off x="936744" y="1462088"/>
            <a:ext cx="5651888" cy="486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81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API">
      <a:majorFont>
        <a:latin typeface="Univers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</TotalTime>
  <Words>1391</Words>
  <Application>Microsoft Office PowerPoint</Application>
  <PresentationFormat>Widescreen</PresentationFormat>
  <Paragraphs>265</Paragraphs>
  <Slides>39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Arial Black</vt:lpstr>
      <vt:lpstr>Calibri</vt:lpstr>
      <vt:lpstr>Roboto</vt:lpstr>
      <vt:lpstr>Times New Roman</vt:lpstr>
      <vt:lpstr>Univers</vt:lpstr>
      <vt:lpstr>Univers Light</vt:lpstr>
      <vt:lpstr>Wingdings</vt:lpstr>
      <vt:lpstr>Office Theme</vt:lpstr>
      <vt:lpstr>Worksheet</vt:lpstr>
      <vt:lpstr>     Teledyne API – San Diego Facility</vt:lpstr>
      <vt:lpstr>PowerPoint Presentation</vt:lpstr>
      <vt:lpstr>PowerPoint Presentation</vt:lpstr>
      <vt:lpstr>PowerPoint Presentation</vt:lpstr>
      <vt:lpstr>N Series Gas Instruments </vt:lpstr>
      <vt:lpstr>N Series Highlights</vt:lpstr>
      <vt:lpstr>N Series Front Panel</vt:lpstr>
      <vt:lpstr>N Series Rear Panel</vt:lpstr>
      <vt:lpstr>Traditional Gas Instrument Wiring Architecture</vt:lpstr>
      <vt:lpstr>N Series Wiring Architecture</vt:lpstr>
      <vt:lpstr>Common Smart Modules</vt:lpstr>
      <vt:lpstr>N Series CEM Instrument Models</vt:lpstr>
      <vt:lpstr>Internal Layout (N200M)</vt:lpstr>
      <vt:lpstr>Internal Layout (N300)</vt:lpstr>
      <vt:lpstr>NumaViewTM Software Interface</vt:lpstr>
      <vt:lpstr>Intuitive User Interface</vt:lpstr>
      <vt:lpstr>Intuitive User Interface</vt:lpstr>
      <vt:lpstr>Intuitive User Interface</vt:lpstr>
      <vt:lpstr>Intuitive User Interface</vt:lpstr>
      <vt:lpstr>Intuitive User Interface</vt:lpstr>
      <vt:lpstr>Intuitive User Interface</vt:lpstr>
      <vt:lpstr>Data Acquisition and Logging</vt:lpstr>
      <vt:lpstr>Data Acquisition and Logging</vt:lpstr>
      <vt:lpstr>Full USB Support</vt:lpstr>
      <vt:lpstr>Analog Outputs</vt:lpstr>
      <vt:lpstr>Teledyne API N Series Gas Analyzers</vt:lpstr>
      <vt:lpstr>T Series… Stack Instruments</vt:lpstr>
      <vt:lpstr>T Series CO Instrument Models</vt:lpstr>
      <vt:lpstr>T Series NOx Instrument Models</vt:lpstr>
      <vt:lpstr>Choosing a NOx Converter</vt:lpstr>
      <vt:lpstr>Choosing a NOx Converter</vt:lpstr>
      <vt:lpstr>Choosing a NOx Converter</vt:lpstr>
      <vt:lpstr>Choosing a NOx Converter</vt:lpstr>
      <vt:lpstr>Choosing a NOx Converter</vt:lpstr>
      <vt:lpstr>Final Test Validation Sheet</vt:lpstr>
      <vt:lpstr>             Health Status Report</vt:lpstr>
      <vt:lpstr>New Webstore </vt:lpstr>
      <vt:lpstr>TAPI Tech Support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Bellows, Laura</dc:creator>
  <cp:lastModifiedBy>Haugen, Douglas E (US)</cp:lastModifiedBy>
  <cp:revision>35</cp:revision>
  <dcterms:created xsi:type="dcterms:W3CDTF">2020-08-17T20:20:37Z</dcterms:created>
  <dcterms:modified xsi:type="dcterms:W3CDTF">2022-09-13T11:38:49Z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1df2851-a4fb-4935-a093-137fe54139b0_Enabled">
    <vt:lpwstr>true</vt:lpwstr>
  </property>
  <property fmtid="{D5CDD505-2E9C-101B-9397-08002B2CF9AE}" pid="3" name="MSIP_Label_01df2851-a4fb-4935-a093-137fe54139b0_SetDate">
    <vt:lpwstr>2021-01-13T17:55:10Z</vt:lpwstr>
  </property>
  <property fmtid="{D5CDD505-2E9C-101B-9397-08002B2CF9AE}" pid="4" name="MSIP_Label_01df2851-a4fb-4935-a093-137fe54139b0_Method">
    <vt:lpwstr>Privileged</vt:lpwstr>
  </property>
  <property fmtid="{D5CDD505-2E9C-101B-9397-08002B2CF9AE}" pid="5" name="MSIP_Label_01df2851-a4fb-4935-a093-137fe54139b0_Name">
    <vt:lpwstr>Personal</vt:lpwstr>
  </property>
  <property fmtid="{D5CDD505-2E9C-101B-9397-08002B2CF9AE}" pid="6" name="MSIP_Label_01df2851-a4fb-4935-a093-137fe54139b0_SiteId">
    <vt:lpwstr>e324592a-2653-45c7-9bfc-597c36917127</vt:lpwstr>
  </property>
  <property fmtid="{D5CDD505-2E9C-101B-9397-08002B2CF9AE}" pid="7" name="MSIP_Label_01df2851-a4fb-4935-a093-137fe54139b0_ActionId">
    <vt:lpwstr>b47cf867-5224-423c-b7fc-c1b06e266ee4</vt:lpwstr>
  </property>
  <property fmtid="{D5CDD505-2E9C-101B-9397-08002B2CF9AE}" pid="8" name="MSIP_Label_01df2851-a4fb-4935-a093-137fe54139b0_ContentBits">
    <vt:lpwstr>0</vt:lpwstr>
  </property>
</Properties>
</file>