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4"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8" d="100"/>
          <a:sy n="108" d="100"/>
        </p:scale>
        <p:origin x="57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3FF2A94-51A9-4F06-88F3-457F271AA59C}" type="datetimeFigureOut">
              <a:rPr lang="en-US" smtClean="0"/>
              <a:t>9/9/2022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0293A-F202-432E-86DF-552B3FACAA31}" type="slidenum">
              <a:rPr lang="en-US" smtClean="0"/>
              <a:t>‹#›</a:t>
            </a:fld>
            <a:endParaRPr lang="en-US"/>
          </a:p>
        </p:txBody>
      </p:sp>
    </p:spTree>
    <p:extLst>
      <p:ext uri="{BB962C8B-B14F-4D97-AF65-F5344CB8AC3E}">
        <p14:creationId xmlns:p14="http://schemas.microsoft.com/office/powerpoint/2010/main" val="2830005171"/>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FF2A94-51A9-4F06-88F3-457F271AA59C}" type="datetimeFigureOut">
              <a:rPr lang="en-US" smtClean="0"/>
              <a:t>9/9/2022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0293A-F202-432E-86DF-552B3FACAA31}" type="slidenum">
              <a:rPr lang="en-US" smtClean="0"/>
              <a:t>‹#›</a:t>
            </a:fld>
            <a:endParaRPr lang="en-US"/>
          </a:p>
        </p:txBody>
      </p:sp>
    </p:spTree>
    <p:extLst>
      <p:ext uri="{BB962C8B-B14F-4D97-AF65-F5344CB8AC3E}">
        <p14:creationId xmlns:p14="http://schemas.microsoft.com/office/powerpoint/2010/main" val="695283582"/>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FF2A94-51A9-4F06-88F3-457F271AA59C}" type="datetimeFigureOut">
              <a:rPr lang="en-US" smtClean="0"/>
              <a:t>9/9/2022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0293A-F202-432E-86DF-552B3FACAA31}" type="slidenum">
              <a:rPr lang="en-US" smtClean="0"/>
              <a:t>‹#›</a:t>
            </a:fld>
            <a:endParaRPr lang="en-US"/>
          </a:p>
        </p:txBody>
      </p:sp>
    </p:spTree>
    <p:extLst>
      <p:ext uri="{BB962C8B-B14F-4D97-AF65-F5344CB8AC3E}">
        <p14:creationId xmlns:p14="http://schemas.microsoft.com/office/powerpoint/2010/main" val="2908262889"/>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FF2A94-51A9-4F06-88F3-457F271AA59C}" type="datetimeFigureOut">
              <a:rPr lang="en-US" smtClean="0"/>
              <a:t>9/9/2022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0293A-F202-432E-86DF-552B3FACAA31}" type="slidenum">
              <a:rPr lang="en-US" smtClean="0"/>
              <a:t>‹#›</a:t>
            </a:fld>
            <a:endParaRPr lang="en-US"/>
          </a:p>
        </p:txBody>
      </p:sp>
    </p:spTree>
    <p:extLst>
      <p:ext uri="{BB962C8B-B14F-4D97-AF65-F5344CB8AC3E}">
        <p14:creationId xmlns:p14="http://schemas.microsoft.com/office/powerpoint/2010/main" val="4222178658"/>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FF2A94-51A9-4F06-88F3-457F271AA59C}" type="datetimeFigureOut">
              <a:rPr lang="en-US" smtClean="0"/>
              <a:t>9/9/2022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0293A-F202-432E-86DF-552B3FACAA31}" type="slidenum">
              <a:rPr lang="en-US" smtClean="0"/>
              <a:t>‹#›</a:t>
            </a:fld>
            <a:endParaRPr lang="en-US"/>
          </a:p>
        </p:txBody>
      </p:sp>
    </p:spTree>
    <p:extLst>
      <p:ext uri="{BB962C8B-B14F-4D97-AF65-F5344CB8AC3E}">
        <p14:creationId xmlns:p14="http://schemas.microsoft.com/office/powerpoint/2010/main" val="3215310429"/>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3FF2A94-51A9-4F06-88F3-457F271AA59C}" type="datetimeFigureOut">
              <a:rPr lang="en-US" smtClean="0"/>
              <a:t>9/9/2022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70293A-F202-432E-86DF-552B3FACAA31}" type="slidenum">
              <a:rPr lang="en-US" smtClean="0"/>
              <a:t>‹#›</a:t>
            </a:fld>
            <a:endParaRPr lang="en-US"/>
          </a:p>
        </p:txBody>
      </p:sp>
    </p:spTree>
    <p:extLst>
      <p:ext uri="{BB962C8B-B14F-4D97-AF65-F5344CB8AC3E}">
        <p14:creationId xmlns:p14="http://schemas.microsoft.com/office/powerpoint/2010/main" val="374278830"/>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3FF2A94-51A9-4F06-88F3-457F271AA59C}" type="datetimeFigureOut">
              <a:rPr lang="en-US" smtClean="0"/>
              <a:t>9/9/2022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70293A-F202-432E-86DF-552B3FACAA31}" type="slidenum">
              <a:rPr lang="en-US" smtClean="0"/>
              <a:t>‹#›</a:t>
            </a:fld>
            <a:endParaRPr lang="en-US"/>
          </a:p>
        </p:txBody>
      </p:sp>
    </p:spTree>
    <p:extLst>
      <p:ext uri="{BB962C8B-B14F-4D97-AF65-F5344CB8AC3E}">
        <p14:creationId xmlns:p14="http://schemas.microsoft.com/office/powerpoint/2010/main" val="1976599781"/>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3FF2A94-51A9-4F06-88F3-457F271AA59C}" type="datetimeFigureOut">
              <a:rPr lang="en-US" smtClean="0"/>
              <a:t>9/9/2022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70293A-F202-432E-86DF-552B3FACAA31}" type="slidenum">
              <a:rPr lang="en-US" smtClean="0"/>
              <a:t>‹#›</a:t>
            </a:fld>
            <a:endParaRPr lang="en-US"/>
          </a:p>
        </p:txBody>
      </p:sp>
    </p:spTree>
    <p:extLst>
      <p:ext uri="{BB962C8B-B14F-4D97-AF65-F5344CB8AC3E}">
        <p14:creationId xmlns:p14="http://schemas.microsoft.com/office/powerpoint/2010/main" val="3430239204"/>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FF2A94-51A9-4F06-88F3-457F271AA59C}" type="datetimeFigureOut">
              <a:rPr lang="en-US" smtClean="0"/>
              <a:t>9/9/2022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70293A-F202-432E-86DF-552B3FACAA31}" type="slidenum">
              <a:rPr lang="en-US" smtClean="0"/>
              <a:t>‹#›</a:t>
            </a:fld>
            <a:endParaRPr lang="en-US"/>
          </a:p>
        </p:txBody>
      </p:sp>
    </p:spTree>
    <p:extLst>
      <p:ext uri="{BB962C8B-B14F-4D97-AF65-F5344CB8AC3E}">
        <p14:creationId xmlns:p14="http://schemas.microsoft.com/office/powerpoint/2010/main" val="3902400545"/>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FF2A94-51A9-4F06-88F3-457F271AA59C}" type="datetimeFigureOut">
              <a:rPr lang="en-US" smtClean="0"/>
              <a:t>9/9/2022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70293A-F202-432E-86DF-552B3FACAA31}" type="slidenum">
              <a:rPr lang="en-US" smtClean="0"/>
              <a:t>‹#›</a:t>
            </a:fld>
            <a:endParaRPr lang="en-US"/>
          </a:p>
        </p:txBody>
      </p:sp>
    </p:spTree>
    <p:extLst>
      <p:ext uri="{BB962C8B-B14F-4D97-AF65-F5344CB8AC3E}">
        <p14:creationId xmlns:p14="http://schemas.microsoft.com/office/powerpoint/2010/main" val="2371870234"/>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FF2A94-51A9-4F06-88F3-457F271AA59C}" type="datetimeFigureOut">
              <a:rPr lang="en-US" smtClean="0"/>
              <a:t>9/9/2022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70293A-F202-432E-86DF-552B3FACAA31}" type="slidenum">
              <a:rPr lang="en-US" smtClean="0"/>
              <a:t>‹#›</a:t>
            </a:fld>
            <a:endParaRPr lang="en-US"/>
          </a:p>
        </p:txBody>
      </p:sp>
    </p:spTree>
    <p:extLst>
      <p:ext uri="{BB962C8B-B14F-4D97-AF65-F5344CB8AC3E}">
        <p14:creationId xmlns:p14="http://schemas.microsoft.com/office/powerpoint/2010/main" val="157119063"/>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93000"/>
                <a:satMod val="150000"/>
                <a:shade val="98000"/>
                <a:lumMod val="102000"/>
              </a:schemeClr>
            </a:gs>
            <a:gs pos="64000">
              <a:srgbClr val="CCDFF1"/>
            </a:gs>
            <a:gs pos="47000">
              <a:schemeClr val="bg1">
                <a:tint val="98000"/>
                <a:satMod val="130000"/>
                <a:shade val="90000"/>
                <a:lumMod val="103000"/>
              </a:schemeClr>
            </a:gs>
            <a:gs pos="97000">
              <a:schemeClr val="accent1">
                <a:lumMod val="75000"/>
                <a:alpha val="78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FF2A94-51A9-4F06-88F3-457F271AA59C}" type="datetimeFigureOut">
              <a:rPr lang="en-US" smtClean="0"/>
              <a:t>9/9/2022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70293A-F202-432E-86DF-552B3FACAA31}" type="slidenum">
              <a:rPr lang="en-US" smtClean="0"/>
              <a:t>‹#›</a:t>
            </a:fld>
            <a:endParaRPr lang="en-US"/>
          </a:p>
        </p:txBody>
      </p:sp>
    </p:spTree>
    <p:extLst>
      <p:ext uri="{BB962C8B-B14F-4D97-AF65-F5344CB8AC3E}">
        <p14:creationId xmlns:p14="http://schemas.microsoft.com/office/powerpoint/2010/main" val="4243513911"/>
      </p:ext>
    </p:extLst>
  </p:cSld>
  <p:clrMap bg1="lt1" tx1="dk1" bg2="lt2" tx2="dk2" accent1="accent1" accent2="accent2" accent3="accent3" accent4="accent4" accent5="accent5" accent6="accent6" hlink="hlink" folHlink="folHlink"/>
  <p:sldLayoutIdLst>
    <p:sldLayoutId id="2147483875"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7E9E7-6265-48BE-B186-5ABD106C81BC}"/>
              </a:ext>
            </a:extLst>
          </p:cNvPr>
          <p:cNvSpPr>
            <a:spLocks noGrp="1"/>
          </p:cNvSpPr>
          <p:nvPr>
            <p:ph type="ctrTitle"/>
          </p:nvPr>
        </p:nvSpPr>
        <p:spPr/>
        <p:txBody>
          <a:bodyPr/>
          <a:lstStyle/>
          <a:p>
            <a:r>
              <a:rPr lang="en-US" b="1" dirty="0">
                <a:latin typeface="+mn-lt"/>
              </a:rPr>
              <a:t>Analyzer update</a:t>
            </a:r>
          </a:p>
        </p:txBody>
      </p:sp>
      <p:sp>
        <p:nvSpPr>
          <p:cNvPr id="3" name="Subtitle 2">
            <a:extLst>
              <a:ext uri="{FF2B5EF4-FFF2-40B4-BE49-F238E27FC236}">
                <a16:creationId xmlns:a16="http://schemas.microsoft.com/office/drawing/2014/main" id="{EFEFFD2A-B453-4E56-A4FE-92EC1536418E}"/>
              </a:ext>
            </a:extLst>
          </p:cNvPr>
          <p:cNvSpPr>
            <a:spLocks noGrp="1"/>
          </p:cNvSpPr>
          <p:nvPr>
            <p:ph type="subTitle" idx="1"/>
          </p:nvPr>
        </p:nvSpPr>
        <p:spPr/>
        <p:txBody>
          <a:bodyPr>
            <a:normAutofit/>
          </a:bodyPr>
          <a:lstStyle/>
          <a:p>
            <a:r>
              <a:rPr lang="en-US" sz="3200" dirty="0"/>
              <a:t>Ray Rummel	</a:t>
            </a:r>
          </a:p>
          <a:p>
            <a:r>
              <a:rPr lang="en-US" dirty="0"/>
              <a:t>Senior Analyzer Technician	</a:t>
            </a:r>
          </a:p>
          <a:p>
            <a:r>
              <a:rPr lang="en-US" dirty="0"/>
              <a:t>9-11-2022</a:t>
            </a:r>
          </a:p>
        </p:txBody>
      </p:sp>
      <p:pic>
        <p:nvPicPr>
          <p:cNvPr id="5" name="Picture 4">
            <a:extLst>
              <a:ext uri="{FF2B5EF4-FFF2-40B4-BE49-F238E27FC236}">
                <a16:creationId xmlns:a16="http://schemas.microsoft.com/office/drawing/2014/main" id="{22F30CE6-49CF-4CE8-8F69-22DE13ACE7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7357" y="6030329"/>
            <a:ext cx="2477312" cy="673363"/>
          </a:xfrm>
          <a:prstGeom prst="rect">
            <a:avLst/>
          </a:prstGeom>
        </p:spPr>
      </p:pic>
    </p:spTree>
    <p:extLst>
      <p:ext uri="{BB962C8B-B14F-4D97-AF65-F5344CB8AC3E}">
        <p14:creationId xmlns:p14="http://schemas.microsoft.com/office/powerpoint/2010/main" val="1296178955"/>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83CC7-EE15-4E53-9136-1B5E7C3FE14F}"/>
              </a:ext>
            </a:extLst>
          </p:cNvPr>
          <p:cNvSpPr>
            <a:spLocks noGrp="1"/>
          </p:cNvSpPr>
          <p:nvPr>
            <p:ph type="title"/>
          </p:nvPr>
        </p:nvSpPr>
        <p:spPr>
          <a:xfrm>
            <a:off x="646111" y="452718"/>
            <a:ext cx="9404723" cy="830798"/>
          </a:xfrm>
        </p:spPr>
        <p:txBody>
          <a:bodyPr/>
          <a:lstStyle/>
          <a:p>
            <a:r>
              <a:rPr lang="en-US" b="1" dirty="0">
                <a:latin typeface="+mn-lt"/>
              </a:rPr>
              <a:t>Rosemount NO</a:t>
            </a:r>
            <a:r>
              <a:rPr lang="en-US" b="1" baseline="-25000" dirty="0">
                <a:latin typeface="+mn-lt"/>
              </a:rPr>
              <a:t>x</a:t>
            </a:r>
            <a:r>
              <a:rPr lang="en-US" b="1" dirty="0">
                <a:latin typeface="+mn-lt"/>
              </a:rPr>
              <a:t> Analyzers</a:t>
            </a:r>
          </a:p>
        </p:txBody>
      </p:sp>
      <p:sp>
        <p:nvSpPr>
          <p:cNvPr id="3" name="TextBox 2">
            <a:extLst>
              <a:ext uri="{FF2B5EF4-FFF2-40B4-BE49-F238E27FC236}">
                <a16:creationId xmlns:a16="http://schemas.microsoft.com/office/drawing/2014/main" id="{C59C536C-5792-4D0E-BF73-F5341A6C28A9}"/>
              </a:ext>
            </a:extLst>
          </p:cNvPr>
          <p:cNvSpPr txBox="1"/>
          <p:nvPr/>
        </p:nvSpPr>
        <p:spPr>
          <a:xfrm>
            <a:off x="646111" y="1283516"/>
            <a:ext cx="8405610" cy="3046988"/>
          </a:xfrm>
          <a:prstGeom prst="rect">
            <a:avLst/>
          </a:prstGeom>
          <a:noFill/>
        </p:spPr>
        <p:txBody>
          <a:bodyPr wrap="square" rtlCol="0">
            <a:spAutoFit/>
          </a:bodyPr>
          <a:lstStyle/>
          <a:p>
            <a:r>
              <a:rPr lang="en-US" sz="2400" dirty="0"/>
              <a:t>We continue to repair the 951c NO</a:t>
            </a:r>
            <a:r>
              <a:rPr lang="en-US" sz="2400" baseline="-25000" dirty="0"/>
              <a:t>x</a:t>
            </a:r>
            <a:r>
              <a:rPr lang="en-US" sz="2400" dirty="0"/>
              <a:t> analyzers. The majority of circuit boards are no longer available from Rosemount. We have parts on order that may not be able to be delivered. When we are not able to get new parts to repair customer analyzers, we have some used analyzers that we have used to sell refurbished parts in order to complete the repairs. There will be a point when we can no longer offer repairs on this model. 	</a:t>
            </a:r>
            <a:endParaRPr lang="en-US" dirty="0"/>
          </a:p>
        </p:txBody>
      </p:sp>
      <p:pic>
        <p:nvPicPr>
          <p:cNvPr id="4" name="Picture 3">
            <a:extLst>
              <a:ext uri="{FF2B5EF4-FFF2-40B4-BE49-F238E27FC236}">
                <a16:creationId xmlns:a16="http://schemas.microsoft.com/office/drawing/2014/main" id="{58BEFD77-7810-4783-A8FA-F58EA5230A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7357" y="6030329"/>
            <a:ext cx="2477312" cy="673363"/>
          </a:xfrm>
          <a:prstGeom prst="rect">
            <a:avLst/>
          </a:prstGeom>
        </p:spPr>
      </p:pic>
    </p:spTree>
    <p:extLst>
      <p:ext uri="{BB962C8B-B14F-4D97-AF65-F5344CB8AC3E}">
        <p14:creationId xmlns:p14="http://schemas.microsoft.com/office/powerpoint/2010/main" val="1710700180"/>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C036-DCFF-40D9-85E1-1C6D5C271584}"/>
              </a:ext>
            </a:extLst>
          </p:cNvPr>
          <p:cNvSpPr>
            <a:spLocks noGrp="1"/>
          </p:cNvSpPr>
          <p:nvPr>
            <p:ph type="title"/>
          </p:nvPr>
        </p:nvSpPr>
        <p:spPr>
          <a:xfrm>
            <a:off x="646111" y="452718"/>
            <a:ext cx="9404723" cy="788853"/>
          </a:xfrm>
        </p:spPr>
        <p:txBody>
          <a:bodyPr/>
          <a:lstStyle/>
          <a:p>
            <a:r>
              <a:rPr lang="en-US" b="1" dirty="0" err="1">
                <a:latin typeface="+mn-lt"/>
              </a:rPr>
              <a:t>Thermo</a:t>
            </a:r>
            <a:r>
              <a:rPr lang="en-US" b="1" dirty="0">
                <a:latin typeface="+mn-lt"/>
              </a:rPr>
              <a:t> Scientific </a:t>
            </a:r>
          </a:p>
        </p:txBody>
      </p:sp>
      <p:sp>
        <p:nvSpPr>
          <p:cNvPr id="3" name="TextBox 2">
            <a:extLst>
              <a:ext uri="{FF2B5EF4-FFF2-40B4-BE49-F238E27FC236}">
                <a16:creationId xmlns:a16="http://schemas.microsoft.com/office/drawing/2014/main" id="{5730D108-6620-4539-9F46-7A41C1A4DDF9}"/>
              </a:ext>
            </a:extLst>
          </p:cNvPr>
          <p:cNvSpPr txBox="1"/>
          <p:nvPr/>
        </p:nvSpPr>
        <p:spPr>
          <a:xfrm>
            <a:off x="646111" y="1241571"/>
            <a:ext cx="8623724" cy="4093428"/>
          </a:xfrm>
          <a:prstGeom prst="rect">
            <a:avLst/>
          </a:prstGeom>
          <a:noFill/>
        </p:spPr>
        <p:txBody>
          <a:bodyPr wrap="square" rtlCol="0">
            <a:spAutoFit/>
          </a:bodyPr>
          <a:lstStyle/>
          <a:p>
            <a:r>
              <a:rPr lang="en-US" sz="2000" dirty="0"/>
              <a:t>The </a:t>
            </a:r>
            <a:r>
              <a:rPr lang="en-US" sz="2000" dirty="0" err="1"/>
              <a:t>iQ</a:t>
            </a:r>
            <a:r>
              <a:rPr lang="en-US" sz="2000" dirty="0"/>
              <a:t> series analyzers have gone through some struggles as many of you are aware. From a hardware reliability standpoint, we have not had many warranty part claims. That is the good news. Firmware issues and the need for updates have not gone as smoothly. At the present time the most current firmware is performing well. We have recently been made aware of memory getting full causing lockup and slow response to keypad actions. The analyzers record fault records and all the diagnostic items. When the memory gets full it is a simple procedure to empty that memory and change the time for how often they are recorded. It would be a plus to have updates from analyzer manufacturers or service letters to make it possible to give our customers a resolution when we get the phone calls but, too often, we have to refer them to factory tech support. We get better as we get more experience dealing with newer technology.</a:t>
            </a:r>
          </a:p>
        </p:txBody>
      </p:sp>
      <p:pic>
        <p:nvPicPr>
          <p:cNvPr id="4" name="Picture 3">
            <a:extLst>
              <a:ext uri="{FF2B5EF4-FFF2-40B4-BE49-F238E27FC236}">
                <a16:creationId xmlns:a16="http://schemas.microsoft.com/office/drawing/2014/main" id="{3D593E10-ACCF-4ED0-BED6-0B13881DAB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7357" y="6030329"/>
            <a:ext cx="2477312" cy="673363"/>
          </a:xfrm>
          <a:prstGeom prst="rect">
            <a:avLst/>
          </a:prstGeom>
        </p:spPr>
      </p:pic>
    </p:spTree>
    <p:extLst>
      <p:ext uri="{BB962C8B-B14F-4D97-AF65-F5344CB8AC3E}">
        <p14:creationId xmlns:p14="http://schemas.microsoft.com/office/powerpoint/2010/main" val="322137597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DDCCE-A630-4C6E-92AC-776040CA9561}"/>
              </a:ext>
            </a:extLst>
          </p:cNvPr>
          <p:cNvSpPr>
            <a:spLocks noGrp="1"/>
          </p:cNvSpPr>
          <p:nvPr>
            <p:ph type="title"/>
          </p:nvPr>
        </p:nvSpPr>
        <p:spPr>
          <a:xfrm>
            <a:off x="646111" y="452718"/>
            <a:ext cx="9404723" cy="864354"/>
          </a:xfrm>
        </p:spPr>
        <p:txBody>
          <a:bodyPr/>
          <a:lstStyle/>
          <a:p>
            <a:r>
              <a:rPr lang="en-US" b="1" dirty="0">
                <a:latin typeface="+mn-lt"/>
              </a:rPr>
              <a:t>Siemens 6 Series Instruments</a:t>
            </a:r>
          </a:p>
        </p:txBody>
      </p:sp>
      <p:sp>
        <p:nvSpPr>
          <p:cNvPr id="4" name="TextBox 3">
            <a:extLst>
              <a:ext uri="{FF2B5EF4-FFF2-40B4-BE49-F238E27FC236}">
                <a16:creationId xmlns:a16="http://schemas.microsoft.com/office/drawing/2014/main" id="{339B563E-C110-4C55-92D5-D329C0397399}"/>
              </a:ext>
            </a:extLst>
          </p:cNvPr>
          <p:cNvSpPr txBox="1"/>
          <p:nvPr/>
        </p:nvSpPr>
        <p:spPr>
          <a:xfrm>
            <a:off x="646111" y="1317072"/>
            <a:ext cx="8397221" cy="2677656"/>
          </a:xfrm>
          <a:prstGeom prst="rect">
            <a:avLst/>
          </a:prstGeom>
          <a:noFill/>
        </p:spPr>
        <p:txBody>
          <a:bodyPr wrap="square" rtlCol="0">
            <a:spAutoFit/>
          </a:bodyPr>
          <a:lstStyle/>
          <a:p>
            <a:r>
              <a:rPr lang="en-US" sz="2800" dirty="0"/>
              <a:t>Siemens continues to support all six series analyzers. We have not been notified of any change to this policy. I would expect at least a two year prior notification if that were to be the case. We have not heard of any newer models that they plan to market.	 </a:t>
            </a:r>
          </a:p>
        </p:txBody>
      </p:sp>
      <p:pic>
        <p:nvPicPr>
          <p:cNvPr id="5" name="Picture 4">
            <a:extLst>
              <a:ext uri="{FF2B5EF4-FFF2-40B4-BE49-F238E27FC236}">
                <a16:creationId xmlns:a16="http://schemas.microsoft.com/office/drawing/2014/main" id="{F5BCD260-E335-4AAF-9CB5-3D782F156A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7357" y="6030329"/>
            <a:ext cx="2477312" cy="673363"/>
          </a:xfrm>
          <a:prstGeom prst="rect">
            <a:avLst/>
          </a:prstGeom>
        </p:spPr>
      </p:pic>
    </p:spTree>
    <p:extLst>
      <p:ext uri="{BB962C8B-B14F-4D97-AF65-F5344CB8AC3E}">
        <p14:creationId xmlns:p14="http://schemas.microsoft.com/office/powerpoint/2010/main" val="1385089997"/>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DDCCE-A630-4C6E-92AC-776040CA9561}"/>
              </a:ext>
            </a:extLst>
          </p:cNvPr>
          <p:cNvSpPr>
            <a:spLocks noGrp="1"/>
          </p:cNvSpPr>
          <p:nvPr>
            <p:ph type="title"/>
          </p:nvPr>
        </p:nvSpPr>
        <p:spPr>
          <a:xfrm>
            <a:off x="646111" y="452718"/>
            <a:ext cx="9404723" cy="864354"/>
          </a:xfrm>
        </p:spPr>
        <p:txBody>
          <a:bodyPr/>
          <a:lstStyle/>
          <a:p>
            <a:r>
              <a:rPr lang="en-US" b="1" dirty="0">
                <a:latin typeface="+mn-lt"/>
              </a:rPr>
              <a:t>Teledyne</a:t>
            </a:r>
          </a:p>
        </p:txBody>
      </p:sp>
      <p:sp>
        <p:nvSpPr>
          <p:cNvPr id="4" name="TextBox 3">
            <a:extLst>
              <a:ext uri="{FF2B5EF4-FFF2-40B4-BE49-F238E27FC236}">
                <a16:creationId xmlns:a16="http://schemas.microsoft.com/office/drawing/2014/main" id="{339B563E-C110-4C55-92D5-D329C0397399}"/>
              </a:ext>
            </a:extLst>
          </p:cNvPr>
          <p:cNvSpPr txBox="1"/>
          <p:nvPr/>
        </p:nvSpPr>
        <p:spPr>
          <a:xfrm>
            <a:off x="646111" y="1317072"/>
            <a:ext cx="8397221" cy="4401205"/>
          </a:xfrm>
          <a:prstGeom prst="rect">
            <a:avLst/>
          </a:prstGeom>
          <a:noFill/>
        </p:spPr>
        <p:txBody>
          <a:bodyPr wrap="square" rtlCol="0">
            <a:spAutoFit/>
          </a:bodyPr>
          <a:lstStyle/>
          <a:p>
            <a:r>
              <a:rPr lang="en-US" sz="2800" dirty="0"/>
              <a:t>The T-Series analyzers are not currently having any hardware issues. We have moved past most of the CO detector issues. The older T-Series analyzers with Legacy format do not require any firmware updates so we have not had issues with those analyzers. Newer analyzers with </a:t>
            </a:r>
            <a:r>
              <a:rPr lang="en-US" sz="2800" dirty="0" err="1"/>
              <a:t>NumaView</a:t>
            </a:r>
            <a:r>
              <a:rPr lang="en-US" sz="2800" dirty="0"/>
              <a:t> format have had the need to update firmware. Also, the memory for fault and diagnostic history gets full and similar symptoms occur like those seen in the </a:t>
            </a:r>
            <a:r>
              <a:rPr lang="en-US" sz="2800" dirty="0" err="1"/>
              <a:t>Thermo</a:t>
            </a:r>
            <a:r>
              <a:rPr lang="en-US" sz="2800" dirty="0"/>
              <a:t> analyzers. </a:t>
            </a:r>
          </a:p>
        </p:txBody>
      </p:sp>
      <p:pic>
        <p:nvPicPr>
          <p:cNvPr id="5" name="Picture 4">
            <a:extLst>
              <a:ext uri="{FF2B5EF4-FFF2-40B4-BE49-F238E27FC236}">
                <a16:creationId xmlns:a16="http://schemas.microsoft.com/office/drawing/2014/main" id="{F5BCD260-E335-4AAF-9CB5-3D782F156A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7357" y="6030329"/>
            <a:ext cx="2477312" cy="673363"/>
          </a:xfrm>
          <a:prstGeom prst="rect">
            <a:avLst/>
          </a:prstGeom>
        </p:spPr>
      </p:pic>
    </p:spTree>
    <p:extLst>
      <p:ext uri="{BB962C8B-B14F-4D97-AF65-F5344CB8AC3E}">
        <p14:creationId xmlns:p14="http://schemas.microsoft.com/office/powerpoint/2010/main" val="1801924423"/>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DDCCE-A630-4C6E-92AC-776040CA9561}"/>
              </a:ext>
            </a:extLst>
          </p:cNvPr>
          <p:cNvSpPr>
            <a:spLocks noGrp="1"/>
          </p:cNvSpPr>
          <p:nvPr>
            <p:ph type="title"/>
          </p:nvPr>
        </p:nvSpPr>
        <p:spPr>
          <a:xfrm>
            <a:off x="646111" y="452718"/>
            <a:ext cx="9404723" cy="864354"/>
          </a:xfrm>
        </p:spPr>
        <p:txBody>
          <a:bodyPr/>
          <a:lstStyle/>
          <a:p>
            <a:r>
              <a:rPr lang="en-US" b="1" dirty="0">
                <a:latin typeface="+mn-lt"/>
              </a:rPr>
              <a:t>Teledyne (cont.)</a:t>
            </a:r>
          </a:p>
        </p:txBody>
      </p:sp>
      <p:sp>
        <p:nvSpPr>
          <p:cNvPr id="4" name="TextBox 3">
            <a:extLst>
              <a:ext uri="{FF2B5EF4-FFF2-40B4-BE49-F238E27FC236}">
                <a16:creationId xmlns:a16="http://schemas.microsoft.com/office/drawing/2014/main" id="{339B563E-C110-4C55-92D5-D329C0397399}"/>
              </a:ext>
            </a:extLst>
          </p:cNvPr>
          <p:cNvSpPr txBox="1"/>
          <p:nvPr/>
        </p:nvSpPr>
        <p:spPr>
          <a:xfrm>
            <a:off x="646111" y="1317072"/>
            <a:ext cx="8397221" cy="3970318"/>
          </a:xfrm>
          <a:prstGeom prst="rect">
            <a:avLst/>
          </a:prstGeom>
          <a:noFill/>
        </p:spPr>
        <p:txBody>
          <a:bodyPr wrap="square" rtlCol="0">
            <a:spAutoFit/>
          </a:bodyPr>
          <a:lstStyle/>
          <a:p>
            <a:r>
              <a:rPr lang="en-US" sz="2800" dirty="0"/>
              <a:t>The procedure to clear this memory is more involved. It requires following a step-by-step procedure with a computer keyboard. Customers can contact the analyzer department for assistance with this issue by calling the CiSCO mainline and dialing extension 123. Firmware updates can be obtained through the Teledyne website or, if we have instruments at Cisco, we can get the latest firmware installed.   </a:t>
            </a:r>
          </a:p>
        </p:txBody>
      </p:sp>
      <p:pic>
        <p:nvPicPr>
          <p:cNvPr id="5" name="Picture 4">
            <a:extLst>
              <a:ext uri="{FF2B5EF4-FFF2-40B4-BE49-F238E27FC236}">
                <a16:creationId xmlns:a16="http://schemas.microsoft.com/office/drawing/2014/main" id="{F5BCD260-E335-4AAF-9CB5-3D782F156A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7357" y="6030329"/>
            <a:ext cx="2477312" cy="673363"/>
          </a:xfrm>
          <a:prstGeom prst="rect">
            <a:avLst/>
          </a:prstGeom>
        </p:spPr>
      </p:pic>
    </p:spTree>
    <p:extLst>
      <p:ext uri="{BB962C8B-B14F-4D97-AF65-F5344CB8AC3E}">
        <p14:creationId xmlns:p14="http://schemas.microsoft.com/office/powerpoint/2010/main" val="2564116114"/>
      </p:ext>
    </p:extLst>
  </p:cSld>
  <p:clrMapOvr>
    <a:masterClrMapping/>
  </p:clrMapOvr>
  <p:transition spd="slow">
    <p:wipe/>
  </p:transition>
</p:sld>
</file>

<file path=ppt/theme/theme1.xml><?xml version="1.0" encoding="utf-8"?>
<a:theme xmlns:a="http://schemas.openxmlformats.org/drawingml/2006/main" name="logo slide background">
  <a:themeElements>
    <a:clrScheme name="Custom 1">
      <a:dk1>
        <a:srgbClr val="44546A"/>
      </a:dk1>
      <a:lt1>
        <a:sysClr val="window" lastClr="FFFFFF"/>
      </a:lt1>
      <a:dk2>
        <a:srgbClr val="4472C4"/>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ogo slide background.potx" id="{FCEFBCF3-EE75-43A8-89DF-13640462D051}" vid="{82C45CFF-3181-4D21-AE9B-6E58C15B262D}"/>
    </a:ext>
  </a:extLst>
</a:theme>
</file>

<file path=docProps/app.xml><?xml version="1.0" encoding="utf-8"?>
<Properties xmlns="http://schemas.openxmlformats.org/officeDocument/2006/extended-properties" xmlns:vt="http://schemas.openxmlformats.org/officeDocument/2006/docPropsVTypes">
  <Template>logo slide background</Template>
  <TotalTime>150</TotalTime>
  <Words>489</Words>
  <Application>Microsoft Office PowerPoint</Application>
  <PresentationFormat>Widescreen</PresentationFormat>
  <Paragraphs>14</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logo slide background</vt:lpstr>
      <vt:lpstr>Analyzer update</vt:lpstr>
      <vt:lpstr>Rosemount NOx Analyzers</vt:lpstr>
      <vt:lpstr>Thermo Scientific </vt:lpstr>
      <vt:lpstr>Siemens 6 Series Instruments</vt:lpstr>
      <vt:lpstr>Teledyne</vt:lpstr>
      <vt:lpstr>Teledyne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Analyzer Issues</dc:title>
  <dc:creator>Sumit Sunthankar</dc:creator>
  <cp:lastModifiedBy>Shane Williams</cp:lastModifiedBy>
  <cp:revision>20</cp:revision>
  <dcterms:created xsi:type="dcterms:W3CDTF">2019-09-05T22:11:01Z</dcterms:created>
  <dcterms:modified xsi:type="dcterms:W3CDTF">2022-09-09T22:06:58Z</dcterms:modified>
</cp:coreProperties>
</file>