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56" r:id="rId5"/>
    <p:sldId id="433" r:id="rId6"/>
    <p:sldId id="426" r:id="rId7"/>
    <p:sldId id="411" r:id="rId8"/>
    <p:sldId id="412" r:id="rId9"/>
    <p:sldId id="423" r:id="rId10"/>
    <p:sldId id="431" r:id="rId11"/>
    <p:sldId id="432" r:id="rId12"/>
    <p:sldId id="434" r:id="rId13"/>
    <p:sldId id="407" r:id="rId14"/>
    <p:sldId id="418" r:id="rId15"/>
    <p:sldId id="416" r:id="rId16"/>
    <p:sldId id="397" r:id="rId17"/>
    <p:sldId id="422" r:id="rId18"/>
    <p:sldId id="414" r:id="rId19"/>
    <p:sldId id="415" r:id="rId20"/>
    <p:sldId id="424" r:id="rId21"/>
    <p:sldId id="425" r:id="rId22"/>
    <p:sldId id="417" r:id="rId23"/>
    <p:sldId id="429" r:id="rId24"/>
    <p:sldId id="430" r:id="rId25"/>
    <p:sldId id="401" r:id="rId26"/>
    <p:sldId id="419" r:id="rId27"/>
    <p:sldId id="300" r:id="rId28"/>
  </p:sldIdLst>
  <p:sldSz cx="12192000" cy="6858000"/>
  <p:notesSz cx="6858000" cy="9144000"/>
  <p:custShowLst>
    <p:custShow name="Custom Show 1" id="0">
      <p:sldLst>
        <p:sld r:id="rId5"/>
        <p:sld r:id="rId17"/>
        <p:sld r:id="rId28"/>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924"/>
    <a:srgbClr val="FFE69B"/>
    <a:srgbClr val="FFCC00"/>
    <a:srgbClr val="FFCC66"/>
    <a:srgbClr val="FF9900"/>
    <a:srgbClr val="111821"/>
    <a:srgbClr val="E2211C"/>
    <a:srgbClr val="88898D"/>
    <a:srgbClr val="C00000"/>
    <a:srgbClr val="215F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453" y="4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AFA36-416B-4598-AF83-24DDE65182D8}"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AB24D9-86A2-4004-A45B-B20C2131EC32}" type="slidenum">
              <a:rPr lang="en-US" smtClean="0"/>
              <a:t>‹#›</a:t>
            </a:fld>
            <a:endParaRPr lang="en-US"/>
          </a:p>
        </p:txBody>
      </p:sp>
    </p:spTree>
    <p:extLst>
      <p:ext uri="{BB962C8B-B14F-4D97-AF65-F5344CB8AC3E}">
        <p14:creationId xmlns:p14="http://schemas.microsoft.com/office/powerpoint/2010/main" val="312330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65B6D-0A89-49B4-B8DC-5759A30A7F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9278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Helps manage differences in the coefficient of expansion and contraction between tubes or between heater cable and tubes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Heat transfer to the tubing being heated more uniform along entire length of line.</a:t>
            </a:r>
          </a:p>
          <a:p>
            <a:endParaRPr lang="en-US" dirty="0"/>
          </a:p>
        </p:txBody>
      </p:sp>
      <p:sp>
        <p:nvSpPr>
          <p:cNvPr id="4" name="Slide Number Placeholder 3"/>
          <p:cNvSpPr>
            <a:spLocks noGrp="1"/>
          </p:cNvSpPr>
          <p:nvPr>
            <p:ph type="sldNum" sz="quarter" idx="10"/>
          </p:nvPr>
        </p:nvSpPr>
        <p:spPr/>
        <p:txBody>
          <a:bodyPr/>
          <a:lstStyle/>
          <a:p>
            <a:fld id="{66AB24D9-86A2-4004-A45B-B20C2131EC32}" type="slidenum">
              <a:rPr lang="en-US" smtClean="0"/>
              <a:t>14</a:t>
            </a:fld>
            <a:endParaRPr lang="en-US"/>
          </a:p>
        </p:txBody>
      </p:sp>
    </p:spTree>
    <p:extLst>
      <p:ext uri="{BB962C8B-B14F-4D97-AF65-F5344CB8AC3E}">
        <p14:creationId xmlns:p14="http://schemas.microsoft.com/office/powerpoint/2010/main" val="2863361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B65B6D-0A89-49B4-B8DC-5759A30A7FD3}" type="slidenum">
              <a:rPr lang="en-US" smtClean="0"/>
              <a:t>17</a:t>
            </a:fld>
            <a:endParaRPr lang="en-US" dirty="0"/>
          </a:p>
        </p:txBody>
      </p:sp>
    </p:spTree>
    <p:extLst>
      <p:ext uri="{BB962C8B-B14F-4D97-AF65-F5344CB8AC3E}">
        <p14:creationId xmlns:p14="http://schemas.microsoft.com/office/powerpoint/2010/main" val="2613454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Installation</a:t>
            </a:r>
            <a:r>
              <a:rPr lang="en-US" baseline="0" dirty="0"/>
              <a:t> instructions show how to install properly, and QC the heater during installation.</a:t>
            </a:r>
            <a:endParaRPr lang="en-US" dirty="0"/>
          </a:p>
        </p:txBody>
      </p:sp>
      <p:sp>
        <p:nvSpPr>
          <p:cNvPr id="4" name="Slide Number Placeholder 3"/>
          <p:cNvSpPr>
            <a:spLocks noGrp="1"/>
          </p:cNvSpPr>
          <p:nvPr>
            <p:ph type="sldNum" sz="quarter" idx="10"/>
          </p:nvPr>
        </p:nvSpPr>
        <p:spPr/>
        <p:txBody>
          <a:bodyPr/>
          <a:lstStyle/>
          <a:p>
            <a:fld id="{CACA2D61-0013-4C84-82E9-24BB92787DD0}" type="slidenum">
              <a:rPr lang="en-US" smtClean="0"/>
              <a:t>18</a:t>
            </a:fld>
            <a:endParaRPr lang="en-US" dirty="0"/>
          </a:p>
        </p:txBody>
      </p:sp>
    </p:spTree>
    <p:extLst>
      <p:ext uri="{BB962C8B-B14F-4D97-AF65-F5344CB8AC3E}">
        <p14:creationId xmlns:p14="http://schemas.microsoft.com/office/powerpoint/2010/main" val="539560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3dff2c4c9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3dff2c4c9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5061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D155AA-F822-435A-A88B-5982E651CE08}"/>
              </a:ext>
            </a:extLst>
          </p:cNvPr>
          <p:cNvGrpSpPr/>
          <p:nvPr userDrawn="1"/>
        </p:nvGrpSpPr>
        <p:grpSpPr>
          <a:xfrm>
            <a:off x="11428521" y="0"/>
            <a:ext cx="763479" cy="763479"/>
            <a:chOff x="11428521" y="0"/>
            <a:chExt cx="763479" cy="763479"/>
          </a:xfrm>
        </p:grpSpPr>
        <p:sp>
          <p:nvSpPr>
            <p:cNvPr id="8" name="Rectangle 7">
              <a:extLst>
                <a:ext uri="{FF2B5EF4-FFF2-40B4-BE49-F238E27FC236}">
                  <a16:creationId xmlns:a16="http://schemas.microsoft.com/office/drawing/2014/main" id="{37E4702F-1816-49C9-9CE4-E1B7873FBBFA}"/>
                </a:ext>
              </a:extLst>
            </p:cNvPr>
            <p:cNvSpPr/>
            <p:nvPr/>
          </p:nvSpPr>
          <p:spPr>
            <a:xfrm>
              <a:off x="11428521" y="0"/>
              <a:ext cx="763479" cy="763479"/>
            </a:xfrm>
            <a:prstGeom prst="rect">
              <a:avLst/>
            </a:prstGeom>
            <a:solidFill>
              <a:srgbClr val="1118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pic>
          <p:nvPicPr>
            <p:cNvPr id="9" name="Picture 8" descr="A picture containing drawing&#10;&#10;Description automatically generated">
              <a:extLst>
                <a:ext uri="{FF2B5EF4-FFF2-40B4-BE49-F238E27FC236}">
                  <a16:creationId xmlns:a16="http://schemas.microsoft.com/office/drawing/2014/main" id="{91D1A95C-03D6-4893-98EE-E1A5C61100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73000" y="36745"/>
              <a:ext cx="667252" cy="696262"/>
            </a:xfrm>
            <a:prstGeom prst="rect">
              <a:avLst/>
            </a:prstGeom>
          </p:spPr>
        </p:pic>
      </p:grpSp>
      <p:sp>
        <p:nvSpPr>
          <p:cNvPr id="10" name="Title 9">
            <a:extLst>
              <a:ext uri="{FF2B5EF4-FFF2-40B4-BE49-F238E27FC236}">
                <a16:creationId xmlns:a16="http://schemas.microsoft.com/office/drawing/2014/main" id="{91F5FD95-60BA-4528-A5EB-6872B2A2098B}"/>
              </a:ext>
            </a:extLst>
          </p:cNvPr>
          <p:cNvSpPr>
            <a:spLocks noGrp="1"/>
          </p:cNvSpPr>
          <p:nvPr>
            <p:ph type="title"/>
          </p:nvPr>
        </p:nvSpPr>
        <p:spPr>
          <a:xfrm>
            <a:off x="477360" y="365125"/>
            <a:ext cx="10515600" cy="1325563"/>
          </a:xfrm>
          <a:prstGeom prst="rect">
            <a:avLst/>
          </a:prstGeom>
        </p:spPr>
        <p:txBody>
          <a:bodyPr/>
          <a:lstStyle/>
          <a:p>
            <a:r>
              <a:rPr lang="en-US"/>
              <a:t>Click to edit Master title style</a:t>
            </a:r>
          </a:p>
        </p:txBody>
      </p:sp>
      <p:sp>
        <p:nvSpPr>
          <p:cNvPr id="11" name="Text Placeholder 10">
            <a:extLst>
              <a:ext uri="{FF2B5EF4-FFF2-40B4-BE49-F238E27FC236}">
                <a16:creationId xmlns:a16="http://schemas.microsoft.com/office/drawing/2014/main" id="{C3B5C6C2-6D0F-42C3-B238-808F8B9BD5D9}"/>
              </a:ext>
            </a:extLst>
          </p:cNvPr>
          <p:cNvSpPr>
            <a:spLocks noGrp="1"/>
          </p:cNvSpPr>
          <p:nvPr>
            <p:ph type="body" sz="quarter" idx="10"/>
          </p:nvPr>
        </p:nvSpPr>
        <p:spPr>
          <a:xfrm>
            <a:off x="477838" y="1884363"/>
            <a:ext cx="10515122" cy="2500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1938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403F68F-4785-4AAB-A091-C9CF63F80D0A}"/>
              </a:ext>
            </a:extLst>
          </p:cNvPr>
          <p:cNvSpPr>
            <a:spLocks noGrp="1"/>
          </p:cNvSpPr>
          <p:nvPr>
            <p:ph type="pic" sz="quarter" idx="11" hasCustomPrompt="1"/>
          </p:nvPr>
        </p:nvSpPr>
        <p:spPr>
          <a:xfrm>
            <a:off x="2601913" y="909637"/>
            <a:ext cx="4073525" cy="465613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9" name="Picture Placeholder 2">
            <a:extLst>
              <a:ext uri="{FF2B5EF4-FFF2-40B4-BE49-F238E27FC236}">
                <a16:creationId xmlns:a16="http://schemas.microsoft.com/office/drawing/2014/main" id="{75C6F662-E742-49A8-B977-3A5EA486F5C6}"/>
              </a:ext>
            </a:extLst>
          </p:cNvPr>
          <p:cNvSpPr>
            <a:spLocks noGrp="1"/>
          </p:cNvSpPr>
          <p:nvPr>
            <p:ph type="pic" sz="quarter" idx="12" hasCustomPrompt="1"/>
          </p:nvPr>
        </p:nvSpPr>
        <p:spPr>
          <a:xfrm>
            <a:off x="6892925" y="909637"/>
            <a:ext cx="3476625" cy="22574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10" name="Picture Placeholder 2">
            <a:extLst>
              <a:ext uri="{FF2B5EF4-FFF2-40B4-BE49-F238E27FC236}">
                <a16:creationId xmlns:a16="http://schemas.microsoft.com/office/drawing/2014/main" id="{CB669FEA-8653-4259-8AAF-6CDB35EC558C}"/>
              </a:ext>
            </a:extLst>
          </p:cNvPr>
          <p:cNvSpPr>
            <a:spLocks noGrp="1"/>
          </p:cNvSpPr>
          <p:nvPr>
            <p:ph type="pic" sz="quarter" idx="13" hasCustomPrompt="1"/>
          </p:nvPr>
        </p:nvSpPr>
        <p:spPr>
          <a:xfrm>
            <a:off x="6892925" y="3308349"/>
            <a:ext cx="4535488" cy="22574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3885655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F9BA8BE-FFC3-41D7-AE00-C3C20E8D781E}"/>
              </a:ext>
            </a:extLst>
          </p:cNvPr>
          <p:cNvSpPr>
            <a:spLocks noGrp="1"/>
          </p:cNvSpPr>
          <p:nvPr>
            <p:ph type="pic" sz="quarter" idx="12" hasCustomPrompt="1"/>
          </p:nvPr>
        </p:nvSpPr>
        <p:spPr>
          <a:xfrm>
            <a:off x="1079337" y="722698"/>
            <a:ext cx="3212311" cy="3166091"/>
          </a:xfrm>
          <a:prstGeom prst="ellipse">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591458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C49F5DC2-01F4-4544-B514-3162F6A53E7A}"/>
              </a:ext>
            </a:extLst>
          </p:cNvPr>
          <p:cNvSpPr>
            <a:spLocks noGrp="1"/>
          </p:cNvSpPr>
          <p:nvPr>
            <p:ph type="pic" sz="quarter" idx="11" hasCustomPrompt="1"/>
          </p:nvPr>
        </p:nvSpPr>
        <p:spPr>
          <a:xfrm>
            <a:off x="996951" y="985838"/>
            <a:ext cx="3157538" cy="424338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2954112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54A762D-F74B-4D9C-ACE9-F4EF803073EC}"/>
              </a:ext>
            </a:extLst>
          </p:cNvPr>
          <p:cNvSpPr>
            <a:spLocks noGrp="1"/>
          </p:cNvSpPr>
          <p:nvPr>
            <p:ph type="pic" sz="quarter" idx="11" hasCustomPrompt="1"/>
          </p:nvPr>
        </p:nvSpPr>
        <p:spPr>
          <a:xfrm>
            <a:off x="7500938" y="0"/>
            <a:ext cx="4691062"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1237172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4F595FE-F776-40BE-8C20-60BD22B45A3E}"/>
              </a:ext>
            </a:extLst>
          </p:cNvPr>
          <p:cNvSpPr>
            <a:spLocks noGrp="1"/>
          </p:cNvSpPr>
          <p:nvPr>
            <p:ph type="pic" sz="quarter" idx="11" hasCustomPrompt="1"/>
          </p:nvPr>
        </p:nvSpPr>
        <p:spPr>
          <a:xfrm>
            <a:off x="1166813" y="2547938"/>
            <a:ext cx="10261600" cy="28003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17929374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9578985-7BF5-4B38-AF96-A1EF3C8275B1}"/>
              </a:ext>
            </a:extLst>
          </p:cNvPr>
          <p:cNvSpPr>
            <a:spLocks noGrp="1"/>
          </p:cNvSpPr>
          <p:nvPr>
            <p:ph type="pic" sz="quarter" idx="11" hasCustomPrompt="1"/>
          </p:nvPr>
        </p:nvSpPr>
        <p:spPr>
          <a:xfrm>
            <a:off x="2220913" y="0"/>
            <a:ext cx="4056062"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1989562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83562C8-70C9-4FFE-8670-3B6C38570FDF}"/>
              </a:ext>
            </a:extLst>
          </p:cNvPr>
          <p:cNvSpPr>
            <a:spLocks noGrp="1"/>
          </p:cNvSpPr>
          <p:nvPr>
            <p:ph type="pic" sz="quarter" idx="10" hasCustomPrompt="1"/>
          </p:nvPr>
        </p:nvSpPr>
        <p:spPr>
          <a:xfrm>
            <a:off x="6865938" y="919163"/>
            <a:ext cx="1970087" cy="21637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11" name="Picture Placeholder 2">
            <a:extLst>
              <a:ext uri="{FF2B5EF4-FFF2-40B4-BE49-F238E27FC236}">
                <a16:creationId xmlns:a16="http://schemas.microsoft.com/office/drawing/2014/main" id="{14D309EC-BEDF-4742-BC27-AAA05A3274ED}"/>
              </a:ext>
            </a:extLst>
          </p:cNvPr>
          <p:cNvSpPr>
            <a:spLocks noGrp="1"/>
          </p:cNvSpPr>
          <p:nvPr>
            <p:ph type="pic" sz="quarter" idx="11" hasCustomPrompt="1"/>
          </p:nvPr>
        </p:nvSpPr>
        <p:spPr>
          <a:xfrm>
            <a:off x="8978901" y="919162"/>
            <a:ext cx="1970087" cy="21637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12" name="Picture Placeholder 2">
            <a:extLst>
              <a:ext uri="{FF2B5EF4-FFF2-40B4-BE49-F238E27FC236}">
                <a16:creationId xmlns:a16="http://schemas.microsoft.com/office/drawing/2014/main" id="{35F386A9-1F08-4558-8329-47531658B639}"/>
              </a:ext>
            </a:extLst>
          </p:cNvPr>
          <p:cNvSpPr>
            <a:spLocks noGrp="1"/>
          </p:cNvSpPr>
          <p:nvPr>
            <p:ph type="pic" sz="quarter" idx="12" hasCustomPrompt="1"/>
          </p:nvPr>
        </p:nvSpPr>
        <p:spPr>
          <a:xfrm>
            <a:off x="6865938" y="3194050"/>
            <a:ext cx="1970087" cy="21637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13" name="Picture Placeholder 2">
            <a:extLst>
              <a:ext uri="{FF2B5EF4-FFF2-40B4-BE49-F238E27FC236}">
                <a16:creationId xmlns:a16="http://schemas.microsoft.com/office/drawing/2014/main" id="{3C234D6F-C696-4EF2-BD8E-82D7991E74A6}"/>
              </a:ext>
            </a:extLst>
          </p:cNvPr>
          <p:cNvSpPr>
            <a:spLocks noGrp="1"/>
          </p:cNvSpPr>
          <p:nvPr>
            <p:ph type="pic" sz="quarter" idx="13" hasCustomPrompt="1"/>
          </p:nvPr>
        </p:nvSpPr>
        <p:spPr>
          <a:xfrm>
            <a:off x="8978901" y="3194049"/>
            <a:ext cx="1970087" cy="21637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1135990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ACE48EB-EB70-470F-881F-3598982AD27A}"/>
              </a:ext>
            </a:extLst>
          </p:cNvPr>
          <p:cNvSpPr>
            <a:spLocks noGrp="1"/>
          </p:cNvSpPr>
          <p:nvPr>
            <p:ph type="pic" sz="quarter" idx="10" hasCustomPrompt="1"/>
          </p:nvPr>
        </p:nvSpPr>
        <p:spPr>
          <a:xfrm>
            <a:off x="6096000" y="0"/>
            <a:ext cx="6096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9" name="Picture Placeholder 2">
            <a:extLst>
              <a:ext uri="{FF2B5EF4-FFF2-40B4-BE49-F238E27FC236}">
                <a16:creationId xmlns:a16="http://schemas.microsoft.com/office/drawing/2014/main" id="{3C1D591D-E078-417A-84E7-A90C2FDE7CE7}"/>
              </a:ext>
            </a:extLst>
          </p:cNvPr>
          <p:cNvSpPr>
            <a:spLocks noGrp="1"/>
          </p:cNvSpPr>
          <p:nvPr>
            <p:ph type="pic" sz="quarter" idx="11" hasCustomPrompt="1"/>
          </p:nvPr>
        </p:nvSpPr>
        <p:spPr>
          <a:xfrm>
            <a:off x="4278313" y="2598738"/>
            <a:ext cx="3176587" cy="22574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10" name="Picture Placeholder 2">
            <a:extLst>
              <a:ext uri="{FF2B5EF4-FFF2-40B4-BE49-F238E27FC236}">
                <a16:creationId xmlns:a16="http://schemas.microsoft.com/office/drawing/2014/main" id="{3C9041E2-BD9D-4FBA-AF00-7281326BD35F}"/>
              </a:ext>
            </a:extLst>
          </p:cNvPr>
          <p:cNvSpPr>
            <a:spLocks noGrp="1"/>
          </p:cNvSpPr>
          <p:nvPr>
            <p:ph type="pic" sz="quarter" idx="12" hasCustomPrompt="1"/>
          </p:nvPr>
        </p:nvSpPr>
        <p:spPr>
          <a:xfrm>
            <a:off x="7727951" y="2598738"/>
            <a:ext cx="3176587" cy="22574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4104775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2384C88E-A4D9-4786-ADC6-CB60644BE553}"/>
              </a:ext>
            </a:extLst>
          </p:cNvPr>
          <p:cNvSpPr>
            <a:spLocks noGrp="1"/>
          </p:cNvSpPr>
          <p:nvPr>
            <p:ph type="pic" sz="quarter" idx="11" hasCustomPrompt="1"/>
          </p:nvPr>
        </p:nvSpPr>
        <p:spPr>
          <a:xfrm>
            <a:off x="1293813" y="2770188"/>
            <a:ext cx="3500437" cy="1905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7" name="Picture Placeholder 2">
            <a:extLst>
              <a:ext uri="{FF2B5EF4-FFF2-40B4-BE49-F238E27FC236}">
                <a16:creationId xmlns:a16="http://schemas.microsoft.com/office/drawing/2014/main" id="{8EA48A81-88D2-4431-9095-75A65DDBFD5E}"/>
              </a:ext>
            </a:extLst>
          </p:cNvPr>
          <p:cNvSpPr>
            <a:spLocks noGrp="1"/>
          </p:cNvSpPr>
          <p:nvPr>
            <p:ph type="pic" sz="quarter" idx="12" hasCustomPrompt="1"/>
          </p:nvPr>
        </p:nvSpPr>
        <p:spPr>
          <a:xfrm>
            <a:off x="7397750" y="2770188"/>
            <a:ext cx="3500437" cy="1905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2294331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277D630-2784-4AB5-9BAC-114DD495D2A9}"/>
              </a:ext>
            </a:extLst>
          </p:cNvPr>
          <p:cNvSpPr>
            <a:spLocks noGrp="1"/>
          </p:cNvSpPr>
          <p:nvPr>
            <p:ph type="pic" sz="quarter" idx="15" hasCustomPrompt="1"/>
          </p:nvPr>
        </p:nvSpPr>
        <p:spPr>
          <a:xfrm>
            <a:off x="2519363" y="835024"/>
            <a:ext cx="2122487" cy="4524375"/>
          </a:xfrm>
          <a:custGeom>
            <a:avLst/>
            <a:gdLst>
              <a:gd name="connsiteX0" fmla="*/ 262093 w 2515790"/>
              <a:gd name="connsiteY0" fmla="*/ 0 h 5429897"/>
              <a:gd name="connsiteX1" fmla="*/ 291708 w 2515790"/>
              <a:gd name="connsiteY1" fmla="*/ 0 h 5429897"/>
              <a:gd name="connsiteX2" fmla="*/ 506417 w 2515790"/>
              <a:gd name="connsiteY2" fmla="*/ 0 h 5429897"/>
              <a:gd name="connsiteX3" fmla="*/ 515301 w 2515790"/>
              <a:gd name="connsiteY3" fmla="*/ 0 h 5429897"/>
              <a:gd name="connsiteX4" fmla="*/ 525666 w 2515790"/>
              <a:gd name="connsiteY4" fmla="*/ 2962 h 5429897"/>
              <a:gd name="connsiteX5" fmla="*/ 536032 w 2515790"/>
              <a:gd name="connsiteY5" fmla="*/ 7405 h 5429897"/>
              <a:gd name="connsiteX6" fmla="*/ 543435 w 2515790"/>
              <a:gd name="connsiteY6" fmla="*/ 14808 h 5429897"/>
              <a:gd name="connsiteX7" fmla="*/ 550838 w 2515790"/>
              <a:gd name="connsiteY7" fmla="*/ 22212 h 5429897"/>
              <a:gd name="connsiteX8" fmla="*/ 555280 w 2515790"/>
              <a:gd name="connsiteY8" fmla="*/ 32576 h 5429897"/>
              <a:gd name="connsiteX9" fmla="*/ 558243 w 2515790"/>
              <a:gd name="connsiteY9" fmla="*/ 42942 h 5429897"/>
              <a:gd name="connsiteX10" fmla="*/ 561204 w 2515790"/>
              <a:gd name="connsiteY10" fmla="*/ 54788 h 5429897"/>
              <a:gd name="connsiteX11" fmla="*/ 561204 w 2515790"/>
              <a:gd name="connsiteY11" fmla="*/ 69596 h 5429897"/>
              <a:gd name="connsiteX12" fmla="*/ 562685 w 2515790"/>
              <a:gd name="connsiteY12" fmla="*/ 84403 h 5429897"/>
              <a:gd name="connsiteX13" fmla="*/ 570088 w 2515790"/>
              <a:gd name="connsiteY13" fmla="*/ 112537 h 5429897"/>
              <a:gd name="connsiteX14" fmla="*/ 584895 w 2515790"/>
              <a:gd name="connsiteY14" fmla="*/ 137710 h 5429897"/>
              <a:gd name="connsiteX15" fmla="*/ 602665 w 2515790"/>
              <a:gd name="connsiteY15" fmla="*/ 159921 h 5429897"/>
              <a:gd name="connsiteX16" fmla="*/ 624876 w 2515790"/>
              <a:gd name="connsiteY16" fmla="*/ 177691 h 5429897"/>
              <a:gd name="connsiteX17" fmla="*/ 650049 w 2515790"/>
              <a:gd name="connsiteY17" fmla="*/ 192498 h 5429897"/>
              <a:gd name="connsiteX18" fmla="*/ 678183 w 2515790"/>
              <a:gd name="connsiteY18" fmla="*/ 199901 h 5429897"/>
              <a:gd name="connsiteX19" fmla="*/ 692990 w 2515790"/>
              <a:gd name="connsiteY19" fmla="*/ 201383 h 5429897"/>
              <a:gd name="connsiteX20" fmla="*/ 707798 w 2515790"/>
              <a:gd name="connsiteY20" fmla="*/ 201383 h 5429897"/>
              <a:gd name="connsiteX21" fmla="*/ 1807994 w 2515790"/>
              <a:gd name="connsiteY21" fmla="*/ 201383 h 5429897"/>
              <a:gd name="connsiteX22" fmla="*/ 1824281 w 2515790"/>
              <a:gd name="connsiteY22" fmla="*/ 201383 h 5429897"/>
              <a:gd name="connsiteX23" fmla="*/ 1839089 w 2515790"/>
              <a:gd name="connsiteY23" fmla="*/ 199901 h 5429897"/>
              <a:gd name="connsiteX24" fmla="*/ 1865743 w 2515790"/>
              <a:gd name="connsiteY24" fmla="*/ 192498 h 5429897"/>
              <a:gd name="connsiteX25" fmla="*/ 1890915 w 2515790"/>
              <a:gd name="connsiteY25" fmla="*/ 177691 h 5429897"/>
              <a:gd name="connsiteX26" fmla="*/ 1913127 w 2515790"/>
              <a:gd name="connsiteY26" fmla="*/ 159921 h 5429897"/>
              <a:gd name="connsiteX27" fmla="*/ 1933857 w 2515790"/>
              <a:gd name="connsiteY27" fmla="*/ 137710 h 5429897"/>
              <a:gd name="connsiteX28" fmla="*/ 1945703 w 2515790"/>
              <a:gd name="connsiteY28" fmla="*/ 112537 h 5429897"/>
              <a:gd name="connsiteX29" fmla="*/ 1956068 w 2515790"/>
              <a:gd name="connsiteY29" fmla="*/ 84403 h 5429897"/>
              <a:gd name="connsiteX30" fmla="*/ 1956068 w 2515790"/>
              <a:gd name="connsiteY30" fmla="*/ 69596 h 5429897"/>
              <a:gd name="connsiteX31" fmla="*/ 1957548 w 2515790"/>
              <a:gd name="connsiteY31" fmla="*/ 54788 h 5429897"/>
              <a:gd name="connsiteX32" fmla="*/ 1957548 w 2515790"/>
              <a:gd name="connsiteY32" fmla="*/ 42942 h 5429897"/>
              <a:gd name="connsiteX33" fmla="*/ 1960510 w 2515790"/>
              <a:gd name="connsiteY33" fmla="*/ 32576 h 5429897"/>
              <a:gd name="connsiteX34" fmla="*/ 1964952 w 2515790"/>
              <a:gd name="connsiteY34" fmla="*/ 22212 h 5429897"/>
              <a:gd name="connsiteX35" fmla="*/ 1972355 w 2515790"/>
              <a:gd name="connsiteY35" fmla="*/ 14808 h 5429897"/>
              <a:gd name="connsiteX36" fmla="*/ 1979760 w 2515790"/>
              <a:gd name="connsiteY36" fmla="*/ 7405 h 5429897"/>
              <a:gd name="connsiteX37" fmla="*/ 1990125 w 2515790"/>
              <a:gd name="connsiteY37" fmla="*/ 2962 h 5429897"/>
              <a:gd name="connsiteX38" fmla="*/ 2000491 w 2515790"/>
              <a:gd name="connsiteY38" fmla="*/ 0 h 5429897"/>
              <a:gd name="connsiteX39" fmla="*/ 2012337 w 2515790"/>
              <a:gd name="connsiteY39" fmla="*/ 0 h 5429897"/>
              <a:gd name="connsiteX40" fmla="*/ 2224082 w 2515790"/>
              <a:gd name="connsiteY40" fmla="*/ 0 h 5429897"/>
              <a:gd name="connsiteX41" fmla="*/ 2255179 w 2515790"/>
              <a:gd name="connsiteY41" fmla="*/ 0 h 5429897"/>
              <a:gd name="connsiteX42" fmla="*/ 2281832 w 2515790"/>
              <a:gd name="connsiteY42" fmla="*/ 5923 h 5429897"/>
              <a:gd name="connsiteX43" fmla="*/ 2311447 w 2515790"/>
              <a:gd name="connsiteY43" fmla="*/ 13327 h 5429897"/>
              <a:gd name="connsiteX44" fmla="*/ 2336620 w 2515790"/>
              <a:gd name="connsiteY44" fmla="*/ 22212 h 5429897"/>
              <a:gd name="connsiteX45" fmla="*/ 2364755 w 2515790"/>
              <a:gd name="connsiteY45" fmla="*/ 35539 h 5429897"/>
              <a:gd name="connsiteX46" fmla="*/ 2386966 w 2515790"/>
              <a:gd name="connsiteY46" fmla="*/ 50346 h 5429897"/>
              <a:gd name="connsiteX47" fmla="*/ 2409176 w 2515790"/>
              <a:gd name="connsiteY47" fmla="*/ 65154 h 5429897"/>
              <a:gd name="connsiteX48" fmla="*/ 2431388 w 2515790"/>
              <a:gd name="connsiteY48" fmla="*/ 84403 h 5429897"/>
              <a:gd name="connsiteX49" fmla="*/ 2449157 w 2515790"/>
              <a:gd name="connsiteY49" fmla="*/ 105134 h 5429897"/>
              <a:gd name="connsiteX50" fmla="*/ 2466927 w 2515790"/>
              <a:gd name="connsiteY50" fmla="*/ 127345 h 5429897"/>
              <a:gd name="connsiteX51" fmla="*/ 2481733 w 2515790"/>
              <a:gd name="connsiteY51" fmla="*/ 152516 h 5429897"/>
              <a:gd name="connsiteX52" fmla="*/ 2493579 w 2515790"/>
              <a:gd name="connsiteY52" fmla="*/ 177691 h 5429897"/>
              <a:gd name="connsiteX53" fmla="*/ 2503945 w 2515790"/>
              <a:gd name="connsiteY53" fmla="*/ 204344 h 5429897"/>
              <a:gd name="connsiteX54" fmla="*/ 2508386 w 2515790"/>
              <a:gd name="connsiteY54" fmla="*/ 232478 h 5429897"/>
              <a:gd name="connsiteX55" fmla="*/ 2512829 w 2515790"/>
              <a:gd name="connsiteY55" fmla="*/ 262093 h 5429897"/>
              <a:gd name="connsiteX56" fmla="*/ 2515790 w 2515790"/>
              <a:gd name="connsiteY56" fmla="*/ 291708 h 5429897"/>
              <a:gd name="connsiteX57" fmla="*/ 2515790 w 2515790"/>
              <a:gd name="connsiteY57" fmla="*/ 5139671 h 5429897"/>
              <a:gd name="connsiteX58" fmla="*/ 2512829 w 2515790"/>
              <a:gd name="connsiteY58" fmla="*/ 5169286 h 5429897"/>
              <a:gd name="connsiteX59" fmla="*/ 2508386 w 2515790"/>
              <a:gd name="connsiteY59" fmla="*/ 5198901 h 5429897"/>
              <a:gd name="connsiteX60" fmla="*/ 2503945 w 2515790"/>
              <a:gd name="connsiteY60" fmla="*/ 5227035 h 5429897"/>
              <a:gd name="connsiteX61" fmla="*/ 2493579 w 2515790"/>
              <a:gd name="connsiteY61" fmla="*/ 5253688 h 5429897"/>
              <a:gd name="connsiteX62" fmla="*/ 2481733 w 2515790"/>
              <a:gd name="connsiteY62" fmla="*/ 5278861 h 5429897"/>
              <a:gd name="connsiteX63" fmla="*/ 2466927 w 2515790"/>
              <a:gd name="connsiteY63" fmla="*/ 5301073 h 5429897"/>
              <a:gd name="connsiteX64" fmla="*/ 2449157 w 2515790"/>
              <a:gd name="connsiteY64" fmla="*/ 5323283 h 5429897"/>
              <a:gd name="connsiteX65" fmla="*/ 2431388 w 2515790"/>
              <a:gd name="connsiteY65" fmla="*/ 5345495 h 5429897"/>
              <a:gd name="connsiteX66" fmla="*/ 2409176 w 2515790"/>
              <a:gd name="connsiteY66" fmla="*/ 5363264 h 5429897"/>
              <a:gd name="connsiteX67" fmla="*/ 2386966 w 2515790"/>
              <a:gd name="connsiteY67" fmla="*/ 5381034 h 5429897"/>
              <a:gd name="connsiteX68" fmla="*/ 2364755 w 2515790"/>
              <a:gd name="connsiteY68" fmla="*/ 5395840 h 5429897"/>
              <a:gd name="connsiteX69" fmla="*/ 2336620 w 2515790"/>
              <a:gd name="connsiteY69" fmla="*/ 5407687 h 5429897"/>
              <a:gd name="connsiteX70" fmla="*/ 2311447 w 2515790"/>
              <a:gd name="connsiteY70" fmla="*/ 5418052 h 5429897"/>
              <a:gd name="connsiteX71" fmla="*/ 2281832 w 2515790"/>
              <a:gd name="connsiteY71" fmla="*/ 5425455 h 5429897"/>
              <a:gd name="connsiteX72" fmla="*/ 2255179 w 2515790"/>
              <a:gd name="connsiteY72" fmla="*/ 5428416 h 5429897"/>
              <a:gd name="connsiteX73" fmla="*/ 2224082 w 2515790"/>
              <a:gd name="connsiteY73" fmla="*/ 5429897 h 5429897"/>
              <a:gd name="connsiteX74" fmla="*/ 291708 w 2515790"/>
              <a:gd name="connsiteY74" fmla="*/ 5429897 h 5429897"/>
              <a:gd name="connsiteX75" fmla="*/ 262093 w 2515790"/>
              <a:gd name="connsiteY75" fmla="*/ 5428416 h 5429897"/>
              <a:gd name="connsiteX76" fmla="*/ 233959 w 2515790"/>
              <a:gd name="connsiteY76" fmla="*/ 5425455 h 5429897"/>
              <a:gd name="connsiteX77" fmla="*/ 207306 w 2515790"/>
              <a:gd name="connsiteY77" fmla="*/ 5418052 h 5429897"/>
              <a:gd name="connsiteX78" fmla="*/ 179172 w 2515790"/>
              <a:gd name="connsiteY78" fmla="*/ 5407687 h 5429897"/>
              <a:gd name="connsiteX79" fmla="*/ 153998 w 2515790"/>
              <a:gd name="connsiteY79" fmla="*/ 5395840 h 5429897"/>
              <a:gd name="connsiteX80" fmla="*/ 130306 w 2515790"/>
              <a:gd name="connsiteY80" fmla="*/ 5381034 h 5429897"/>
              <a:gd name="connsiteX81" fmla="*/ 108095 w 2515790"/>
              <a:gd name="connsiteY81" fmla="*/ 5363264 h 5429897"/>
              <a:gd name="connsiteX82" fmla="*/ 87364 w 2515790"/>
              <a:gd name="connsiteY82" fmla="*/ 5345495 h 5429897"/>
              <a:gd name="connsiteX83" fmla="*/ 68115 w 2515790"/>
              <a:gd name="connsiteY83" fmla="*/ 5323283 h 5429897"/>
              <a:gd name="connsiteX84" fmla="*/ 50346 w 2515790"/>
              <a:gd name="connsiteY84" fmla="*/ 5301073 h 5429897"/>
              <a:gd name="connsiteX85" fmla="*/ 37020 w 2515790"/>
              <a:gd name="connsiteY85" fmla="*/ 5278861 h 5429897"/>
              <a:gd name="connsiteX86" fmla="*/ 25173 w 2515790"/>
              <a:gd name="connsiteY86" fmla="*/ 5253688 h 5429897"/>
              <a:gd name="connsiteX87" fmla="*/ 14808 w 2515790"/>
              <a:gd name="connsiteY87" fmla="*/ 5227035 h 5429897"/>
              <a:gd name="connsiteX88" fmla="*/ 7405 w 2515790"/>
              <a:gd name="connsiteY88" fmla="*/ 5198901 h 5429897"/>
              <a:gd name="connsiteX89" fmla="*/ 2963 w 2515790"/>
              <a:gd name="connsiteY89" fmla="*/ 5169286 h 5429897"/>
              <a:gd name="connsiteX90" fmla="*/ 0 w 2515790"/>
              <a:gd name="connsiteY90" fmla="*/ 5139671 h 5429897"/>
              <a:gd name="connsiteX91" fmla="*/ 0 w 2515790"/>
              <a:gd name="connsiteY91" fmla="*/ 291708 h 5429897"/>
              <a:gd name="connsiteX92" fmla="*/ 2963 w 2515790"/>
              <a:gd name="connsiteY92" fmla="*/ 262093 h 5429897"/>
              <a:gd name="connsiteX93" fmla="*/ 7405 w 2515790"/>
              <a:gd name="connsiteY93" fmla="*/ 232478 h 5429897"/>
              <a:gd name="connsiteX94" fmla="*/ 14808 w 2515790"/>
              <a:gd name="connsiteY94" fmla="*/ 204344 h 5429897"/>
              <a:gd name="connsiteX95" fmla="*/ 25173 w 2515790"/>
              <a:gd name="connsiteY95" fmla="*/ 177691 h 5429897"/>
              <a:gd name="connsiteX96" fmla="*/ 37020 w 2515790"/>
              <a:gd name="connsiteY96" fmla="*/ 152516 h 5429897"/>
              <a:gd name="connsiteX97" fmla="*/ 50346 w 2515790"/>
              <a:gd name="connsiteY97" fmla="*/ 127345 h 5429897"/>
              <a:gd name="connsiteX98" fmla="*/ 68115 w 2515790"/>
              <a:gd name="connsiteY98" fmla="*/ 105134 h 5429897"/>
              <a:gd name="connsiteX99" fmla="*/ 87364 w 2515790"/>
              <a:gd name="connsiteY99" fmla="*/ 84403 h 5429897"/>
              <a:gd name="connsiteX100" fmla="*/ 108095 w 2515790"/>
              <a:gd name="connsiteY100" fmla="*/ 65154 h 5429897"/>
              <a:gd name="connsiteX101" fmla="*/ 130306 w 2515790"/>
              <a:gd name="connsiteY101" fmla="*/ 50346 h 5429897"/>
              <a:gd name="connsiteX102" fmla="*/ 153998 w 2515790"/>
              <a:gd name="connsiteY102" fmla="*/ 35539 h 5429897"/>
              <a:gd name="connsiteX103" fmla="*/ 179172 w 2515790"/>
              <a:gd name="connsiteY103" fmla="*/ 22212 h 5429897"/>
              <a:gd name="connsiteX104" fmla="*/ 207306 w 2515790"/>
              <a:gd name="connsiteY104" fmla="*/ 13327 h 5429897"/>
              <a:gd name="connsiteX105" fmla="*/ 233959 w 2515790"/>
              <a:gd name="connsiteY105" fmla="*/ 5923 h 542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515790" h="5429897">
                <a:moveTo>
                  <a:pt x="262093" y="0"/>
                </a:moveTo>
                <a:lnTo>
                  <a:pt x="291708" y="0"/>
                </a:lnTo>
                <a:lnTo>
                  <a:pt x="506417" y="0"/>
                </a:lnTo>
                <a:lnTo>
                  <a:pt x="515301" y="0"/>
                </a:lnTo>
                <a:lnTo>
                  <a:pt x="525666" y="2962"/>
                </a:lnTo>
                <a:lnTo>
                  <a:pt x="536032" y="7405"/>
                </a:lnTo>
                <a:lnTo>
                  <a:pt x="543435" y="14808"/>
                </a:lnTo>
                <a:lnTo>
                  <a:pt x="550838" y="22212"/>
                </a:lnTo>
                <a:lnTo>
                  <a:pt x="555280" y="32576"/>
                </a:lnTo>
                <a:lnTo>
                  <a:pt x="558243" y="42942"/>
                </a:lnTo>
                <a:lnTo>
                  <a:pt x="561204" y="54788"/>
                </a:lnTo>
                <a:lnTo>
                  <a:pt x="561204" y="69596"/>
                </a:lnTo>
                <a:lnTo>
                  <a:pt x="562685" y="84403"/>
                </a:lnTo>
                <a:lnTo>
                  <a:pt x="570088" y="112537"/>
                </a:lnTo>
                <a:lnTo>
                  <a:pt x="584895" y="137710"/>
                </a:lnTo>
                <a:lnTo>
                  <a:pt x="602665" y="159921"/>
                </a:lnTo>
                <a:lnTo>
                  <a:pt x="624876" y="177691"/>
                </a:lnTo>
                <a:lnTo>
                  <a:pt x="650049" y="192498"/>
                </a:lnTo>
                <a:lnTo>
                  <a:pt x="678183" y="199901"/>
                </a:lnTo>
                <a:lnTo>
                  <a:pt x="692990" y="201383"/>
                </a:lnTo>
                <a:lnTo>
                  <a:pt x="707798" y="201383"/>
                </a:lnTo>
                <a:lnTo>
                  <a:pt x="1807994" y="201383"/>
                </a:lnTo>
                <a:lnTo>
                  <a:pt x="1824281" y="201383"/>
                </a:lnTo>
                <a:lnTo>
                  <a:pt x="1839089" y="199901"/>
                </a:lnTo>
                <a:lnTo>
                  <a:pt x="1865743" y="192498"/>
                </a:lnTo>
                <a:lnTo>
                  <a:pt x="1890915" y="177691"/>
                </a:lnTo>
                <a:lnTo>
                  <a:pt x="1913127" y="159921"/>
                </a:lnTo>
                <a:lnTo>
                  <a:pt x="1933857" y="137710"/>
                </a:lnTo>
                <a:lnTo>
                  <a:pt x="1945703" y="112537"/>
                </a:lnTo>
                <a:lnTo>
                  <a:pt x="1956068" y="84403"/>
                </a:lnTo>
                <a:lnTo>
                  <a:pt x="1956068" y="69596"/>
                </a:lnTo>
                <a:lnTo>
                  <a:pt x="1957548" y="54788"/>
                </a:lnTo>
                <a:lnTo>
                  <a:pt x="1957548" y="42942"/>
                </a:lnTo>
                <a:lnTo>
                  <a:pt x="1960510" y="32576"/>
                </a:lnTo>
                <a:lnTo>
                  <a:pt x="1964952" y="22212"/>
                </a:lnTo>
                <a:lnTo>
                  <a:pt x="1972355" y="14808"/>
                </a:lnTo>
                <a:lnTo>
                  <a:pt x="1979760" y="7405"/>
                </a:lnTo>
                <a:lnTo>
                  <a:pt x="1990125" y="2962"/>
                </a:lnTo>
                <a:lnTo>
                  <a:pt x="2000491" y="0"/>
                </a:lnTo>
                <a:lnTo>
                  <a:pt x="2012337" y="0"/>
                </a:lnTo>
                <a:lnTo>
                  <a:pt x="2224082" y="0"/>
                </a:lnTo>
                <a:lnTo>
                  <a:pt x="2255179" y="0"/>
                </a:lnTo>
                <a:lnTo>
                  <a:pt x="2281832" y="5923"/>
                </a:lnTo>
                <a:lnTo>
                  <a:pt x="2311447" y="13327"/>
                </a:lnTo>
                <a:lnTo>
                  <a:pt x="2336620" y="22212"/>
                </a:lnTo>
                <a:lnTo>
                  <a:pt x="2364755" y="35539"/>
                </a:lnTo>
                <a:lnTo>
                  <a:pt x="2386966" y="50346"/>
                </a:lnTo>
                <a:lnTo>
                  <a:pt x="2409176" y="65154"/>
                </a:lnTo>
                <a:lnTo>
                  <a:pt x="2431388" y="84403"/>
                </a:lnTo>
                <a:lnTo>
                  <a:pt x="2449157" y="105134"/>
                </a:lnTo>
                <a:lnTo>
                  <a:pt x="2466927" y="127345"/>
                </a:lnTo>
                <a:lnTo>
                  <a:pt x="2481733" y="152516"/>
                </a:lnTo>
                <a:lnTo>
                  <a:pt x="2493579" y="177691"/>
                </a:lnTo>
                <a:lnTo>
                  <a:pt x="2503945" y="204344"/>
                </a:lnTo>
                <a:lnTo>
                  <a:pt x="2508386" y="232478"/>
                </a:lnTo>
                <a:lnTo>
                  <a:pt x="2512829" y="262093"/>
                </a:lnTo>
                <a:lnTo>
                  <a:pt x="2515790" y="291708"/>
                </a:lnTo>
                <a:lnTo>
                  <a:pt x="2515790" y="5139671"/>
                </a:lnTo>
                <a:lnTo>
                  <a:pt x="2512829" y="5169286"/>
                </a:lnTo>
                <a:lnTo>
                  <a:pt x="2508386" y="5198901"/>
                </a:lnTo>
                <a:lnTo>
                  <a:pt x="2503945" y="5227035"/>
                </a:lnTo>
                <a:lnTo>
                  <a:pt x="2493579" y="5253688"/>
                </a:lnTo>
                <a:lnTo>
                  <a:pt x="2481733" y="5278861"/>
                </a:lnTo>
                <a:lnTo>
                  <a:pt x="2466927" y="5301073"/>
                </a:lnTo>
                <a:lnTo>
                  <a:pt x="2449157" y="5323283"/>
                </a:lnTo>
                <a:lnTo>
                  <a:pt x="2431388" y="5345495"/>
                </a:lnTo>
                <a:lnTo>
                  <a:pt x="2409176" y="5363264"/>
                </a:lnTo>
                <a:lnTo>
                  <a:pt x="2386966" y="5381034"/>
                </a:lnTo>
                <a:lnTo>
                  <a:pt x="2364755" y="5395840"/>
                </a:lnTo>
                <a:lnTo>
                  <a:pt x="2336620" y="5407687"/>
                </a:lnTo>
                <a:lnTo>
                  <a:pt x="2311447" y="5418052"/>
                </a:lnTo>
                <a:lnTo>
                  <a:pt x="2281832" y="5425455"/>
                </a:lnTo>
                <a:lnTo>
                  <a:pt x="2255179" y="5428416"/>
                </a:lnTo>
                <a:lnTo>
                  <a:pt x="2224082" y="5429897"/>
                </a:lnTo>
                <a:lnTo>
                  <a:pt x="291708" y="5429897"/>
                </a:lnTo>
                <a:lnTo>
                  <a:pt x="262093" y="5428416"/>
                </a:lnTo>
                <a:lnTo>
                  <a:pt x="233959" y="5425455"/>
                </a:lnTo>
                <a:lnTo>
                  <a:pt x="207306" y="5418052"/>
                </a:lnTo>
                <a:lnTo>
                  <a:pt x="179172" y="5407687"/>
                </a:lnTo>
                <a:lnTo>
                  <a:pt x="153998" y="5395840"/>
                </a:lnTo>
                <a:lnTo>
                  <a:pt x="130306" y="5381034"/>
                </a:lnTo>
                <a:lnTo>
                  <a:pt x="108095" y="5363264"/>
                </a:lnTo>
                <a:lnTo>
                  <a:pt x="87364" y="5345495"/>
                </a:lnTo>
                <a:lnTo>
                  <a:pt x="68115" y="5323283"/>
                </a:lnTo>
                <a:lnTo>
                  <a:pt x="50346" y="5301073"/>
                </a:lnTo>
                <a:lnTo>
                  <a:pt x="37020" y="5278861"/>
                </a:lnTo>
                <a:lnTo>
                  <a:pt x="25173" y="5253688"/>
                </a:lnTo>
                <a:lnTo>
                  <a:pt x="14808" y="5227035"/>
                </a:lnTo>
                <a:lnTo>
                  <a:pt x="7405" y="5198901"/>
                </a:lnTo>
                <a:lnTo>
                  <a:pt x="2963" y="5169286"/>
                </a:lnTo>
                <a:lnTo>
                  <a:pt x="0" y="5139671"/>
                </a:lnTo>
                <a:lnTo>
                  <a:pt x="0" y="291708"/>
                </a:lnTo>
                <a:lnTo>
                  <a:pt x="2963" y="262093"/>
                </a:lnTo>
                <a:lnTo>
                  <a:pt x="7405" y="232478"/>
                </a:lnTo>
                <a:lnTo>
                  <a:pt x="14808" y="204344"/>
                </a:lnTo>
                <a:lnTo>
                  <a:pt x="25173" y="177691"/>
                </a:lnTo>
                <a:lnTo>
                  <a:pt x="37020" y="152516"/>
                </a:lnTo>
                <a:lnTo>
                  <a:pt x="50346" y="127345"/>
                </a:lnTo>
                <a:lnTo>
                  <a:pt x="68115" y="105134"/>
                </a:lnTo>
                <a:lnTo>
                  <a:pt x="87364" y="84403"/>
                </a:lnTo>
                <a:lnTo>
                  <a:pt x="108095" y="65154"/>
                </a:lnTo>
                <a:lnTo>
                  <a:pt x="130306" y="50346"/>
                </a:lnTo>
                <a:lnTo>
                  <a:pt x="153998" y="35539"/>
                </a:lnTo>
                <a:lnTo>
                  <a:pt x="179172" y="22212"/>
                </a:lnTo>
                <a:lnTo>
                  <a:pt x="207306" y="13327"/>
                </a:lnTo>
                <a:lnTo>
                  <a:pt x="233959" y="5923"/>
                </a:lnTo>
                <a:close/>
              </a:path>
            </a:pathLst>
          </a:custGeom>
          <a:solidFill>
            <a:schemeClr val="bg1">
              <a:lumMod val="95000"/>
            </a:schemeClr>
          </a:solidFill>
        </p:spPr>
        <p:txBody>
          <a:bodyPr wrap="square" anchor="t">
            <a:noAutofit/>
          </a:bodyPr>
          <a:lstStyle>
            <a:lvl1pPr marL="0" indent="0" algn="l">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2117938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2C2792-CFAA-4A82-88A5-0A8801C32BA8}"/>
              </a:ext>
            </a:extLst>
          </p:cNvPr>
          <p:cNvSpPr/>
          <p:nvPr userDrawn="1"/>
        </p:nvSpPr>
        <p:spPr>
          <a:xfrm>
            <a:off x="11428521" y="-3593"/>
            <a:ext cx="763479" cy="763479"/>
          </a:xfrm>
          <a:prstGeom prst="rect">
            <a:avLst/>
          </a:prstGeom>
          <a:solidFill>
            <a:srgbClr val="E2211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p>
        </p:txBody>
      </p:sp>
      <p:pic>
        <p:nvPicPr>
          <p:cNvPr id="9" name="Picture 8" descr="A picture containing drawing&#10;&#10;Description automatically generated">
            <a:extLst>
              <a:ext uri="{FF2B5EF4-FFF2-40B4-BE49-F238E27FC236}">
                <a16:creationId xmlns:a16="http://schemas.microsoft.com/office/drawing/2014/main" id="{91D1A95C-03D6-4893-98EE-E1A5C61100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1473000" y="36745"/>
            <a:ext cx="667252" cy="696262"/>
          </a:xfrm>
          <a:prstGeom prst="rect">
            <a:avLst/>
          </a:prstGeom>
        </p:spPr>
      </p:pic>
      <p:sp>
        <p:nvSpPr>
          <p:cNvPr id="10" name="Title 9">
            <a:extLst>
              <a:ext uri="{FF2B5EF4-FFF2-40B4-BE49-F238E27FC236}">
                <a16:creationId xmlns:a16="http://schemas.microsoft.com/office/drawing/2014/main" id="{91F5FD95-60BA-4528-A5EB-6872B2A2098B}"/>
              </a:ext>
            </a:extLst>
          </p:cNvPr>
          <p:cNvSpPr>
            <a:spLocks noGrp="1"/>
          </p:cNvSpPr>
          <p:nvPr userDrawn="1">
            <p:ph type="title"/>
          </p:nvPr>
        </p:nvSpPr>
        <p:spPr>
          <a:xfrm>
            <a:off x="477360" y="365125"/>
            <a:ext cx="10515600" cy="1325563"/>
          </a:xfrm>
          <a:prstGeom prst="rect">
            <a:avLst/>
          </a:prstGeom>
        </p:spPr>
        <p:txBody>
          <a:bodyPr/>
          <a:lstStyle/>
          <a:p>
            <a:r>
              <a:rPr lang="en-US"/>
              <a:t>Click to edit Master title style</a:t>
            </a:r>
          </a:p>
        </p:txBody>
      </p:sp>
      <p:sp>
        <p:nvSpPr>
          <p:cNvPr id="11" name="Text Placeholder 10">
            <a:extLst>
              <a:ext uri="{FF2B5EF4-FFF2-40B4-BE49-F238E27FC236}">
                <a16:creationId xmlns:a16="http://schemas.microsoft.com/office/drawing/2014/main" id="{C3B5C6C2-6D0F-42C3-B238-808F8B9BD5D9}"/>
              </a:ext>
            </a:extLst>
          </p:cNvPr>
          <p:cNvSpPr>
            <a:spLocks noGrp="1"/>
          </p:cNvSpPr>
          <p:nvPr userDrawn="1">
            <p:ph type="body" sz="quarter" idx="10"/>
          </p:nvPr>
        </p:nvSpPr>
        <p:spPr>
          <a:xfrm>
            <a:off x="477838" y="1884363"/>
            <a:ext cx="10515122" cy="2500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96923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AA32071B-0C1C-470E-93DF-F43D11A971B5}"/>
              </a:ext>
            </a:extLst>
          </p:cNvPr>
          <p:cNvSpPr>
            <a:spLocks noGrp="1"/>
          </p:cNvSpPr>
          <p:nvPr>
            <p:ph type="pic" sz="quarter" idx="15" hasCustomPrompt="1"/>
          </p:nvPr>
        </p:nvSpPr>
        <p:spPr>
          <a:xfrm>
            <a:off x="4421188" y="1066800"/>
            <a:ext cx="2986087" cy="6367464"/>
          </a:xfrm>
          <a:custGeom>
            <a:avLst/>
            <a:gdLst>
              <a:gd name="connsiteX0" fmla="*/ 262093 w 2515790"/>
              <a:gd name="connsiteY0" fmla="*/ 0 h 5429897"/>
              <a:gd name="connsiteX1" fmla="*/ 291708 w 2515790"/>
              <a:gd name="connsiteY1" fmla="*/ 0 h 5429897"/>
              <a:gd name="connsiteX2" fmla="*/ 506417 w 2515790"/>
              <a:gd name="connsiteY2" fmla="*/ 0 h 5429897"/>
              <a:gd name="connsiteX3" fmla="*/ 515301 w 2515790"/>
              <a:gd name="connsiteY3" fmla="*/ 0 h 5429897"/>
              <a:gd name="connsiteX4" fmla="*/ 525666 w 2515790"/>
              <a:gd name="connsiteY4" fmla="*/ 2962 h 5429897"/>
              <a:gd name="connsiteX5" fmla="*/ 536032 w 2515790"/>
              <a:gd name="connsiteY5" fmla="*/ 7405 h 5429897"/>
              <a:gd name="connsiteX6" fmla="*/ 543435 w 2515790"/>
              <a:gd name="connsiteY6" fmla="*/ 14808 h 5429897"/>
              <a:gd name="connsiteX7" fmla="*/ 550838 w 2515790"/>
              <a:gd name="connsiteY7" fmla="*/ 22212 h 5429897"/>
              <a:gd name="connsiteX8" fmla="*/ 555280 w 2515790"/>
              <a:gd name="connsiteY8" fmla="*/ 32576 h 5429897"/>
              <a:gd name="connsiteX9" fmla="*/ 558243 w 2515790"/>
              <a:gd name="connsiteY9" fmla="*/ 42942 h 5429897"/>
              <a:gd name="connsiteX10" fmla="*/ 561204 w 2515790"/>
              <a:gd name="connsiteY10" fmla="*/ 54788 h 5429897"/>
              <a:gd name="connsiteX11" fmla="*/ 561204 w 2515790"/>
              <a:gd name="connsiteY11" fmla="*/ 69596 h 5429897"/>
              <a:gd name="connsiteX12" fmla="*/ 562685 w 2515790"/>
              <a:gd name="connsiteY12" fmla="*/ 84403 h 5429897"/>
              <a:gd name="connsiteX13" fmla="*/ 570088 w 2515790"/>
              <a:gd name="connsiteY13" fmla="*/ 112537 h 5429897"/>
              <a:gd name="connsiteX14" fmla="*/ 584895 w 2515790"/>
              <a:gd name="connsiteY14" fmla="*/ 137710 h 5429897"/>
              <a:gd name="connsiteX15" fmla="*/ 602665 w 2515790"/>
              <a:gd name="connsiteY15" fmla="*/ 159921 h 5429897"/>
              <a:gd name="connsiteX16" fmla="*/ 624876 w 2515790"/>
              <a:gd name="connsiteY16" fmla="*/ 177691 h 5429897"/>
              <a:gd name="connsiteX17" fmla="*/ 650049 w 2515790"/>
              <a:gd name="connsiteY17" fmla="*/ 192498 h 5429897"/>
              <a:gd name="connsiteX18" fmla="*/ 678183 w 2515790"/>
              <a:gd name="connsiteY18" fmla="*/ 199901 h 5429897"/>
              <a:gd name="connsiteX19" fmla="*/ 692990 w 2515790"/>
              <a:gd name="connsiteY19" fmla="*/ 201383 h 5429897"/>
              <a:gd name="connsiteX20" fmla="*/ 707798 w 2515790"/>
              <a:gd name="connsiteY20" fmla="*/ 201383 h 5429897"/>
              <a:gd name="connsiteX21" fmla="*/ 1807994 w 2515790"/>
              <a:gd name="connsiteY21" fmla="*/ 201383 h 5429897"/>
              <a:gd name="connsiteX22" fmla="*/ 1824281 w 2515790"/>
              <a:gd name="connsiteY22" fmla="*/ 201383 h 5429897"/>
              <a:gd name="connsiteX23" fmla="*/ 1839089 w 2515790"/>
              <a:gd name="connsiteY23" fmla="*/ 199901 h 5429897"/>
              <a:gd name="connsiteX24" fmla="*/ 1865743 w 2515790"/>
              <a:gd name="connsiteY24" fmla="*/ 192498 h 5429897"/>
              <a:gd name="connsiteX25" fmla="*/ 1890915 w 2515790"/>
              <a:gd name="connsiteY25" fmla="*/ 177691 h 5429897"/>
              <a:gd name="connsiteX26" fmla="*/ 1913127 w 2515790"/>
              <a:gd name="connsiteY26" fmla="*/ 159921 h 5429897"/>
              <a:gd name="connsiteX27" fmla="*/ 1933857 w 2515790"/>
              <a:gd name="connsiteY27" fmla="*/ 137710 h 5429897"/>
              <a:gd name="connsiteX28" fmla="*/ 1945703 w 2515790"/>
              <a:gd name="connsiteY28" fmla="*/ 112537 h 5429897"/>
              <a:gd name="connsiteX29" fmla="*/ 1956068 w 2515790"/>
              <a:gd name="connsiteY29" fmla="*/ 84403 h 5429897"/>
              <a:gd name="connsiteX30" fmla="*/ 1956068 w 2515790"/>
              <a:gd name="connsiteY30" fmla="*/ 69596 h 5429897"/>
              <a:gd name="connsiteX31" fmla="*/ 1957548 w 2515790"/>
              <a:gd name="connsiteY31" fmla="*/ 54788 h 5429897"/>
              <a:gd name="connsiteX32" fmla="*/ 1957548 w 2515790"/>
              <a:gd name="connsiteY32" fmla="*/ 42942 h 5429897"/>
              <a:gd name="connsiteX33" fmla="*/ 1960510 w 2515790"/>
              <a:gd name="connsiteY33" fmla="*/ 32576 h 5429897"/>
              <a:gd name="connsiteX34" fmla="*/ 1964952 w 2515790"/>
              <a:gd name="connsiteY34" fmla="*/ 22212 h 5429897"/>
              <a:gd name="connsiteX35" fmla="*/ 1972355 w 2515790"/>
              <a:gd name="connsiteY35" fmla="*/ 14808 h 5429897"/>
              <a:gd name="connsiteX36" fmla="*/ 1979760 w 2515790"/>
              <a:gd name="connsiteY36" fmla="*/ 7405 h 5429897"/>
              <a:gd name="connsiteX37" fmla="*/ 1990125 w 2515790"/>
              <a:gd name="connsiteY37" fmla="*/ 2962 h 5429897"/>
              <a:gd name="connsiteX38" fmla="*/ 2000491 w 2515790"/>
              <a:gd name="connsiteY38" fmla="*/ 0 h 5429897"/>
              <a:gd name="connsiteX39" fmla="*/ 2012337 w 2515790"/>
              <a:gd name="connsiteY39" fmla="*/ 0 h 5429897"/>
              <a:gd name="connsiteX40" fmla="*/ 2224082 w 2515790"/>
              <a:gd name="connsiteY40" fmla="*/ 0 h 5429897"/>
              <a:gd name="connsiteX41" fmla="*/ 2255179 w 2515790"/>
              <a:gd name="connsiteY41" fmla="*/ 0 h 5429897"/>
              <a:gd name="connsiteX42" fmla="*/ 2281832 w 2515790"/>
              <a:gd name="connsiteY42" fmla="*/ 5923 h 5429897"/>
              <a:gd name="connsiteX43" fmla="*/ 2311447 w 2515790"/>
              <a:gd name="connsiteY43" fmla="*/ 13327 h 5429897"/>
              <a:gd name="connsiteX44" fmla="*/ 2336620 w 2515790"/>
              <a:gd name="connsiteY44" fmla="*/ 22212 h 5429897"/>
              <a:gd name="connsiteX45" fmla="*/ 2364755 w 2515790"/>
              <a:gd name="connsiteY45" fmla="*/ 35539 h 5429897"/>
              <a:gd name="connsiteX46" fmla="*/ 2386966 w 2515790"/>
              <a:gd name="connsiteY46" fmla="*/ 50346 h 5429897"/>
              <a:gd name="connsiteX47" fmla="*/ 2409176 w 2515790"/>
              <a:gd name="connsiteY47" fmla="*/ 65154 h 5429897"/>
              <a:gd name="connsiteX48" fmla="*/ 2431388 w 2515790"/>
              <a:gd name="connsiteY48" fmla="*/ 84403 h 5429897"/>
              <a:gd name="connsiteX49" fmla="*/ 2449157 w 2515790"/>
              <a:gd name="connsiteY49" fmla="*/ 105134 h 5429897"/>
              <a:gd name="connsiteX50" fmla="*/ 2466927 w 2515790"/>
              <a:gd name="connsiteY50" fmla="*/ 127345 h 5429897"/>
              <a:gd name="connsiteX51" fmla="*/ 2481733 w 2515790"/>
              <a:gd name="connsiteY51" fmla="*/ 152516 h 5429897"/>
              <a:gd name="connsiteX52" fmla="*/ 2493579 w 2515790"/>
              <a:gd name="connsiteY52" fmla="*/ 177691 h 5429897"/>
              <a:gd name="connsiteX53" fmla="*/ 2503945 w 2515790"/>
              <a:gd name="connsiteY53" fmla="*/ 204344 h 5429897"/>
              <a:gd name="connsiteX54" fmla="*/ 2508386 w 2515790"/>
              <a:gd name="connsiteY54" fmla="*/ 232478 h 5429897"/>
              <a:gd name="connsiteX55" fmla="*/ 2512829 w 2515790"/>
              <a:gd name="connsiteY55" fmla="*/ 262093 h 5429897"/>
              <a:gd name="connsiteX56" fmla="*/ 2515790 w 2515790"/>
              <a:gd name="connsiteY56" fmla="*/ 291708 h 5429897"/>
              <a:gd name="connsiteX57" fmla="*/ 2515790 w 2515790"/>
              <a:gd name="connsiteY57" fmla="*/ 5139671 h 5429897"/>
              <a:gd name="connsiteX58" fmla="*/ 2512829 w 2515790"/>
              <a:gd name="connsiteY58" fmla="*/ 5169286 h 5429897"/>
              <a:gd name="connsiteX59" fmla="*/ 2508386 w 2515790"/>
              <a:gd name="connsiteY59" fmla="*/ 5198901 h 5429897"/>
              <a:gd name="connsiteX60" fmla="*/ 2503945 w 2515790"/>
              <a:gd name="connsiteY60" fmla="*/ 5227035 h 5429897"/>
              <a:gd name="connsiteX61" fmla="*/ 2493579 w 2515790"/>
              <a:gd name="connsiteY61" fmla="*/ 5253688 h 5429897"/>
              <a:gd name="connsiteX62" fmla="*/ 2481733 w 2515790"/>
              <a:gd name="connsiteY62" fmla="*/ 5278861 h 5429897"/>
              <a:gd name="connsiteX63" fmla="*/ 2466927 w 2515790"/>
              <a:gd name="connsiteY63" fmla="*/ 5301073 h 5429897"/>
              <a:gd name="connsiteX64" fmla="*/ 2449157 w 2515790"/>
              <a:gd name="connsiteY64" fmla="*/ 5323283 h 5429897"/>
              <a:gd name="connsiteX65" fmla="*/ 2431388 w 2515790"/>
              <a:gd name="connsiteY65" fmla="*/ 5345495 h 5429897"/>
              <a:gd name="connsiteX66" fmla="*/ 2409176 w 2515790"/>
              <a:gd name="connsiteY66" fmla="*/ 5363264 h 5429897"/>
              <a:gd name="connsiteX67" fmla="*/ 2386966 w 2515790"/>
              <a:gd name="connsiteY67" fmla="*/ 5381034 h 5429897"/>
              <a:gd name="connsiteX68" fmla="*/ 2364755 w 2515790"/>
              <a:gd name="connsiteY68" fmla="*/ 5395840 h 5429897"/>
              <a:gd name="connsiteX69" fmla="*/ 2336620 w 2515790"/>
              <a:gd name="connsiteY69" fmla="*/ 5407687 h 5429897"/>
              <a:gd name="connsiteX70" fmla="*/ 2311447 w 2515790"/>
              <a:gd name="connsiteY70" fmla="*/ 5418052 h 5429897"/>
              <a:gd name="connsiteX71" fmla="*/ 2281832 w 2515790"/>
              <a:gd name="connsiteY71" fmla="*/ 5425455 h 5429897"/>
              <a:gd name="connsiteX72" fmla="*/ 2255179 w 2515790"/>
              <a:gd name="connsiteY72" fmla="*/ 5428416 h 5429897"/>
              <a:gd name="connsiteX73" fmla="*/ 2224082 w 2515790"/>
              <a:gd name="connsiteY73" fmla="*/ 5429897 h 5429897"/>
              <a:gd name="connsiteX74" fmla="*/ 291708 w 2515790"/>
              <a:gd name="connsiteY74" fmla="*/ 5429897 h 5429897"/>
              <a:gd name="connsiteX75" fmla="*/ 262093 w 2515790"/>
              <a:gd name="connsiteY75" fmla="*/ 5428416 h 5429897"/>
              <a:gd name="connsiteX76" fmla="*/ 233959 w 2515790"/>
              <a:gd name="connsiteY76" fmla="*/ 5425455 h 5429897"/>
              <a:gd name="connsiteX77" fmla="*/ 207306 w 2515790"/>
              <a:gd name="connsiteY77" fmla="*/ 5418052 h 5429897"/>
              <a:gd name="connsiteX78" fmla="*/ 179172 w 2515790"/>
              <a:gd name="connsiteY78" fmla="*/ 5407687 h 5429897"/>
              <a:gd name="connsiteX79" fmla="*/ 153998 w 2515790"/>
              <a:gd name="connsiteY79" fmla="*/ 5395840 h 5429897"/>
              <a:gd name="connsiteX80" fmla="*/ 130306 w 2515790"/>
              <a:gd name="connsiteY80" fmla="*/ 5381034 h 5429897"/>
              <a:gd name="connsiteX81" fmla="*/ 108095 w 2515790"/>
              <a:gd name="connsiteY81" fmla="*/ 5363264 h 5429897"/>
              <a:gd name="connsiteX82" fmla="*/ 87364 w 2515790"/>
              <a:gd name="connsiteY82" fmla="*/ 5345495 h 5429897"/>
              <a:gd name="connsiteX83" fmla="*/ 68115 w 2515790"/>
              <a:gd name="connsiteY83" fmla="*/ 5323283 h 5429897"/>
              <a:gd name="connsiteX84" fmla="*/ 50346 w 2515790"/>
              <a:gd name="connsiteY84" fmla="*/ 5301073 h 5429897"/>
              <a:gd name="connsiteX85" fmla="*/ 37020 w 2515790"/>
              <a:gd name="connsiteY85" fmla="*/ 5278861 h 5429897"/>
              <a:gd name="connsiteX86" fmla="*/ 25173 w 2515790"/>
              <a:gd name="connsiteY86" fmla="*/ 5253688 h 5429897"/>
              <a:gd name="connsiteX87" fmla="*/ 14808 w 2515790"/>
              <a:gd name="connsiteY87" fmla="*/ 5227035 h 5429897"/>
              <a:gd name="connsiteX88" fmla="*/ 7405 w 2515790"/>
              <a:gd name="connsiteY88" fmla="*/ 5198901 h 5429897"/>
              <a:gd name="connsiteX89" fmla="*/ 2963 w 2515790"/>
              <a:gd name="connsiteY89" fmla="*/ 5169286 h 5429897"/>
              <a:gd name="connsiteX90" fmla="*/ 0 w 2515790"/>
              <a:gd name="connsiteY90" fmla="*/ 5139671 h 5429897"/>
              <a:gd name="connsiteX91" fmla="*/ 0 w 2515790"/>
              <a:gd name="connsiteY91" fmla="*/ 291708 h 5429897"/>
              <a:gd name="connsiteX92" fmla="*/ 2963 w 2515790"/>
              <a:gd name="connsiteY92" fmla="*/ 262093 h 5429897"/>
              <a:gd name="connsiteX93" fmla="*/ 7405 w 2515790"/>
              <a:gd name="connsiteY93" fmla="*/ 232478 h 5429897"/>
              <a:gd name="connsiteX94" fmla="*/ 14808 w 2515790"/>
              <a:gd name="connsiteY94" fmla="*/ 204344 h 5429897"/>
              <a:gd name="connsiteX95" fmla="*/ 25173 w 2515790"/>
              <a:gd name="connsiteY95" fmla="*/ 177691 h 5429897"/>
              <a:gd name="connsiteX96" fmla="*/ 37020 w 2515790"/>
              <a:gd name="connsiteY96" fmla="*/ 152516 h 5429897"/>
              <a:gd name="connsiteX97" fmla="*/ 50346 w 2515790"/>
              <a:gd name="connsiteY97" fmla="*/ 127345 h 5429897"/>
              <a:gd name="connsiteX98" fmla="*/ 68115 w 2515790"/>
              <a:gd name="connsiteY98" fmla="*/ 105134 h 5429897"/>
              <a:gd name="connsiteX99" fmla="*/ 87364 w 2515790"/>
              <a:gd name="connsiteY99" fmla="*/ 84403 h 5429897"/>
              <a:gd name="connsiteX100" fmla="*/ 108095 w 2515790"/>
              <a:gd name="connsiteY100" fmla="*/ 65154 h 5429897"/>
              <a:gd name="connsiteX101" fmla="*/ 130306 w 2515790"/>
              <a:gd name="connsiteY101" fmla="*/ 50346 h 5429897"/>
              <a:gd name="connsiteX102" fmla="*/ 153998 w 2515790"/>
              <a:gd name="connsiteY102" fmla="*/ 35539 h 5429897"/>
              <a:gd name="connsiteX103" fmla="*/ 179172 w 2515790"/>
              <a:gd name="connsiteY103" fmla="*/ 22212 h 5429897"/>
              <a:gd name="connsiteX104" fmla="*/ 207306 w 2515790"/>
              <a:gd name="connsiteY104" fmla="*/ 13327 h 5429897"/>
              <a:gd name="connsiteX105" fmla="*/ 233959 w 2515790"/>
              <a:gd name="connsiteY105" fmla="*/ 5923 h 542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2515790" h="5429897">
                <a:moveTo>
                  <a:pt x="262093" y="0"/>
                </a:moveTo>
                <a:lnTo>
                  <a:pt x="291708" y="0"/>
                </a:lnTo>
                <a:lnTo>
                  <a:pt x="506417" y="0"/>
                </a:lnTo>
                <a:lnTo>
                  <a:pt x="515301" y="0"/>
                </a:lnTo>
                <a:lnTo>
                  <a:pt x="525666" y="2962"/>
                </a:lnTo>
                <a:lnTo>
                  <a:pt x="536032" y="7405"/>
                </a:lnTo>
                <a:lnTo>
                  <a:pt x="543435" y="14808"/>
                </a:lnTo>
                <a:lnTo>
                  <a:pt x="550838" y="22212"/>
                </a:lnTo>
                <a:lnTo>
                  <a:pt x="555280" y="32576"/>
                </a:lnTo>
                <a:lnTo>
                  <a:pt x="558243" y="42942"/>
                </a:lnTo>
                <a:lnTo>
                  <a:pt x="561204" y="54788"/>
                </a:lnTo>
                <a:lnTo>
                  <a:pt x="561204" y="69596"/>
                </a:lnTo>
                <a:lnTo>
                  <a:pt x="562685" y="84403"/>
                </a:lnTo>
                <a:lnTo>
                  <a:pt x="570088" y="112537"/>
                </a:lnTo>
                <a:lnTo>
                  <a:pt x="584895" y="137710"/>
                </a:lnTo>
                <a:lnTo>
                  <a:pt x="602665" y="159921"/>
                </a:lnTo>
                <a:lnTo>
                  <a:pt x="624876" y="177691"/>
                </a:lnTo>
                <a:lnTo>
                  <a:pt x="650049" y="192498"/>
                </a:lnTo>
                <a:lnTo>
                  <a:pt x="678183" y="199901"/>
                </a:lnTo>
                <a:lnTo>
                  <a:pt x="692990" y="201383"/>
                </a:lnTo>
                <a:lnTo>
                  <a:pt x="707798" y="201383"/>
                </a:lnTo>
                <a:lnTo>
                  <a:pt x="1807994" y="201383"/>
                </a:lnTo>
                <a:lnTo>
                  <a:pt x="1824281" y="201383"/>
                </a:lnTo>
                <a:lnTo>
                  <a:pt x="1839089" y="199901"/>
                </a:lnTo>
                <a:lnTo>
                  <a:pt x="1865743" y="192498"/>
                </a:lnTo>
                <a:lnTo>
                  <a:pt x="1890915" y="177691"/>
                </a:lnTo>
                <a:lnTo>
                  <a:pt x="1913127" y="159921"/>
                </a:lnTo>
                <a:lnTo>
                  <a:pt x="1933857" y="137710"/>
                </a:lnTo>
                <a:lnTo>
                  <a:pt x="1945703" y="112537"/>
                </a:lnTo>
                <a:lnTo>
                  <a:pt x="1956068" y="84403"/>
                </a:lnTo>
                <a:lnTo>
                  <a:pt x="1956068" y="69596"/>
                </a:lnTo>
                <a:lnTo>
                  <a:pt x="1957548" y="54788"/>
                </a:lnTo>
                <a:lnTo>
                  <a:pt x="1957548" y="42942"/>
                </a:lnTo>
                <a:lnTo>
                  <a:pt x="1960510" y="32576"/>
                </a:lnTo>
                <a:lnTo>
                  <a:pt x="1964952" y="22212"/>
                </a:lnTo>
                <a:lnTo>
                  <a:pt x="1972355" y="14808"/>
                </a:lnTo>
                <a:lnTo>
                  <a:pt x="1979760" y="7405"/>
                </a:lnTo>
                <a:lnTo>
                  <a:pt x="1990125" y="2962"/>
                </a:lnTo>
                <a:lnTo>
                  <a:pt x="2000491" y="0"/>
                </a:lnTo>
                <a:lnTo>
                  <a:pt x="2012337" y="0"/>
                </a:lnTo>
                <a:lnTo>
                  <a:pt x="2224082" y="0"/>
                </a:lnTo>
                <a:lnTo>
                  <a:pt x="2255179" y="0"/>
                </a:lnTo>
                <a:lnTo>
                  <a:pt x="2281832" y="5923"/>
                </a:lnTo>
                <a:lnTo>
                  <a:pt x="2311447" y="13327"/>
                </a:lnTo>
                <a:lnTo>
                  <a:pt x="2336620" y="22212"/>
                </a:lnTo>
                <a:lnTo>
                  <a:pt x="2364755" y="35539"/>
                </a:lnTo>
                <a:lnTo>
                  <a:pt x="2386966" y="50346"/>
                </a:lnTo>
                <a:lnTo>
                  <a:pt x="2409176" y="65154"/>
                </a:lnTo>
                <a:lnTo>
                  <a:pt x="2431388" y="84403"/>
                </a:lnTo>
                <a:lnTo>
                  <a:pt x="2449157" y="105134"/>
                </a:lnTo>
                <a:lnTo>
                  <a:pt x="2466927" y="127345"/>
                </a:lnTo>
                <a:lnTo>
                  <a:pt x="2481733" y="152516"/>
                </a:lnTo>
                <a:lnTo>
                  <a:pt x="2493579" y="177691"/>
                </a:lnTo>
                <a:lnTo>
                  <a:pt x="2503945" y="204344"/>
                </a:lnTo>
                <a:lnTo>
                  <a:pt x="2508386" y="232478"/>
                </a:lnTo>
                <a:lnTo>
                  <a:pt x="2512829" y="262093"/>
                </a:lnTo>
                <a:lnTo>
                  <a:pt x="2515790" y="291708"/>
                </a:lnTo>
                <a:lnTo>
                  <a:pt x="2515790" y="5139671"/>
                </a:lnTo>
                <a:lnTo>
                  <a:pt x="2512829" y="5169286"/>
                </a:lnTo>
                <a:lnTo>
                  <a:pt x="2508386" y="5198901"/>
                </a:lnTo>
                <a:lnTo>
                  <a:pt x="2503945" y="5227035"/>
                </a:lnTo>
                <a:lnTo>
                  <a:pt x="2493579" y="5253688"/>
                </a:lnTo>
                <a:lnTo>
                  <a:pt x="2481733" y="5278861"/>
                </a:lnTo>
                <a:lnTo>
                  <a:pt x="2466927" y="5301073"/>
                </a:lnTo>
                <a:lnTo>
                  <a:pt x="2449157" y="5323283"/>
                </a:lnTo>
                <a:lnTo>
                  <a:pt x="2431388" y="5345495"/>
                </a:lnTo>
                <a:lnTo>
                  <a:pt x="2409176" y="5363264"/>
                </a:lnTo>
                <a:lnTo>
                  <a:pt x="2386966" y="5381034"/>
                </a:lnTo>
                <a:lnTo>
                  <a:pt x="2364755" y="5395840"/>
                </a:lnTo>
                <a:lnTo>
                  <a:pt x="2336620" y="5407687"/>
                </a:lnTo>
                <a:lnTo>
                  <a:pt x="2311447" y="5418052"/>
                </a:lnTo>
                <a:lnTo>
                  <a:pt x="2281832" y="5425455"/>
                </a:lnTo>
                <a:lnTo>
                  <a:pt x="2255179" y="5428416"/>
                </a:lnTo>
                <a:lnTo>
                  <a:pt x="2224082" y="5429897"/>
                </a:lnTo>
                <a:lnTo>
                  <a:pt x="291708" y="5429897"/>
                </a:lnTo>
                <a:lnTo>
                  <a:pt x="262093" y="5428416"/>
                </a:lnTo>
                <a:lnTo>
                  <a:pt x="233959" y="5425455"/>
                </a:lnTo>
                <a:lnTo>
                  <a:pt x="207306" y="5418052"/>
                </a:lnTo>
                <a:lnTo>
                  <a:pt x="179172" y="5407687"/>
                </a:lnTo>
                <a:lnTo>
                  <a:pt x="153998" y="5395840"/>
                </a:lnTo>
                <a:lnTo>
                  <a:pt x="130306" y="5381034"/>
                </a:lnTo>
                <a:lnTo>
                  <a:pt x="108095" y="5363264"/>
                </a:lnTo>
                <a:lnTo>
                  <a:pt x="87364" y="5345495"/>
                </a:lnTo>
                <a:lnTo>
                  <a:pt x="68115" y="5323283"/>
                </a:lnTo>
                <a:lnTo>
                  <a:pt x="50346" y="5301073"/>
                </a:lnTo>
                <a:lnTo>
                  <a:pt x="37020" y="5278861"/>
                </a:lnTo>
                <a:lnTo>
                  <a:pt x="25173" y="5253688"/>
                </a:lnTo>
                <a:lnTo>
                  <a:pt x="14808" y="5227035"/>
                </a:lnTo>
                <a:lnTo>
                  <a:pt x="7405" y="5198901"/>
                </a:lnTo>
                <a:lnTo>
                  <a:pt x="2963" y="5169286"/>
                </a:lnTo>
                <a:lnTo>
                  <a:pt x="0" y="5139671"/>
                </a:lnTo>
                <a:lnTo>
                  <a:pt x="0" y="291708"/>
                </a:lnTo>
                <a:lnTo>
                  <a:pt x="2963" y="262093"/>
                </a:lnTo>
                <a:lnTo>
                  <a:pt x="7405" y="232478"/>
                </a:lnTo>
                <a:lnTo>
                  <a:pt x="14808" y="204344"/>
                </a:lnTo>
                <a:lnTo>
                  <a:pt x="25173" y="177691"/>
                </a:lnTo>
                <a:lnTo>
                  <a:pt x="37020" y="152516"/>
                </a:lnTo>
                <a:lnTo>
                  <a:pt x="50346" y="127345"/>
                </a:lnTo>
                <a:lnTo>
                  <a:pt x="68115" y="105134"/>
                </a:lnTo>
                <a:lnTo>
                  <a:pt x="87364" y="84403"/>
                </a:lnTo>
                <a:lnTo>
                  <a:pt x="108095" y="65154"/>
                </a:lnTo>
                <a:lnTo>
                  <a:pt x="130306" y="50346"/>
                </a:lnTo>
                <a:lnTo>
                  <a:pt x="153998" y="35539"/>
                </a:lnTo>
                <a:lnTo>
                  <a:pt x="179172" y="22212"/>
                </a:lnTo>
                <a:lnTo>
                  <a:pt x="207306" y="13327"/>
                </a:lnTo>
                <a:lnTo>
                  <a:pt x="233959" y="5923"/>
                </a:lnTo>
                <a:close/>
              </a:path>
            </a:pathLst>
          </a:custGeom>
          <a:solidFill>
            <a:schemeClr val="bg1">
              <a:lumMod val="95000"/>
            </a:schemeClr>
          </a:solidFill>
        </p:spPr>
        <p:txBody>
          <a:bodyPr wrap="square" anchor="t">
            <a:noAutofit/>
          </a:bodyPr>
          <a:lstStyle>
            <a:lvl1pPr marL="0" indent="0" algn="l">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3114731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B7F3038-6793-47BC-AA01-7459B3157A70}"/>
              </a:ext>
            </a:extLst>
          </p:cNvPr>
          <p:cNvSpPr>
            <a:spLocks noGrp="1"/>
          </p:cNvSpPr>
          <p:nvPr>
            <p:ph type="pic" sz="quarter" idx="11" hasCustomPrompt="1"/>
          </p:nvPr>
        </p:nvSpPr>
        <p:spPr>
          <a:xfrm>
            <a:off x="-347663" y="1103312"/>
            <a:ext cx="6096001" cy="3814761"/>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72780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0E0EC606-6D10-455F-8A4B-31ACDEBCB50A}"/>
              </a:ext>
            </a:extLst>
          </p:cNvPr>
          <p:cNvSpPr>
            <a:spLocks noGrp="1"/>
          </p:cNvSpPr>
          <p:nvPr>
            <p:ph type="pic" sz="quarter" idx="11" hasCustomPrompt="1"/>
          </p:nvPr>
        </p:nvSpPr>
        <p:spPr>
          <a:xfrm>
            <a:off x="6564314" y="2452688"/>
            <a:ext cx="4176712" cy="26130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306058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6596-E10C-464E-B55F-F70142D7F450}"/>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032D98C6-8053-4481-9EFC-A77054E95160}"/>
              </a:ext>
            </a:extLst>
          </p:cNvPr>
          <p:cNvSpPr>
            <a:spLocks noGrp="1"/>
          </p:cNvSpPr>
          <p:nvPr>
            <p:ph type="chart" sz="quarter" idx="11"/>
          </p:nvPr>
        </p:nvSpPr>
        <p:spPr>
          <a:xfrm>
            <a:off x="838200" y="1828800"/>
            <a:ext cx="10515600" cy="3717925"/>
          </a:xfrm>
        </p:spPr>
        <p:txBody>
          <a:bodyPr/>
          <a:lstStyle/>
          <a:p>
            <a:endParaRPr lang="en-US"/>
          </a:p>
        </p:txBody>
      </p:sp>
      <p:sp>
        <p:nvSpPr>
          <p:cNvPr id="6" name="Slide Number Placeholder 13">
            <a:extLst>
              <a:ext uri="{FF2B5EF4-FFF2-40B4-BE49-F238E27FC236}">
                <a16:creationId xmlns:a16="http://schemas.microsoft.com/office/drawing/2014/main" id="{C9F23241-9F1A-4846-8254-892A8F860424}"/>
              </a:ext>
            </a:extLst>
          </p:cNvPr>
          <p:cNvSpPr>
            <a:spLocks noGrp="1"/>
          </p:cNvSpPr>
          <p:nvPr>
            <p:ph type="sldNum" sz="quarter" idx="4"/>
          </p:nvPr>
        </p:nvSpPr>
        <p:spPr>
          <a:xfrm>
            <a:off x="8610600" y="6144279"/>
            <a:ext cx="2743200" cy="348596"/>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r>
              <a:rPr lang="en-US" dirty="0">
                <a:solidFill>
                  <a:schemeClr val="bg2">
                    <a:lumMod val="50000"/>
                  </a:schemeClr>
                </a:solidFill>
              </a:rPr>
              <a:t>© 2021 ESC Spectrum</a:t>
            </a:r>
            <a:br>
              <a:rPr lang="en-US" dirty="0">
                <a:solidFill>
                  <a:schemeClr val="bg2">
                    <a:lumMod val="50000"/>
                  </a:schemeClr>
                </a:solidFill>
              </a:rPr>
            </a:br>
            <a:r>
              <a:rPr lang="en-US" dirty="0">
                <a:solidFill>
                  <a:schemeClr val="accent1"/>
                </a:solidFill>
              </a:rPr>
              <a:t>escspectrum.com </a:t>
            </a:r>
            <a:fld id="{8B8D0793-6D04-4E3D-9AAB-9B9AE387F94F}" type="slidenum">
              <a:rPr lang="en-US" sz="1400" smtClean="0"/>
              <a:pPr/>
              <a:t>‹#›</a:t>
            </a:fld>
            <a:endParaRPr lang="en-US" sz="1400" dirty="0"/>
          </a:p>
        </p:txBody>
      </p:sp>
    </p:spTree>
    <p:extLst>
      <p:ext uri="{BB962C8B-B14F-4D97-AF65-F5344CB8AC3E}">
        <p14:creationId xmlns:p14="http://schemas.microsoft.com/office/powerpoint/2010/main" val="925103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021932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ouble Colum Layout">
    <p:spTree>
      <p:nvGrpSpPr>
        <p:cNvPr id="1" name=""/>
        <p:cNvGrpSpPr/>
        <p:nvPr/>
      </p:nvGrpSpPr>
      <p:grpSpPr>
        <a:xfrm>
          <a:off x="0" y="0"/>
          <a:ext cx="0" cy="0"/>
          <a:chOff x="0" y="0"/>
          <a:chExt cx="0" cy="0"/>
        </a:xfrm>
      </p:grpSpPr>
      <p:sp>
        <p:nvSpPr>
          <p:cNvPr id="8" name="Text Placeholder 6"/>
          <p:cNvSpPr>
            <a:spLocks noGrp="1"/>
          </p:cNvSpPr>
          <p:nvPr>
            <p:ph type="body" sz="quarter" idx="11" hasCustomPrompt="1"/>
          </p:nvPr>
        </p:nvSpPr>
        <p:spPr>
          <a:xfrm>
            <a:off x="508001" y="1107018"/>
            <a:ext cx="5314245" cy="5259916"/>
          </a:xfrm>
          <a:prstGeom prst="rect">
            <a:avLst/>
          </a:prstGeom>
        </p:spPr>
        <p:txBody>
          <a:bodyPr>
            <a:normAutofit/>
          </a:bodyPr>
          <a:lstStyle>
            <a:lvl1pPr marL="0" indent="0">
              <a:lnSpc>
                <a:spcPct val="100000"/>
              </a:lnSpc>
              <a:spcBef>
                <a:spcPts val="0"/>
              </a:spcBef>
              <a:buNone/>
              <a:defRPr sz="1600"/>
            </a:lvl1pPr>
          </a:lstStyle>
          <a:p>
            <a:pPr lvl="0"/>
            <a:r>
              <a:rPr lang="en-US" dirty="0"/>
              <a:t>Double Column Content</a:t>
            </a:r>
          </a:p>
        </p:txBody>
      </p:sp>
      <p:sp>
        <p:nvSpPr>
          <p:cNvPr id="11" name="Text Placeholder 9"/>
          <p:cNvSpPr>
            <a:spLocks noGrp="1"/>
          </p:cNvSpPr>
          <p:nvPr>
            <p:ph type="body" sz="quarter" idx="12" hasCustomPrompt="1"/>
          </p:nvPr>
        </p:nvSpPr>
        <p:spPr>
          <a:xfrm>
            <a:off x="6259691" y="1107018"/>
            <a:ext cx="5322711" cy="5259916"/>
          </a:xfrm>
          <a:prstGeom prst="rect">
            <a:avLst/>
          </a:prstGeom>
        </p:spPr>
        <p:txBody>
          <a:bodyPr>
            <a:normAutofit/>
          </a:bodyPr>
          <a:lstStyle>
            <a:lvl1pPr marL="0" indent="0">
              <a:lnSpc>
                <a:spcPct val="100000"/>
              </a:lnSpc>
              <a:spcBef>
                <a:spcPts val="0"/>
              </a:spcBef>
              <a:buNone/>
              <a:defRPr sz="1600" baseline="0"/>
            </a:lvl1pPr>
          </a:lstStyle>
          <a:p>
            <a:pPr lvl="0"/>
            <a:r>
              <a:rPr lang="en-US" dirty="0"/>
              <a:t>Column 2</a:t>
            </a:r>
          </a:p>
        </p:txBody>
      </p:sp>
      <p:sp>
        <p:nvSpPr>
          <p:cNvPr id="6" name="Title Placeholder 1"/>
          <p:cNvSpPr>
            <a:spLocks noGrp="1"/>
          </p:cNvSpPr>
          <p:nvPr>
            <p:ph type="title"/>
          </p:nvPr>
        </p:nvSpPr>
        <p:spPr>
          <a:xfrm>
            <a:off x="146015" y="25225"/>
            <a:ext cx="10426283" cy="687204"/>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99134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without Footer">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2824" y="2118"/>
          <a:ext cx="2821" cy="2116"/>
        </p:xfrm>
        <a:graphic>
          <a:graphicData uri="http://schemas.openxmlformats.org/presentationml/2006/ole">
            <mc:AlternateContent xmlns:mc="http://schemas.openxmlformats.org/markup-compatibility/2006">
              <mc:Choice xmlns:v="urn:schemas-microsoft-com:vml" Requires="v">
                <p:oleObj name="think-cell Slide" r:id="rId3" imgW="501" imgH="502" progId="TCLayout.ActiveDocument.1">
                  <p:embed/>
                </p:oleObj>
              </mc:Choice>
              <mc:Fallback>
                <p:oleObj name="think-cell Slide" r:id="rId3" imgW="501" imgH="502" progId="TCLayout.ActiveDocument.1">
                  <p:embed/>
                  <p:pic>
                    <p:nvPicPr>
                      <p:cNvPr id="7" name="Object 6" hidden="1"/>
                      <p:cNvPicPr/>
                      <p:nvPr/>
                    </p:nvPicPr>
                    <p:blipFill>
                      <a:blip r:embed="rId4"/>
                      <a:stretch>
                        <a:fillRect/>
                      </a:stretch>
                    </p:blipFill>
                    <p:spPr>
                      <a:xfrm>
                        <a:off x="2824" y="2118"/>
                        <a:ext cx="2821" cy="2116"/>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a:xfrm>
            <a:off x="609600" y="8333735"/>
            <a:ext cx="2844800" cy="365125"/>
          </a:xfrm>
          <a:prstGeom prst="rect">
            <a:avLst/>
          </a:prstGeom>
        </p:spPr>
        <p:txBody>
          <a:bodyPr/>
          <a:lstStyle/>
          <a:p>
            <a:pPr defTabSz="609585"/>
            <a:endParaRPr lang="en-US" dirty="0">
              <a:solidFill>
                <a:prstClr val="black"/>
              </a:solidFill>
            </a:endParaRPr>
          </a:p>
        </p:txBody>
      </p:sp>
      <p:sp>
        <p:nvSpPr>
          <p:cNvPr id="5" name="Slide Number Placeholder 4"/>
          <p:cNvSpPr>
            <a:spLocks noGrp="1"/>
          </p:cNvSpPr>
          <p:nvPr>
            <p:ph type="sldNum" sz="quarter" idx="12"/>
          </p:nvPr>
        </p:nvSpPr>
        <p:spPr>
          <a:xfrm>
            <a:off x="8737600" y="6298428"/>
            <a:ext cx="2844800" cy="365125"/>
          </a:xfrm>
          <a:prstGeom prst="rect">
            <a:avLst/>
          </a:prstGeom>
        </p:spPr>
        <p:txBody>
          <a:bodyPr/>
          <a:lstStyle/>
          <a:p>
            <a:fld id="{D60D1EDE-7116-2443-9BDD-368CE5B37660}" type="slidenum">
              <a:rPr lang="en-US" smtClean="0">
                <a:solidFill>
                  <a:prstClr val="black">
                    <a:tint val="75000"/>
                  </a:prstClr>
                </a:solidFill>
              </a:rPr>
              <a:pPr/>
              <a:t>‹#›</a:t>
            </a:fld>
            <a:endParaRPr lang="en-US" dirty="0">
              <a:solidFill>
                <a:prstClr val="black">
                  <a:tint val="75000"/>
                </a:prstClr>
              </a:solidFill>
            </a:endParaRPr>
          </a:p>
        </p:txBody>
      </p:sp>
      <p:sp>
        <p:nvSpPr>
          <p:cNvPr id="4" name="Rectangle 3"/>
          <p:cNvSpPr/>
          <p:nvPr userDrawn="1"/>
        </p:nvSpPr>
        <p:spPr>
          <a:xfrm>
            <a:off x="5527917" y="6063230"/>
            <a:ext cx="1256345" cy="71010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6" name="Rectangle 5"/>
          <p:cNvSpPr/>
          <p:nvPr userDrawn="1"/>
        </p:nvSpPr>
        <p:spPr>
          <a:xfrm>
            <a:off x="0" y="4621428"/>
            <a:ext cx="12192000" cy="22365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prstClr val="white"/>
              </a:solidFill>
            </a:endParaRPr>
          </a:p>
        </p:txBody>
      </p:sp>
      <p:sp>
        <p:nvSpPr>
          <p:cNvPr id="8" name="Slide Number Placeholder 1"/>
          <p:cNvSpPr txBox="1">
            <a:spLocks noGrp="1"/>
          </p:cNvSpPr>
          <p:nvPr userDrawn="1"/>
        </p:nvSpPr>
        <p:spPr bwMode="auto">
          <a:xfrm>
            <a:off x="11633109" y="6632893"/>
            <a:ext cx="558892" cy="22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4" tIns="50917" rIns="101834" bIns="50917" anchor="ctr"/>
          <a:lstStyle>
            <a:lvl1pPr eaLnBrk="0" hangingPunct="0">
              <a:defRPr sz="700" b="1">
                <a:solidFill>
                  <a:schemeClr val="tx1"/>
                </a:solidFill>
                <a:latin typeface="Arial" pitchFamily="34" charset="0"/>
              </a:defRPr>
            </a:lvl1pPr>
            <a:lvl2pPr marL="742950" indent="-285750" eaLnBrk="0" hangingPunct="0">
              <a:defRPr sz="700" b="1">
                <a:solidFill>
                  <a:schemeClr val="tx1"/>
                </a:solidFill>
                <a:latin typeface="Arial" pitchFamily="34" charset="0"/>
              </a:defRPr>
            </a:lvl2pPr>
            <a:lvl3pPr marL="1143000" indent="-228600" eaLnBrk="0" hangingPunct="0">
              <a:defRPr sz="700" b="1">
                <a:solidFill>
                  <a:schemeClr val="tx1"/>
                </a:solidFill>
                <a:latin typeface="Arial" pitchFamily="34" charset="0"/>
              </a:defRPr>
            </a:lvl3pPr>
            <a:lvl4pPr marL="1600200" indent="-228600" eaLnBrk="0" hangingPunct="0">
              <a:defRPr sz="700" b="1">
                <a:solidFill>
                  <a:schemeClr val="tx1"/>
                </a:solidFill>
                <a:latin typeface="Arial" pitchFamily="34" charset="0"/>
              </a:defRPr>
            </a:lvl4pPr>
            <a:lvl5pPr marL="2057400" indent="-228600" eaLnBrk="0" hangingPunct="0">
              <a:defRPr sz="700" b="1">
                <a:solidFill>
                  <a:schemeClr val="tx1"/>
                </a:solidFill>
                <a:latin typeface="Arial" pitchFamily="34" charset="0"/>
              </a:defRPr>
            </a:lvl5pPr>
            <a:lvl6pPr marL="2514600" indent="-228600" eaLnBrk="0" fontAlgn="base" hangingPunct="0">
              <a:spcBef>
                <a:spcPct val="0"/>
              </a:spcBef>
              <a:spcAft>
                <a:spcPct val="0"/>
              </a:spcAft>
              <a:defRPr sz="700" b="1">
                <a:solidFill>
                  <a:schemeClr val="tx1"/>
                </a:solidFill>
                <a:latin typeface="Arial" pitchFamily="34" charset="0"/>
              </a:defRPr>
            </a:lvl6pPr>
            <a:lvl7pPr marL="2971800" indent="-228600" eaLnBrk="0" fontAlgn="base" hangingPunct="0">
              <a:spcBef>
                <a:spcPct val="0"/>
              </a:spcBef>
              <a:spcAft>
                <a:spcPct val="0"/>
              </a:spcAft>
              <a:defRPr sz="700" b="1">
                <a:solidFill>
                  <a:schemeClr val="tx1"/>
                </a:solidFill>
                <a:latin typeface="Arial" pitchFamily="34" charset="0"/>
              </a:defRPr>
            </a:lvl7pPr>
            <a:lvl8pPr marL="3429000" indent="-228600" eaLnBrk="0" fontAlgn="base" hangingPunct="0">
              <a:spcBef>
                <a:spcPct val="0"/>
              </a:spcBef>
              <a:spcAft>
                <a:spcPct val="0"/>
              </a:spcAft>
              <a:defRPr sz="700" b="1">
                <a:solidFill>
                  <a:schemeClr val="tx1"/>
                </a:solidFill>
                <a:latin typeface="Arial" pitchFamily="34" charset="0"/>
              </a:defRPr>
            </a:lvl8pPr>
            <a:lvl9pPr marL="3886200" indent="-228600" eaLnBrk="0" fontAlgn="base" hangingPunct="0">
              <a:spcBef>
                <a:spcPct val="0"/>
              </a:spcBef>
              <a:spcAft>
                <a:spcPct val="0"/>
              </a:spcAft>
              <a:defRPr sz="700" b="1">
                <a:solidFill>
                  <a:schemeClr val="tx1"/>
                </a:solidFill>
                <a:latin typeface="Arial" pitchFamily="34" charset="0"/>
              </a:defRPr>
            </a:lvl9pPr>
          </a:lstStyle>
          <a:p>
            <a:pPr algn="r" fontAlgn="base">
              <a:spcBef>
                <a:spcPct val="0"/>
              </a:spcBef>
              <a:spcAft>
                <a:spcPct val="0"/>
              </a:spcAft>
            </a:pPr>
            <a:fld id="{C83655E5-C637-49DD-8D5F-DED7D6774542}" type="slidenum">
              <a:rPr lang="en-US" sz="1000" b="0">
                <a:solidFill>
                  <a:schemeClr val="tx1"/>
                </a:solidFill>
                <a:latin typeface="Raleway"/>
                <a:ea typeface="MS PGothic" pitchFamily="34" charset="-128"/>
                <a:cs typeface="Verdana" pitchFamily="34" charset="0"/>
              </a:rPr>
              <a:pPr algn="r" fontAlgn="base">
                <a:spcBef>
                  <a:spcPct val="0"/>
                </a:spcBef>
                <a:spcAft>
                  <a:spcPct val="0"/>
                </a:spcAft>
              </a:pPr>
              <a:t>‹#›</a:t>
            </a:fld>
            <a:endParaRPr lang="en-US" sz="1000" b="0" dirty="0">
              <a:solidFill>
                <a:schemeClr val="tx1"/>
              </a:solidFill>
              <a:latin typeface="Raleway"/>
              <a:ea typeface="MS PGothic" pitchFamily="34" charset="-128"/>
              <a:cs typeface="Verdana" pitchFamily="34" charset="0"/>
            </a:endParaRPr>
          </a:p>
        </p:txBody>
      </p:sp>
    </p:spTree>
    <p:extLst>
      <p:ext uri="{BB962C8B-B14F-4D97-AF65-F5344CB8AC3E}">
        <p14:creationId xmlns:p14="http://schemas.microsoft.com/office/powerpoint/2010/main" val="206453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A5857A38-4A23-4405-8EE8-42C4D9D6BED1}"/>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3738140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0501215-92FE-49E3-988A-C12C8DC3CCA9}"/>
              </a:ext>
            </a:extLst>
          </p:cNvPr>
          <p:cNvSpPr>
            <a:spLocks noGrp="1"/>
          </p:cNvSpPr>
          <p:nvPr>
            <p:ph type="pic" sz="quarter" idx="10" hasCustomPrompt="1"/>
          </p:nvPr>
        </p:nvSpPr>
        <p:spPr>
          <a:xfrm>
            <a:off x="6932141" y="1181100"/>
            <a:ext cx="4174009" cy="40941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40004608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BAF98F2D-0A12-49A0-B5C2-223230D2F342}"/>
              </a:ext>
            </a:extLst>
          </p:cNvPr>
          <p:cNvSpPr>
            <a:spLocks noGrp="1"/>
          </p:cNvSpPr>
          <p:nvPr>
            <p:ph type="pic" sz="quarter" idx="10" hasCustomPrompt="1"/>
          </p:nvPr>
        </p:nvSpPr>
        <p:spPr>
          <a:xfrm>
            <a:off x="-1" y="0"/>
            <a:ext cx="4332287"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79180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D531F74-D1F1-43A4-9270-9639778FDA72}"/>
              </a:ext>
            </a:extLst>
          </p:cNvPr>
          <p:cNvSpPr>
            <a:spLocks noGrp="1"/>
          </p:cNvSpPr>
          <p:nvPr>
            <p:ph type="pic" sz="quarter" idx="10" hasCustomPrompt="1"/>
          </p:nvPr>
        </p:nvSpPr>
        <p:spPr>
          <a:xfrm>
            <a:off x="-6379" y="1"/>
            <a:ext cx="12198379" cy="3710866"/>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367517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9BB71E84-8D95-4F2B-806C-7A1B1E781663}"/>
              </a:ext>
            </a:extLst>
          </p:cNvPr>
          <p:cNvSpPr>
            <a:spLocks noGrp="1"/>
          </p:cNvSpPr>
          <p:nvPr>
            <p:ph type="pic" sz="quarter" idx="10" hasCustomPrompt="1"/>
          </p:nvPr>
        </p:nvSpPr>
        <p:spPr>
          <a:xfrm>
            <a:off x="6516688" y="2624139"/>
            <a:ext cx="5675312" cy="2667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7" name="Picture Placeholder 2">
            <a:extLst>
              <a:ext uri="{FF2B5EF4-FFF2-40B4-BE49-F238E27FC236}">
                <a16:creationId xmlns:a16="http://schemas.microsoft.com/office/drawing/2014/main" id="{E3A5A135-1D74-4E0A-86B8-6334717A0523}"/>
              </a:ext>
            </a:extLst>
          </p:cNvPr>
          <p:cNvSpPr>
            <a:spLocks noGrp="1"/>
          </p:cNvSpPr>
          <p:nvPr>
            <p:ph type="pic" sz="quarter" idx="11" hasCustomPrompt="1"/>
          </p:nvPr>
        </p:nvSpPr>
        <p:spPr>
          <a:xfrm>
            <a:off x="8234363" y="763586"/>
            <a:ext cx="2501900" cy="186055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800562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B8053B4-B31B-4252-A242-85E63731B320}"/>
              </a:ext>
            </a:extLst>
          </p:cNvPr>
          <p:cNvSpPr>
            <a:spLocks noGrp="1"/>
          </p:cNvSpPr>
          <p:nvPr>
            <p:ph type="pic" sz="quarter" idx="11" hasCustomPrompt="1"/>
          </p:nvPr>
        </p:nvSpPr>
        <p:spPr>
          <a:xfrm>
            <a:off x="0" y="0"/>
            <a:ext cx="4660900" cy="328453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393441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8B394FC5-D2D8-423C-BC22-0271C16378A1}"/>
              </a:ext>
            </a:extLst>
          </p:cNvPr>
          <p:cNvSpPr>
            <a:spLocks noGrp="1"/>
          </p:cNvSpPr>
          <p:nvPr>
            <p:ph type="pic" sz="quarter" idx="11" hasCustomPrompt="1"/>
          </p:nvPr>
        </p:nvSpPr>
        <p:spPr>
          <a:xfrm>
            <a:off x="371420" y="2218682"/>
            <a:ext cx="2500901" cy="28286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11" name="Picture Placeholder 2">
            <a:extLst>
              <a:ext uri="{FF2B5EF4-FFF2-40B4-BE49-F238E27FC236}">
                <a16:creationId xmlns:a16="http://schemas.microsoft.com/office/drawing/2014/main" id="{9EEC8849-5E51-405E-8E37-4972B086C1B9}"/>
              </a:ext>
            </a:extLst>
          </p:cNvPr>
          <p:cNvSpPr>
            <a:spLocks noGrp="1"/>
          </p:cNvSpPr>
          <p:nvPr>
            <p:ph type="pic" sz="quarter" idx="12" hasCustomPrompt="1"/>
          </p:nvPr>
        </p:nvSpPr>
        <p:spPr>
          <a:xfrm>
            <a:off x="3342478" y="2218682"/>
            <a:ext cx="2500901" cy="28286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12" name="Picture Placeholder 2">
            <a:extLst>
              <a:ext uri="{FF2B5EF4-FFF2-40B4-BE49-F238E27FC236}">
                <a16:creationId xmlns:a16="http://schemas.microsoft.com/office/drawing/2014/main" id="{D8C3D3C1-8979-4D1C-B67C-44C8460802C7}"/>
              </a:ext>
            </a:extLst>
          </p:cNvPr>
          <p:cNvSpPr>
            <a:spLocks noGrp="1"/>
          </p:cNvSpPr>
          <p:nvPr>
            <p:ph type="pic" sz="quarter" idx="13" hasCustomPrompt="1"/>
          </p:nvPr>
        </p:nvSpPr>
        <p:spPr>
          <a:xfrm>
            <a:off x="6313537" y="2218682"/>
            <a:ext cx="2500901" cy="28286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
        <p:nvSpPr>
          <p:cNvPr id="13" name="Picture Placeholder 2">
            <a:extLst>
              <a:ext uri="{FF2B5EF4-FFF2-40B4-BE49-F238E27FC236}">
                <a16:creationId xmlns:a16="http://schemas.microsoft.com/office/drawing/2014/main" id="{8434193B-B935-41A9-A026-21BDC42C49CE}"/>
              </a:ext>
            </a:extLst>
          </p:cNvPr>
          <p:cNvSpPr>
            <a:spLocks noGrp="1"/>
          </p:cNvSpPr>
          <p:nvPr>
            <p:ph type="pic" sz="quarter" idx="14" hasCustomPrompt="1"/>
          </p:nvPr>
        </p:nvSpPr>
        <p:spPr>
          <a:xfrm>
            <a:off x="9284596" y="2218682"/>
            <a:ext cx="2500901" cy="282862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a:t>Image Placeholder</a:t>
            </a:r>
          </a:p>
        </p:txBody>
      </p:sp>
    </p:spTree>
    <p:extLst>
      <p:ext uri="{BB962C8B-B14F-4D97-AF65-F5344CB8AC3E}">
        <p14:creationId xmlns:p14="http://schemas.microsoft.com/office/powerpoint/2010/main" val="186760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2E6D6CF7-3BDD-45DC-BE31-853B08653153}"/>
              </a:ext>
            </a:extLst>
          </p:cNvPr>
          <p:cNvPicPr>
            <a:picLocks noChangeAspect="1"/>
          </p:cNvPicPr>
          <p:nvPr userDrawn="1"/>
        </p:nvPicPr>
        <p:blipFill rotWithShape="1">
          <a:blip r:embed="rId28">
            <a:extLst>
              <a:ext uri="{28A0092B-C50C-407E-A947-70E740481C1C}">
                <a14:useLocalDpi xmlns:a14="http://schemas.microsoft.com/office/drawing/2010/main" val="0"/>
              </a:ext>
            </a:extLst>
          </a:blip>
          <a:srcRect l="74380" t="39579" r="6143" b="3298"/>
          <a:stretch/>
        </p:blipFill>
        <p:spPr>
          <a:xfrm>
            <a:off x="-2102470" y="99152"/>
            <a:ext cx="1953491" cy="3329848"/>
          </a:xfrm>
          <a:prstGeom prst="rect">
            <a:avLst/>
          </a:prstGeom>
        </p:spPr>
      </p:pic>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3" r:id="rId23"/>
    <p:sldLayoutId id="2147483674" r:id="rId24"/>
    <p:sldLayoutId id="2147483675" r:id="rId25"/>
    <p:sldLayoutId id="214748367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34.jfif"/><Relationship Id="rId2" Type="http://schemas.openxmlformats.org/officeDocument/2006/relationships/image" Target="../media/image33.jfif"/><Relationship Id="rId1" Type="http://schemas.openxmlformats.org/officeDocument/2006/relationships/slideLayout" Target="../slideLayouts/slideLayout1.xml"/><Relationship Id="rId4" Type="http://schemas.openxmlformats.org/officeDocument/2006/relationships/image" Target="../media/image35.jfif"/></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2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building, umbrella&#10;&#10;Description automatically generated">
            <a:extLst>
              <a:ext uri="{FF2B5EF4-FFF2-40B4-BE49-F238E27FC236}">
                <a16:creationId xmlns:a16="http://schemas.microsoft.com/office/drawing/2014/main" id="{B2428CE3-C84B-483A-B203-3CC1ECC7EDB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67" b="7867"/>
          <a:stretch>
            <a:fillRect/>
          </a:stretch>
        </p:blipFill>
        <p:spPr>
          <a:xfrm>
            <a:off x="0" y="0"/>
            <a:ext cx="12192000" cy="6858000"/>
          </a:xfrm>
        </p:spPr>
      </p:pic>
      <p:sp>
        <p:nvSpPr>
          <p:cNvPr id="2" name="TextBox 1">
            <a:extLst>
              <a:ext uri="{FF2B5EF4-FFF2-40B4-BE49-F238E27FC236}">
                <a16:creationId xmlns:a16="http://schemas.microsoft.com/office/drawing/2014/main" id="{A3ADEC84-01A2-4498-99CE-B5240A54823E}"/>
              </a:ext>
            </a:extLst>
          </p:cNvPr>
          <p:cNvSpPr txBox="1"/>
          <p:nvPr/>
        </p:nvSpPr>
        <p:spPr>
          <a:xfrm>
            <a:off x="0" y="3131853"/>
            <a:ext cx="12192000" cy="1938992"/>
          </a:xfrm>
          <a:prstGeom prst="rect">
            <a:avLst/>
          </a:prstGeom>
          <a:noFill/>
        </p:spPr>
        <p:txBody>
          <a:bodyPr wrap="square" rtlCol="0">
            <a:spAutoFit/>
          </a:bodyPr>
          <a:lstStyle/>
          <a:p>
            <a:pPr algn="ctr"/>
            <a:r>
              <a:rPr lang="en-ID" sz="4000" dirty="0">
                <a:solidFill>
                  <a:schemeClr val="bg1"/>
                </a:solidFill>
                <a:latin typeface="+mj-lt"/>
              </a:rPr>
              <a:t>Tube Bundle</a:t>
            </a:r>
          </a:p>
          <a:p>
            <a:pPr algn="ctr"/>
            <a:r>
              <a:rPr lang="en-ID" sz="4000" dirty="0">
                <a:solidFill>
                  <a:schemeClr val="bg1"/>
                </a:solidFill>
                <a:latin typeface="+mj-lt"/>
              </a:rPr>
              <a:t>Sample Conditioning &amp; CEMS </a:t>
            </a:r>
          </a:p>
          <a:p>
            <a:pPr algn="ctr"/>
            <a:r>
              <a:rPr lang="en-ID" sz="4000" dirty="0">
                <a:solidFill>
                  <a:schemeClr val="bg1"/>
                </a:solidFill>
                <a:latin typeface="+mj-lt"/>
              </a:rPr>
              <a:t>Analyzer System Solutions</a:t>
            </a:r>
          </a:p>
        </p:txBody>
      </p:sp>
      <p:pic>
        <p:nvPicPr>
          <p:cNvPr id="8" name="Picture 7" descr="A picture containing drawing&#10;&#10;Description automatically generated">
            <a:extLst>
              <a:ext uri="{FF2B5EF4-FFF2-40B4-BE49-F238E27FC236}">
                <a16:creationId xmlns:a16="http://schemas.microsoft.com/office/drawing/2014/main" id="{9EEC1124-DD4E-4CE2-BDBB-BDA88F82131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09325" y="1490102"/>
            <a:ext cx="1573347" cy="1641751"/>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964E51E-3853-49F9-9A04-2D58A2320289}"/>
              </a:ext>
            </a:extLst>
          </p:cNvPr>
          <p:cNvPicPr>
            <a:picLocks noChangeAspect="1"/>
          </p:cNvPicPr>
          <p:nvPr/>
        </p:nvPicPr>
        <p:blipFill rotWithShape="1">
          <a:blip r:embed="rId4">
            <a:extLst>
              <a:ext uri="{28A0092B-C50C-407E-A947-70E740481C1C}">
                <a14:useLocalDpi xmlns:a14="http://schemas.microsoft.com/office/drawing/2010/main" val="0"/>
              </a:ext>
            </a:extLst>
          </a:blip>
          <a:srcRect l="35728" t="80247" r="35729" b="7539"/>
          <a:stretch/>
        </p:blipFill>
        <p:spPr>
          <a:xfrm>
            <a:off x="5237105" y="6369845"/>
            <a:ext cx="1717786" cy="413508"/>
          </a:xfrm>
          <a:prstGeom prst="rect">
            <a:avLst/>
          </a:prstGeom>
        </p:spPr>
      </p:pic>
      <p:sp>
        <p:nvSpPr>
          <p:cNvPr id="9" name="TextBox 8">
            <a:extLst>
              <a:ext uri="{FF2B5EF4-FFF2-40B4-BE49-F238E27FC236}">
                <a16:creationId xmlns:a16="http://schemas.microsoft.com/office/drawing/2014/main" id="{6958142C-04C2-456B-A13E-DA75CA85A23B}"/>
              </a:ext>
            </a:extLst>
          </p:cNvPr>
          <p:cNvSpPr txBox="1"/>
          <p:nvPr/>
        </p:nvSpPr>
        <p:spPr>
          <a:xfrm>
            <a:off x="3977329" y="4762401"/>
            <a:ext cx="4068007" cy="276514"/>
          </a:xfrm>
          <a:prstGeom prst="rect">
            <a:avLst/>
          </a:prstGeom>
          <a:noFill/>
        </p:spPr>
        <p:txBody>
          <a:bodyPr wrap="square" lIns="91440" tIns="45720" rIns="91440" bIns="45720" rtlCol="0" anchor="t">
            <a:spAutoFit/>
          </a:bodyPr>
          <a:lstStyle/>
          <a:p>
            <a:pPr algn="ctr"/>
            <a:endParaRPr lang="en-ID" sz="1200" spc="600">
              <a:solidFill>
                <a:schemeClr val="bg1"/>
              </a:solidFill>
              <a:cs typeface="Arial"/>
            </a:endParaRPr>
          </a:p>
        </p:txBody>
      </p:sp>
    </p:spTree>
    <p:extLst>
      <p:ext uri="{BB962C8B-B14F-4D97-AF65-F5344CB8AC3E}">
        <p14:creationId xmlns:p14="http://schemas.microsoft.com/office/powerpoint/2010/main" val="16708713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D53B-87C2-0959-3B12-44DED9F8FC78}"/>
              </a:ext>
            </a:extLst>
          </p:cNvPr>
          <p:cNvSpPr>
            <a:spLocks noGrp="1"/>
          </p:cNvSpPr>
          <p:nvPr>
            <p:ph type="title"/>
          </p:nvPr>
        </p:nvSpPr>
        <p:spPr>
          <a:xfrm>
            <a:off x="477360" y="101174"/>
            <a:ext cx="10515600" cy="1325563"/>
          </a:xfrm>
        </p:spPr>
        <p:txBody>
          <a:bodyPr/>
          <a:lstStyle/>
          <a:p>
            <a:r>
              <a:rPr lang="en-US" dirty="0"/>
              <a:t>The Engine of Thermal Success Premier Heating Solutions</a:t>
            </a:r>
          </a:p>
        </p:txBody>
      </p:sp>
      <p:sp>
        <p:nvSpPr>
          <p:cNvPr id="4" name="Text Placeholder 3">
            <a:extLst>
              <a:ext uri="{FF2B5EF4-FFF2-40B4-BE49-F238E27FC236}">
                <a16:creationId xmlns:a16="http://schemas.microsoft.com/office/drawing/2014/main" id="{6A9DBBE5-39EF-B08D-F6FF-6025321666FA}"/>
              </a:ext>
            </a:extLst>
          </p:cNvPr>
          <p:cNvSpPr txBox="1">
            <a:spLocks/>
          </p:cNvSpPr>
          <p:nvPr/>
        </p:nvSpPr>
        <p:spPr>
          <a:xfrm>
            <a:off x="477360" y="1704696"/>
            <a:ext cx="3706033" cy="22193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cap="all" dirty="0"/>
              <a:t>BSX Self-Regulating</a:t>
            </a:r>
          </a:p>
          <a:p>
            <a:r>
              <a:rPr lang="en-US" sz="1400" dirty="0"/>
              <a:t>Max. Maintain Temp: 150</a:t>
            </a:r>
            <a:r>
              <a:rPr lang="en-US" sz="1400" dirty="0">
                <a:latin typeface="Calibri" panose="020F0502020204030204" pitchFamily="34" charset="0"/>
                <a:cs typeface="Calibri" panose="020F0502020204030204" pitchFamily="34" charset="0"/>
              </a:rPr>
              <a:t>°F (65°C)</a:t>
            </a:r>
            <a:endParaRPr lang="en-US" sz="1400" dirty="0"/>
          </a:p>
          <a:p>
            <a:r>
              <a:rPr lang="en-US" sz="1400" dirty="0"/>
              <a:t>Max. Exp. Temp.: 185</a:t>
            </a:r>
            <a:r>
              <a:rPr lang="en-US" sz="1400" dirty="0">
                <a:latin typeface="Calibri" panose="020F0502020204030204" pitchFamily="34" charset="0"/>
                <a:cs typeface="Calibri" panose="020F0502020204030204" pitchFamily="34" charset="0"/>
              </a:rPr>
              <a:t>°F (85°C) (power-off) </a:t>
            </a:r>
            <a:endParaRPr lang="en-US" sz="1400" dirty="0"/>
          </a:p>
          <a:p>
            <a:r>
              <a:rPr lang="en-US" sz="1400" dirty="0"/>
              <a:t>Polyolefin or Fluoropolymer Jackets  </a:t>
            </a:r>
          </a:p>
          <a:p>
            <a:r>
              <a:rPr lang="en-US" sz="1400" dirty="0"/>
              <a:t>Up to 10 watt/ft &amp; 277V Ratings</a:t>
            </a:r>
          </a:p>
          <a:p>
            <a:r>
              <a:rPr lang="en-US" sz="1400" dirty="0"/>
              <a:t>Ordinary &amp; Haz., Location Ratings</a:t>
            </a:r>
          </a:p>
          <a:p>
            <a:r>
              <a:rPr lang="en-US" sz="1400" dirty="0"/>
              <a:t>Cut-To-Length in Field  </a:t>
            </a:r>
          </a:p>
        </p:txBody>
      </p:sp>
      <p:sp>
        <p:nvSpPr>
          <p:cNvPr id="5" name="Text Placeholder 3">
            <a:extLst>
              <a:ext uri="{FF2B5EF4-FFF2-40B4-BE49-F238E27FC236}">
                <a16:creationId xmlns:a16="http://schemas.microsoft.com/office/drawing/2014/main" id="{07578A49-38AF-015C-AB2D-D580D7093722}"/>
              </a:ext>
            </a:extLst>
          </p:cNvPr>
          <p:cNvSpPr txBox="1">
            <a:spLocks/>
          </p:cNvSpPr>
          <p:nvPr/>
        </p:nvSpPr>
        <p:spPr>
          <a:xfrm>
            <a:off x="5979377" y="1549385"/>
            <a:ext cx="4029599" cy="23056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cap="all" dirty="0"/>
              <a:t>HTSX Self-regulating</a:t>
            </a:r>
          </a:p>
          <a:p>
            <a:r>
              <a:rPr lang="en-US" sz="1400" dirty="0"/>
              <a:t>Max. Maintain Temp: 302</a:t>
            </a:r>
            <a:r>
              <a:rPr lang="en-US" sz="1400" dirty="0">
                <a:cs typeface="Calibri" panose="020F0502020204030204" pitchFamily="34" charset="0"/>
              </a:rPr>
              <a:t>°F (150°C)</a:t>
            </a:r>
            <a:endParaRPr lang="en-US" sz="1400" dirty="0"/>
          </a:p>
          <a:p>
            <a:r>
              <a:rPr lang="en-US" sz="1400" dirty="0"/>
              <a:t>Max. Exp. Temp.: 400</a:t>
            </a:r>
            <a:r>
              <a:rPr lang="en-US" sz="1400" dirty="0">
                <a:cs typeface="Calibri" panose="020F0502020204030204" pitchFamily="34" charset="0"/>
              </a:rPr>
              <a:t>°F (205°C) (power-off) </a:t>
            </a:r>
            <a:endParaRPr lang="en-US" sz="1400" dirty="0"/>
          </a:p>
          <a:p>
            <a:r>
              <a:rPr lang="en-US" sz="1400" dirty="0"/>
              <a:t>Fluoropolymer Jacket  </a:t>
            </a:r>
          </a:p>
          <a:p>
            <a:r>
              <a:rPr lang="en-US" sz="1400" dirty="0"/>
              <a:t>Up to 20 watt/ft &amp; 277V Ratings</a:t>
            </a:r>
          </a:p>
          <a:p>
            <a:r>
              <a:rPr lang="en-US" sz="1400" dirty="0"/>
              <a:t>Ordinary &amp; Haz., Location Ratings</a:t>
            </a:r>
          </a:p>
          <a:p>
            <a:r>
              <a:rPr lang="en-US" sz="1400" dirty="0"/>
              <a:t>Cut-To-Length in Field  </a:t>
            </a:r>
          </a:p>
        </p:txBody>
      </p:sp>
      <p:sp>
        <p:nvSpPr>
          <p:cNvPr id="6" name="Text Placeholder 3">
            <a:extLst>
              <a:ext uri="{FF2B5EF4-FFF2-40B4-BE49-F238E27FC236}">
                <a16:creationId xmlns:a16="http://schemas.microsoft.com/office/drawing/2014/main" id="{39EBB73B-F3FD-5A46-6279-0DDC7CBB83FC}"/>
              </a:ext>
            </a:extLst>
          </p:cNvPr>
          <p:cNvSpPr txBox="1">
            <a:spLocks/>
          </p:cNvSpPr>
          <p:nvPr/>
        </p:nvSpPr>
        <p:spPr>
          <a:xfrm>
            <a:off x="477360" y="4195967"/>
            <a:ext cx="4029598" cy="2219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cap="all" dirty="0"/>
              <a:t>HPT power-limiting</a:t>
            </a:r>
          </a:p>
          <a:p>
            <a:r>
              <a:rPr lang="en-US" sz="1400" dirty="0"/>
              <a:t>Max. Maintain Temp: 410</a:t>
            </a:r>
            <a:r>
              <a:rPr lang="en-US" sz="1400" dirty="0">
                <a:cs typeface="Calibri" panose="020F0502020204030204" pitchFamily="34" charset="0"/>
              </a:rPr>
              <a:t>°F (210°C)</a:t>
            </a:r>
            <a:endParaRPr lang="en-US" sz="1400" dirty="0"/>
          </a:p>
          <a:p>
            <a:r>
              <a:rPr lang="en-US" sz="1400" dirty="0"/>
              <a:t>Max. Exp. Temp.: 500</a:t>
            </a:r>
            <a:r>
              <a:rPr lang="en-US" sz="1400" dirty="0">
                <a:cs typeface="Calibri" panose="020F0502020204030204" pitchFamily="34" charset="0"/>
              </a:rPr>
              <a:t>°F (260°C) (power-off) </a:t>
            </a:r>
            <a:endParaRPr lang="en-US" sz="1400" dirty="0"/>
          </a:p>
          <a:p>
            <a:r>
              <a:rPr lang="en-US" sz="1400" dirty="0"/>
              <a:t>Fluoropolymer Jackets  </a:t>
            </a:r>
          </a:p>
          <a:p>
            <a:r>
              <a:rPr lang="en-US" sz="1400" dirty="0"/>
              <a:t>Up to 20 watt/ft &amp; 240 Ratings</a:t>
            </a:r>
          </a:p>
          <a:p>
            <a:r>
              <a:rPr lang="en-US" sz="1400" dirty="0"/>
              <a:t>Ordinary &amp; Haz., Location Ratings </a:t>
            </a:r>
          </a:p>
          <a:p>
            <a:r>
              <a:rPr lang="en-US" sz="1400" dirty="0"/>
              <a:t>Cut-To-Length in Field </a:t>
            </a:r>
          </a:p>
        </p:txBody>
      </p:sp>
      <p:sp>
        <p:nvSpPr>
          <p:cNvPr id="7" name="Text Placeholder 3">
            <a:extLst>
              <a:ext uri="{FF2B5EF4-FFF2-40B4-BE49-F238E27FC236}">
                <a16:creationId xmlns:a16="http://schemas.microsoft.com/office/drawing/2014/main" id="{C49D3FDF-F76E-D7FE-820E-D59AD3C732D6}"/>
              </a:ext>
            </a:extLst>
          </p:cNvPr>
          <p:cNvSpPr txBox="1">
            <a:spLocks/>
          </p:cNvSpPr>
          <p:nvPr/>
        </p:nvSpPr>
        <p:spPr>
          <a:xfrm>
            <a:off x="5979377" y="4195967"/>
            <a:ext cx="4029598" cy="22193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cap="all" dirty="0"/>
              <a:t>MIQ  Constant watt</a:t>
            </a:r>
          </a:p>
          <a:p>
            <a:pPr marL="285750" indent="-285750">
              <a:buFont typeface="Arial" panose="020B0604020202020204" pitchFamily="34" charset="0"/>
              <a:buChar char="•"/>
            </a:pPr>
            <a:r>
              <a:rPr lang="en-US" sz="1400" dirty="0">
                <a:cs typeface="Calibri Light" panose="020F0302020204030204" pitchFamily="34" charset="0"/>
              </a:rPr>
              <a:t>High Temp Mineral Insulated Cable</a:t>
            </a:r>
          </a:p>
          <a:p>
            <a:r>
              <a:rPr lang="en-US" sz="1400" dirty="0"/>
              <a:t>Not Cut-to-Length</a:t>
            </a:r>
            <a:r>
              <a:rPr lang="en-US" sz="1400" dirty="0">
                <a:cs typeface="Calibri" panose="020F0502020204030204" pitchFamily="34" charset="0"/>
              </a:rPr>
              <a:t> </a:t>
            </a:r>
            <a:endParaRPr lang="en-US" sz="1400" dirty="0"/>
          </a:p>
          <a:p>
            <a:pPr marL="285750" indent="-285750">
              <a:buFont typeface="Arial" panose="020B0604020202020204" pitchFamily="34" charset="0"/>
              <a:buChar char="•"/>
            </a:pPr>
            <a:r>
              <a:rPr lang="en-US" sz="1400" dirty="0">
                <a:cs typeface="Calibri Light" panose="020F0302020204030204" pitchFamily="34" charset="0"/>
              </a:rPr>
              <a:t>Maintain up to 500</a:t>
            </a:r>
            <a:r>
              <a:rPr lang="en-US" sz="1400" dirty="0">
                <a:ea typeface="Cambria Math" panose="02040503050406030204" pitchFamily="18" charset="0"/>
                <a:cs typeface="Calibri Light" panose="020F0302020204030204" pitchFamily="34" charset="0"/>
              </a:rPr>
              <a:t>℃ (932℉)</a:t>
            </a:r>
          </a:p>
          <a:p>
            <a:pPr marL="285750" indent="-285750">
              <a:buFont typeface="Arial" panose="020B0604020202020204" pitchFamily="34" charset="0"/>
              <a:buChar char="•"/>
            </a:pPr>
            <a:r>
              <a:rPr lang="en-US" sz="1400" dirty="0">
                <a:cs typeface="Calibri Light" panose="020F0302020204030204" pitchFamily="34" charset="0"/>
              </a:rPr>
              <a:t>Max exposure 600</a:t>
            </a:r>
            <a:r>
              <a:rPr lang="en-US" sz="1400" dirty="0">
                <a:ea typeface="Cambria Math" panose="02040503050406030204" pitchFamily="18" charset="0"/>
                <a:cs typeface="Calibri Light" panose="020F0302020204030204" pitchFamily="34" charset="0"/>
              </a:rPr>
              <a:t>℃ (1,112℉)</a:t>
            </a:r>
          </a:p>
          <a:p>
            <a:r>
              <a:rPr lang="en-US" sz="1400" dirty="0"/>
              <a:t>Ordinary &amp; Haz., Location Ratings </a:t>
            </a:r>
          </a:p>
          <a:p>
            <a:r>
              <a:rPr lang="en-US" sz="1400" dirty="0"/>
              <a:t>Metallic outer cover</a:t>
            </a:r>
          </a:p>
        </p:txBody>
      </p:sp>
      <p:pic>
        <p:nvPicPr>
          <p:cNvPr id="8" name="Picture 7">
            <a:extLst>
              <a:ext uri="{FF2B5EF4-FFF2-40B4-BE49-F238E27FC236}">
                <a16:creationId xmlns:a16="http://schemas.microsoft.com/office/drawing/2014/main" id="{9C44B69F-1367-AC14-6C17-EB43C3C6D8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5083"/>
          <a:stretch/>
        </p:blipFill>
        <p:spPr>
          <a:xfrm>
            <a:off x="3557140" y="1364897"/>
            <a:ext cx="1899636" cy="907257"/>
          </a:xfrm>
          <a:prstGeom prst="rect">
            <a:avLst/>
          </a:prstGeom>
        </p:spPr>
      </p:pic>
      <p:pic>
        <p:nvPicPr>
          <p:cNvPr id="9" name="Picture 8">
            <a:extLst>
              <a:ext uri="{FF2B5EF4-FFF2-40B4-BE49-F238E27FC236}">
                <a16:creationId xmlns:a16="http://schemas.microsoft.com/office/drawing/2014/main" id="{FD3537AF-91FC-BD33-5490-17EDDB9319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970" t="5803" r="2398" b="24338"/>
          <a:stretch/>
        </p:blipFill>
        <p:spPr>
          <a:xfrm>
            <a:off x="9217917" y="992991"/>
            <a:ext cx="2036343" cy="1184471"/>
          </a:xfrm>
          <a:prstGeom prst="rect">
            <a:avLst/>
          </a:prstGeom>
        </p:spPr>
      </p:pic>
      <p:pic>
        <p:nvPicPr>
          <p:cNvPr id="10" name="Picture 9">
            <a:extLst>
              <a:ext uri="{FF2B5EF4-FFF2-40B4-BE49-F238E27FC236}">
                <a16:creationId xmlns:a16="http://schemas.microsoft.com/office/drawing/2014/main" id="{581A50E9-9474-C91B-8F7C-A4FFFB23BB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211" t="2674" r="1536" b="27073"/>
          <a:stretch/>
        </p:blipFill>
        <p:spPr>
          <a:xfrm>
            <a:off x="3314267" y="3429829"/>
            <a:ext cx="2105115" cy="1184128"/>
          </a:xfrm>
          <a:prstGeom prst="rect">
            <a:avLst/>
          </a:prstGeom>
        </p:spPr>
      </p:pic>
      <p:pic>
        <p:nvPicPr>
          <p:cNvPr id="11" name="Picture 10">
            <a:extLst>
              <a:ext uri="{FF2B5EF4-FFF2-40B4-BE49-F238E27FC236}">
                <a16:creationId xmlns:a16="http://schemas.microsoft.com/office/drawing/2014/main" id="{A28A3DC2-EC08-AA0C-20C4-662162C3AA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4072" y="4021893"/>
            <a:ext cx="1940188" cy="776571"/>
          </a:xfrm>
          <a:prstGeom prst="rect">
            <a:avLst/>
          </a:prstGeom>
        </p:spPr>
      </p:pic>
    </p:spTree>
    <p:extLst>
      <p:ext uri="{BB962C8B-B14F-4D97-AF65-F5344CB8AC3E}">
        <p14:creationId xmlns:p14="http://schemas.microsoft.com/office/powerpoint/2010/main" val="189441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7845"/>
            <a:ext cx="12115800" cy="6814219"/>
          </a:xfrm>
          <a:prstGeom prst="rect">
            <a:avLst/>
          </a:prstGeom>
        </p:spPr>
      </p:pic>
      <p:sp>
        <p:nvSpPr>
          <p:cNvPr id="6" name="Title 2">
            <a:extLst>
              <a:ext uri="{FF2B5EF4-FFF2-40B4-BE49-F238E27FC236}">
                <a16:creationId xmlns:a16="http://schemas.microsoft.com/office/drawing/2014/main" id="{EDB19325-B698-4CC8-A215-6520D0BD4167}"/>
              </a:ext>
            </a:extLst>
          </p:cNvPr>
          <p:cNvSpPr>
            <a:spLocks noGrp="1"/>
          </p:cNvSpPr>
          <p:nvPr>
            <p:ph type="title"/>
          </p:nvPr>
        </p:nvSpPr>
        <p:spPr>
          <a:xfrm>
            <a:off x="5163660" y="365125"/>
            <a:ext cx="10515600" cy="1325563"/>
          </a:xfrm>
        </p:spPr>
        <p:txBody>
          <a:bodyPr/>
          <a:lstStyle/>
          <a:p>
            <a:r>
              <a:rPr lang="en-US" sz="2800" dirty="0"/>
              <a:t>HPT</a:t>
            </a:r>
            <a:r>
              <a:rPr lang="en-US" sz="2800" baseline="30000" dirty="0"/>
              <a:t>TM </a:t>
            </a:r>
            <a:r>
              <a:rPr lang="en-US" sz="2800" dirty="0"/>
              <a:t>and HPT XR</a:t>
            </a:r>
            <a:r>
              <a:rPr lang="en-US" sz="2800" baseline="30000" dirty="0"/>
              <a:t>TM</a:t>
            </a:r>
            <a:br>
              <a:rPr lang="en-US" sz="2800" dirty="0"/>
            </a:br>
            <a:r>
              <a:rPr lang="en-US" sz="2800" dirty="0"/>
              <a:t>Power-Limiting Heating Cable</a:t>
            </a:r>
          </a:p>
        </p:txBody>
      </p:sp>
      <p:sp>
        <p:nvSpPr>
          <p:cNvPr id="7" name="Text Placeholder 3">
            <a:extLst>
              <a:ext uri="{FF2B5EF4-FFF2-40B4-BE49-F238E27FC236}">
                <a16:creationId xmlns:a16="http://schemas.microsoft.com/office/drawing/2014/main" id="{9FCF746F-724A-4C86-9846-CDF0000D5618}"/>
              </a:ext>
            </a:extLst>
          </p:cNvPr>
          <p:cNvSpPr txBox="1">
            <a:spLocks/>
          </p:cNvSpPr>
          <p:nvPr/>
        </p:nvSpPr>
        <p:spPr>
          <a:xfrm>
            <a:off x="519766" y="3622440"/>
            <a:ext cx="5309535" cy="40551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ü"/>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cap="all"/>
              <a:t>FEATURES</a:t>
            </a:r>
          </a:p>
          <a:p>
            <a:r>
              <a:rPr lang="en-US" sz="2400"/>
              <a:t>Medium to high process temperature maintenance</a:t>
            </a:r>
          </a:p>
          <a:p>
            <a:r>
              <a:rPr lang="en-US" sz="2400"/>
              <a:t>Steam clean/purge</a:t>
            </a:r>
          </a:p>
          <a:p>
            <a:r>
              <a:rPr lang="en-US" sz="2400"/>
              <a:t>Certified for use in ordinary (nonclassified) areas and in potentially explosive atmospheres</a:t>
            </a:r>
            <a:endParaRPr lang="en-US" sz="2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1125" y="0"/>
            <a:ext cx="1060875" cy="1023296"/>
          </a:xfrm>
          <a:prstGeom prst="rect">
            <a:avLst/>
          </a:prstGeom>
        </p:spPr>
      </p:pic>
    </p:spTree>
    <p:extLst>
      <p:ext uri="{BB962C8B-B14F-4D97-AF65-F5344CB8AC3E}">
        <p14:creationId xmlns:p14="http://schemas.microsoft.com/office/powerpoint/2010/main" val="3796152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E2BAF-C714-2D46-4299-2551218F394E}"/>
              </a:ext>
            </a:extLst>
          </p:cNvPr>
          <p:cNvSpPr>
            <a:spLocks noGrp="1"/>
          </p:cNvSpPr>
          <p:nvPr>
            <p:ph type="title"/>
          </p:nvPr>
        </p:nvSpPr>
        <p:spPr/>
        <p:txBody>
          <a:bodyPr/>
          <a:lstStyle/>
          <a:p>
            <a:r>
              <a:rPr lang="en-US" dirty="0"/>
              <a:t>Tubing Standards</a:t>
            </a:r>
          </a:p>
        </p:txBody>
      </p:sp>
      <p:pic>
        <p:nvPicPr>
          <p:cNvPr id="4" name="Picture 3" descr="A picture containing indoor, rack, metal, knife&#10;&#10;Description automatically generated">
            <a:extLst>
              <a:ext uri="{FF2B5EF4-FFF2-40B4-BE49-F238E27FC236}">
                <a16:creationId xmlns:a16="http://schemas.microsoft.com/office/drawing/2014/main" id="{DFF189BF-19E3-9F6D-B7CB-00E28B43E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693" y="3723530"/>
            <a:ext cx="2852003" cy="2692885"/>
          </a:xfrm>
          <a:prstGeom prst="rect">
            <a:avLst/>
          </a:prstGeom>
        </p:spPr>
      </p:pic>
      <p:pic>
        <p:nvPicPr>
          <p:cNvPr id="5" name="Picture 4" descr="A close up of a organ&#10;&#10;Description automatically generated">
            <a:extLst>
              <a:ext uri="{FF2B5EF4-FFF2-40B4-BE49-F238E27FC236}">
                <a16:creationId xmlns:a16="http://schemas.microsoft.com/office/drawing/2014/main" id="{6DEE9372-5183-A520-0A57-E586D799E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8458" y="3698031"/>
            <a:ext cx="2728582" cy="2718384"/>
          </a:xfrm>
          <a:prstGeom prst="rect">
            <a:avLst/>
          </a:prstGeom>
        </p:spPr>
      </p:pic>
      <p:pic>
        <p:nvPicPr>
          <p:cNvPr id="6" name="Picture 5">
            <a:extLst>
              <a:ext uri="{FF2B5EF4-FFF2-40B4-BE49-F238E27FC236}">
                <a16:creationId xmlns:a16="http://schemas.microsoft.com/office/drawing/2014/main" id="{8C536FC8-45BD-DB6D-8802-D05F6FF420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461" y="3675358"/>
            <a:ext cx="2728582" cy="2728582"/>
          </a:xfrm>
          <a:prstGeom prst="rect">
            <a:avLst/>
          </a:prstGeom>
        </p:spPr>
      </p:pic>
      <p:sp>
        <p:nvSpPr>
          <p:cNvPr id="7" name="TextBox 6">
            <a:extLst>
              <a:ext uri="{FF2B5EF4-FFF2-40B4-BE49-F238E27FC236}">
                <a16:creationId xmlns:a16="http://schemas.microsoft.com/office/drawing/2014/main" id="{B4614DB8-C7C2-7C84-7C30-3A4471FAECAF}"/>
              </a:ext>
            </a:extLst>
          </p:cNvPr>
          <p:cNvSpPr txBox="1"/>
          <p:nvPr/>
        </p:nvSpPr>
        <p:spPr>
          <a:xfrm>
            <a:off x="1122509" y="3244334"/>
            <a:ext cx="2300369" cy="369332"/>
          </a:xfrm>
          <a:prstGeom prst="rect">
            <a:avLst/>
          </a:prstGeom>
          <a:noFill/>
        </p:spPr>
        <p:txBody>
          <a:bodyPr wrap="square" rtlCol="0">
            <a:spAutoFit/>
          </a:bodyPr>
          <a:lstStyle/>
          <a:p>
            <a:pPr algn="ctr"/>
            <a:r>
              <a:rPr lang="en-US" dirty="0"/>
              <a:t>Long Coil Length</a:t>
            </a:r>
          </a:p>
        </p:txBody>
      </p:sp>
      <p:sp>
        <p:nvSpPr>
          <p:cNvPr id="8" name="TextBox 7">
            <a:extLst>
              <a:ext uri="{FF2B5EF4-FFF2-40B4-BE49-F238E27FC236}">
                <a16:creationId xmlns:a16="http://schemas.microsoft.com/office/drawing/2014/main" id="{6AFC0271-13C4-290A-2CCB-44350D21D2B8}"/>
              </a:ext>
            </a:extLst>
          </p:cNvPr>
          <p:cNvSpPr txBox="1"/>
          <p:nvPr/>
        </p:nvSpPr>
        <p:spPr>
          <a:xfrm>
            <a:off x="4945815" y="3244334"/>
            <a:ext cx="2300369" cy="369332"/>
          </a:xfrm>
          <a:prstGeom prst="rect">
            <a:avLst/>
          </a:prstGeom>
          <a:noFill/>
        </p:spPr>
        <p:txBody>
          <a:bodyPr wrap="square" rtlCol="0">
            <a:spAutoFit/>
          </a:bodyPr>
          <a:lstStyle/>
          <a:p>
            <a:pPr algn="ctr"/>
            <a:r>
              <a:rPr lang="en-US" dirty="0"/>
              <a:t>20 ft Stick Length</a:t>
            </a:r>
          </a:p>
        </p:txBody>
      </p:sp>
      <p:sp>
        <p:nvSpPr>
          <p:cNvPr id="9" name="TextBox 8">
            <a:extLst>
              <a:ext uri="{FF2B5EF4-FFF2-40B4-BE49-F238E27FC236}">
                <a16:creationId xmlns:a16="http://schemas.microsoft.com/office/drawing/2014/main" id="{F209148E-2B48-0E46-9F55-D0596256A308}"/>
              </a:ext>
            </a:extLst>
          </p:cNvPr>
          <p:cNvSpPr txBox="1"/>
          <p:nvPr/>
        </p:nvSpPr>
        <p:spPr>
          <a:xfrm>
            <a:off x="8769121" y="3244334"/>
            <a:ext cx="2300369" cy="369332"/>
          </a:xfrm>
          <a:prstGeom prst="rect">
            <a:avLst/>
          </a:prstGeom>
          <a:noFill/>
        </p:spPr>
        <p:txBody>
          <a:bodyPr wrap="square" rtlCol="0">
            <a:spAutoFit/>
          </a:bodyPr>
          <a:lstStyle/>
          <a:p>
            <a:pPr algn="ctr"/>
            <a:r>
              <a:rPr lang="en-US" dirty="0"/>
              <a:t>Electropolished</a:t>
            </a:r>
          </a:p>
        </p:txBody>
      </p:sp>
      <p:sp>
        <p:nvSpPr>
          <p:cNvPr id="10" name="Text Placeholder 1">
            <a:extLst>
              <a:ext uri="{FF2B5EF4-FFF2-40B4-BE49-F238E27FC236}">
                <a16:creationId xmlns:a16="http://schemas.microsoft.com/office/drawing/2014/main" id="{AC5DBEB4-A3DA-6561-D68B-A49BADFE5A17}"/>
              </a:ext>
            </a:extLst>
          </p:cNvPr>
          <p:cNvSpPr txBox="1">
            <a:spLocks/>
          </p:cNvSpPr>
          <p:nvPr/>
        </p:nvSpPr>
        <p:spPr>
          <a:xfrm>
            <a:off x="262129" y="1282541"/>
            <a:ext cx="11080541" cy="1961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en-US" sz="1400" dirty="0">
                <a:cs typeface="Calibri Light" panose="020F0302020204030204" pitchFamily="34" charset="0"/>
              </a:rPr>
              <a:t>316/316L Dual Certified UNS S31603 </a:t>
            </a:r>
          </a:p>
          <a:p>
            <a:pPr marL="285750" indent="-285750">
              <a:buFont typeface="Wingdings" panose="05000000000000000000" pitchFamily="2" charset="2"/>
              <a:buChar char="q"/>
            </a:pPr>
            <a:r>
              <a:rPr lang="en-US" sz="1400" dirty="0">
                <a:cs typeface="Calibri Light" panose="020F0302020204030204" pitchFamily="34" charset="0"/>
              </a:rPr>
              <a:t>Seamless or Welded</a:t>
            </a:r>
          </a:p>
          <a:p>
            <a:pPr marL="285750" indent="-285750">
              <a:buFont typeface="Wingdings" panose="05000000000000000000" pitchFamily="2" charset="2"/>
              <a:buChar char="q"/>
            </a:pPr>
            <a:r>
              <a:rPr lang="en-US" sz="1400" dirty="0">
                <a:cs typeface="Calibri Light" panose="020F0302020204030204" pitchFamily="34" charset="0"/>
              </a:rPr>
              <a:t>ASTM A269/A213 EAW</a:t>
            </a:r>
            <a:endParaRPr lang="en-US" sz="1400" b="1" dirty="0">
              <a:cs typeface="Calibri Light" panose="020F0302020204030204" pitchFamily="34" charset="0"/>
            </a:endParaRPr>
          </a:p>
          <a:p>
            <a:pPr marL="285750" indent="-285750">
              <a:buFont typeface="Wingdings" panose="05000000000000000000" pitchFamily="2" charset="2"/>
              <a:buChar char="q"/>
            </a:pPr>
            <a:r>
              <a:rPr lang="en-US" sz="1400" dirty="0">
                <a:cs typeface="Calibri Light" panose="020F0302020204030204" pitchFamily="34" charset="0"/>
              </a:rPr>
              <a:t>90 HRB Max – Fully Annealed </a:t>
            </a:r>
          </a:p>
          <a:p>
            <a:pPr marL="285750" indent="-285750">
              <a:buFont typeface="Wingdings" panose="05000000000000000000" pitchFamily="2" charset="2"/>
              <a:buChar char="q"/>
            </a:pPr>
            <a:r>
              <a:rPr lang="en-US" sz="1400" dirty="0">
                <a:cs typeface="Calibri Light" panose="020F0302020204030204" pitchFamily="34" charset="0"/>
              </a:rPr>
              <a:t>NACE MR0175-MR0103</a:t>
            </a:r>
          </a:p>
          <a:p>
            <a:pPr marL="0" indent="0">
              <a:buNone/>
            </a:pPr>
            <a:r>
              <a:rPr lang="en-US" sz="1400" dirty="0"/>
              <a:t> </a:t>
            </a:r>
          </a:p>
        </p:txBody>
      </p:sp>
      <p:sp>
        <p:nvSpPr>
          <p:cNvPr id="11" name="Text Placeholder 1">
            <a:extLst>
              <a:ext uri="{FF2B5EF4-FFF2-40B4-BE49-F238E27FC236}">
                <a16:creationId xmlns:a16="http://schemas.microsoft.com/office/drawing/2014/main" id="{91AD81D8-A706-FCB6-D301-BA7A82A60C85}"/>
              </a:ext>
            </a:extLst>
          </p:cNvPr>
          <p:cNvSpPr txBox="1">
            <a:spLocks/>
          </p:cNvSpPr>
          <p:nvPr/>
        </p:nvSpPr>
        <p:spPr>
          <a:xfrm>
            <a:off x="4020242" y="1344233"/>
            <a:ext cx="4765049" cy="19617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en-US" sz="1400" dirty="0">
                <a:cs typeface="Calibri Light" panose="020F0302020204030204" pitchFamily="34" charset="0"/>
              </a:rPr>
              <a:t>100% PMI Certified by Heat Number at the Mill.</a:t>
            </a:r>
          </a:p>
          <a:p>
            <a:pPr marL="285750" indent="-285750">
              <a:buFont typeface="Wingdings" panose="05000000000000000000" pitchFamily="2" charset="2"/>
              <a:buChar char="q"/>
            </a:pPr>
            <a:r>
              <a:rPr lang="en-US" sz="1400" dirty="0">
                <a:cs typeface="Calibri Light" panose="020F0302020204030204" pitchFamily="34" charset="0"/>
              </a:rPr>
              <a:t>100% Hydrostatic Tested per A1016/A1016M</a:t>
            </a:r>
          </a:p>
          <a:p>
            <a:pPr marL="285750" indent="-285750">
              <a:buFont typeface="Wingdings" panose="05000000000000000000" pitchFamily="2" charset="2"/>
              <a:buChar char="q"/>
            </a:pPr>
            <a:r>
              <a:rPr lang="en-US" sz="1400" dirty="0">
                <a:cs typeface="Calibri Light" panose="020F0302020204030204" pitchFamily="34" charset="0"/>
              </a:rPr>
              <a:t>MTR’s Available upon request with orders. No charge</a:t>
            </a:r>
          </a:p>
          <a:p>
            <a:pPr marL="285750" indent="-285750">
              <a:buFont typeface="Wingdings" panose="05000000000000000000" pitchFamily="2" charset="2"/>
              <a:buChar char="q"/>
            </a:pPr>
            <a:r>
              <a:rPr lang="en-US" sz="1400" dirty="0">
                <a:cs typeface="Calibri Light" panose="020F0302020204030204" pitchFamily="34" charset="0"/>
              </a:rPr>
              <a:t>Full – PMI test reports available at an additional charge, per % of lot-number.</a:t>
            </a:r>
          </a:p>
          <a:p>
            <a:pPr marL="0" indent="0">
              <a:buNone/>
            </a:pPr>
            <a:endParaRPr lang="en-US" sz="1400" dirty="0"/>
          </a:p>
        </p:txBody>
      </p:sp>
      <p:sp>
        <p:nvSpPr>
          <p:cNvPr id="12" name="Text Placeholder 1">
            <a:extLst>
              <a:ext uri="{FF2B5EF4-FFF2-40B4-BE49-F238E27FC236}">
                <a16:creationId xmlns:a16="http://schemas.microsoft.com/office/drawing/2014/main" id="{82964EFC-594A-C33A-8BAB-CA7E9AE5983A}"/>
              </a:ext>
            </a:extLst>
          </p:cNvPr>
          <p:cNvSpPr txBox="1">
            <a:spLocks/>
          </p:cNvSpPr>
          <p:nvPr/>
        </p:nvSpPr>
        <p:spPr>
          <a:xfrm>
            <a:off x="8710553" y="1329602"/>
            <a:ext cx="4564814" cy="196179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q"/>
            </a:pPr>
            <a:r>
              <a:rPr lang="en-US" sz="1400" dirty="0"/>
              <a:t>EP – Electropolishing ASTM B912</a:t>
            </a:r>
          </a:p>
          <a:p>
            <a:pPr marL="285750" indent="-285750">
              <a:buFont typeface="Wingdings" panose="05000000000000000000" pitchFamily="2" charset="2"/>
              <a:buChar char="q"/>
            </a:pPr>
            <a:r>
              <a:rPr lang="en-US" sz="1400" dirty="0"/>
              <a:t>30µ-in Ra ID to 10µ-in Ra ID </a:t>
            </a:r>
          </a:p>
          <a:p>
            <a:pPr marL="285750" indent="-285750">
              <a:buFont typeface="Wingdings" panose="05000000000000000000" pitchFamily="2" charset="2"/>
              <a:buChar char="q"/>
            </a:pPr>
            <a:r>
              <a:rPr lang="en-US" sz="1400" dirty="0"/>
              <a:t>Chemical Passivation</a:t>
            </a:r>
          </a:p>
          <a:p>
            <a:pPr marL="285750" indent="-285750">
              <a:buFont typeface="Wingdings" panose="05000000000000000000" pitchFamily="2" charset="2"/>
              <a:buChar char="q"/>
            </a:pPr>
            <a:r>
              <a:rPr lang="en-US" sz="1400" dirty="0" err="1"/>
              <a:t>Sulfinert</a:t>
            </a:r>
            <a:r>
              <a:rPr lang="en-US" sz="1400" dirty="0"/>
              <a:t> Treatments</a:t>
            </a:r>
            <a:endParaRPr lang="en-US" sz="1400" b="1" dirty="0">
              <a:solidFill>
                <a:srgbClr val="0000FF"/>
              </a:solidFill>
            </a:endParaRPr>
          </a:p>
        </p:txBody>
      </p:sp>
    </p:spTree>
    <p:extLst>
      <p:ext uri="{BB962C8B-B14F-4D97-AF65-F5344CB8AC3E}">
        <p14:creationId xmlns:p14="http://schemas.microsoft.com/office/powerpoint/2010/main" val="1683968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4109D-4D49-49BB-AE73-47C1180F0618}"/>
              </a:ext>
            </a:extLst>
          </p:cNvPr>
          <p:cNvSpPr>
            <a:spLocks noGrp="1"/>
          </p:cNvSpPr>
          <p:nvPr>
            <p:ph type="title"/>
          </p:nvPr>
        </p:nvSpPr>
        <p:spPr>
          <a:xfrm>
            <a:off x="155615" y="105899"/>
            <a:ext cx="10515600" cy="1325563"/>
          </a:xfrm>
        </p:spPr>
        <p:txBody>
          <a:bodyPr/>
          <a:lstStyle/>
          <a:p>
            <a:r>
              <a:rPr lang="en-US" dirty="0"/>
              <a:t>Tubing Selection</a:t>
            </a:r>
          </a:p>
        </p:txBody>
      </p:sp>
      <p:sp>
        <p:nvSpPr>
          <p:cNvPr id="3" name="Text Placeholder 2">
            <a:extLst>
              <a:ext uri="{FF2B5EF4-FFF2-40B4-BE49-F238E27FC236}">
                <a16:creationId xmlns:a16="http://schemas.microsoft.com/office/drawing/2014/main" id="{901CC755-877E-4578-AAC4-3251C0C196A0}"/>
              </a:ext>
            </a:extLst>
          </p:cNvPr>
          <p:cNvSpPr>
            <a:spLocks noGrp="1"/>
          </p:cNvSpPr>
          <p:nvPr>
            <p:ph type="body" sz="quarter" idx="10"/>
          </p:nvPr>
        </p:nvSpPr>
        <p:spPr>
          <a:xfrm>
            <a:off x="155615" y="4459802"/>
            <a:ext cx="3892037" cy="1325563"/>
          </a:xfrm>
        </p:spPr>
        <p:txBody>
          <a:bodyPr/>
          <a:lstStyle/>
          <a:p>
            <a:pPr marL="0" indent="0" algn="ctr">
              <a:buNone/>
            </a:pPr>
            <a:r>
              <a:rPr lang="en-US" dirty="0"/>
              <a:t>100% Pure Fluoropolymer Tubing</a:t>
            </a:r>
          </a:p>
        </p:txBody>
      </p:sp>
      <p:sp>
        <p:nvSpPr>
          <p:cNvPr id="4" name="Text Placeholder 3">
            <a:extLst>
              <a:ext uri="{FF2B5EF4-FFF2-40B4-BE49-F238E27FC236}">
                <a16:creationId xmlns:a16="http://schemas.microsoft.com/office/drawing/2014/main" id="{B193F6B7-8968-429D-93E9-DC707798EB84}"/>
              </a:ext>
            </a:extLst>
          </p:cNvPr>
          <p:cNvSpPr txBox="1">
            <a:spLocks/>
          </p:cNvSpPr>
          <p:nvPr/>
        </p:nvSpPr>
        <p:spPr>
          <a:xfrm>
            <a:off x="4526396" y="796646"/>
            <a:ext cx="3407680" cy="2993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cap="all" dirty="0"/>
              <a:t>PTFE</a:t>
            </a:r>
          </a:p>
          <a:p>
            <a:r>
              <a:rPr lang="en-US" sz="1500" dirty="0"/>
              <a:t>Temperature Rating: 500</a:t>
            </a:r>
            <a:r>
              <a:rPr lang="en-US" sz="1500" dirty="0">
                <a:latin typeface="Calibri" panose="020F0502020204030204" pitchFamily="34" charset="0"/>
                <a:cs typeface="Calibri" panose="020F0502020204030204" pitchFamily="34" charset="0"/>
              </a:rPr>
              <a:t>°F Continuous</a:t>
            </a:r>
            <a:endParaRPr lang="en-US" sz="1500" dirty="0"/>
          </a:p>
          <a:p>
            <a:r>
              <a:rPr lang="en-US" sz="1500" dirty="0"/>
              <a:t>Flexible</a:t>
            </a:r>
          </a:p>
          <a:p>
            <a:r>
              <a:rPr lang="en-US" sz="1500" dirty="0"/>
              <a:t>Low Permeability  </a:t>
            </a:r>
          </a:p>
          <a:p>
            <a:r>
              <a:rPr lang="en-US" sz="1500" dirty="0">
                <a:solidFill>
                  <a:srgbClr val="FF0000"/>
                </a:solidFill>
              </a:rPr>
              <a:t>Excellent</a:t>
            </a:r>
            <a:r>
              <a:rPr lang="en-US" sz="1500" dirty="0"/>
              <a:t> Chemical Resistance </a:t>
            </a:r>
          </a:p>
          <a:p>
            <a:r>
              <a:rPr lang="en-US" sz="1500" dirty="0"/>
              <a:t>Shorter Length Limitation</a:t>
            </a:r>
          </a:p>
          <a:p>
            <a:r>
              <a:rPr lang="en-US" sz="1500" dirty="0"/>
              <a:t>Semi-Opaque </a:t>
            </a:r>
          </a:p>
          <a:p>
            <a:endParaRPr lang="en-US" dirty="0"/>
          </a:p>
        </p:txBody>
      </p:sp>
      <p:sp>
        <p:nvSpPr>
          <p:cNvPr id="5" name="Text Placeholder 3">
            <a:extLst>
              <a:ext uri="{FF2B5EF4-FFF2-40B4-BE49-F238E27FC236}">
                <a16:creationId xmlns:a16="http://schemas.microsoft.com/office/drawing/2014/main" id="{171DB69C-8E95-4308-AED3-FF4ED76CF58A}"/>
              </a:ext>
            </a:extLst>
          </p:cNvPr>
          <p:cNvSpPr txBox="1">
            <a:spLocks/>
          </p:cNvSpPr>
          <p:nvPr/>
        </p:nvSpPr>
        <p:spPr>
          <a:xfrm>
            <a:off x="4526396" y="3593353"/>
            <a:ext cx="3407680" cy="2993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cap="all" dirty="0"/>
              <a:t>FEP</a:t>
            </a:r>
          </a:p>
          <a:p>
            <a:r>
              <a:rPr lang="en-US" sz="1500" dirty="0"/>
              <a:t>Temperature Rating: 400</a:t>
            </a:r>
            <a:r>
              <a:rPr lang="en-US" sz="1500" dirty="0">
                <a:cs typeface="Calibri" panose="020F0502020204030204" pitchFamily="34" charset="0"/>
              </a:rPr>
              <a:t>°F Continuous</a:t>
            </a:r>
            <a:endParaRPr lang="en-US" sz="1500" dirty="0"/>
          </a:p>
          <a:p>
            <a:r>
              <a:rPr lang="en-US" sz="1500" dirty="0"/>
              <a:t>Good Flexibility </a:t>
            </a:r>
          </a:p>
          <a:p>
            <a:r>
              <a:rPr lang="en-US" sz="1500" dirty="0"/>
              <a:t>Low Permeability  </a:t>
            </a:r>
          </a:p>
          <a:p>
            <a:r>
              <a:rPr lang="en-US" sz="1500" dirty="0"/>
              <a:t>Good Chemical Resistance </a:t>
            </a:r>
          </a:p>
          <a:p>
            <a:r>
              <a:rPr lang="en-US" sz="1500" dirty="0"/>
              <a:t>Long Lengths </a:t>
            </a:r>
          </a:p>
          <a:p>
            <a:r>
              <a:rPr lang="en-US" sz="1500" dirty="0">
                <a:solidFill>
                  <a:srgbClr val="FF0000"/>
                </a:solidFill>
              </a:rPr>
              <a:t>Excellent</a:t>
            </a:r>
            <a:r>
              <a:rPr lang="en-US" sz="1500" dirty="0"/>
              <a:t> Clarity</a:t>
            </a:r>
          </a:p>
          <a:p>
            <a:pPr marL="0" indent="0">
              <a:buNone/>
            </a:pPr>
            <a:endParaRPr lang="en-US" dirty="0"/>
          </a:p>
        </p:txBody>
      </p:sp>
      <p:sp>
        <p:nvSpPr>
          <p:cNvPr id="6" name="Text Placeholder 3">
            <a:extLst>
              <a:ext uri="{FF2B5EF4-FFF2-40B4-BE49-F238E27FC236}">
                <a16:creationId xmlns:a16="http://schemas.microsoft.com/office/drawing/2014/main" id="{5E6D188C-A973-42D7-A2F3-0A16147A9D98}"/>
              </a:ext>
            </a:extLst>
          </p:cNvPr>
          <p:cNvSpPr txBox="1">
            <a:spLocks/>
          </p:cNvSpPr>
          <p:nvPr/>
        </p:nvSpPr>
        <p:spPr>
          <a:xfrm>
            <a:off x="8306482" y="796647"/>
            <a:ext cx="3407680" cy="2993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cap="all" dirty="0"/>
              <a:t>PFA</a:t>
            </a:r>
          </a:p>
          <a:p>
            <a:r>
              <a:rPr lang="en-US" sz="1500" dirty="0"/>
              <a:t>Temperature Rating: 500</a:t>
            </a:r>
            <a:r>
              <a:rPr lang="en-US" sz="1500" dirty="0">
                <a:cs typeface="Calibri" panose="020F0502020204030204" pitchFamily="34" charset="0"/>
              </a:rPr>
              <a:t>°F Continuous</a:t>
            </a:r>
            <a:endParaRPr lang="en-US" sz="1500" dirty="0"/>
          </a:p>
          <a:p>
            <a:r>
              <a:rPr lang="en-US" sz="1500" dirty="0"/>
              <a:t>Good Flexibility </a:t>
            </a:r>
          </a:p>
          <a:p>
            <a:r>
              <a:rPr lang="en-US" sz="1500" dirty="0"/>
              <a:t>Lower Permeability than FEP  </a:t>
            </a:r>
          </a:p>
          <a:p>
            <a:r>
              <a:rPr lang="en-US" sz="1500" dirty="0">
                <a:solidFill>
                  <a:srgbClr val="FF0000"/>
                </a:solidFill>
              </a:rPr>
              <a:t>Excellent</a:t>
            </a:r>
            <a:r>
              <a:rPr lang="en-US" sz="1500" dirty="0"/>
              <a:t> Chemical Resistance </a:t>
            </a:r>
          </a:p>
          <a:p>
            <a:r>
              <a:rPr lang="en-US" sz="1500" dirty="0"/>
              <a:t>Long Lengths </a:t>
            </a:r>
          </a:p>
          <a:p>
            <a:r>
              <a:rPr lang="en-US" sz="1500" dirty="0"/>
              <a:t>Translucent</a:t>
            </a:r>
          </a:p>
          <a:p>
            <a:endParaRPr lang="en-US" dirty="0"/>
          </a:p>
        </p:txBody>
      </p:sp>
      <p:sp>
        <p:nvSpPr>
          <p:cNvPr id="7" name="Text Placeholder 3">
            <a:extLst>
              <a:ext uri="{FF2B5EF4-FFF2-40B4-BE49-F238E27FC236}">
                <a16:creationId xmlns:a16="http://schemas.microsoft.com/office/drawing/2014/main" id="{65A31ED4-5797-4553-BF31-8C7AD102088B}"/>
              </a:ext>
            </a:extLst>
          </p:cNvPr>
          <p:cNvSpPr txBox="1">
            <a:spLocks/>
          </p:cNvSpPr>
          <p:nvPr/>
        </p:nvSpPr>
        <p:spPr>
          <a:xfrm>
            <a:off x="8306482" y="3425644"/>
            <a:ext cx="3407680" cy="299327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500" b="1" cap="all" dirty="0"/>
              <a:t>UHP PFA</a:t>
            </a:r>
          </a:p>
          <a:p>
            <a:r>
              <a:rPr lang="en-US" sz="1500" dirty="0"/>
              <a:t>Temperature Rating: 500</a:t>
            </a:r>
            <a:r>
              <a:rPr lang="en-US" sz="1500" dirty="0">
                <a:cs typeface="Calibri" panose="020F0502020204030204" pitchFamily="34" charset="0"/>
              </a:rPr>
              <a:t>°F Continuous</a:t>
            </a:r>
            <a:endParaRPr lang="en-US" sz="1500" dirty="0"/>
          </a:p>
          <a:p>
            <a:r>
              <a:rPr lang="en-US" sz="1500" dirty="0">
                <a:solidFill>
                  <a:srgbClr val="FF0000"/>
                </a:solidFill>
              </a:rPr>
              <a:t>Excellent</a:t>
            </a:r>
            <a:r>
              <a:rPr lang="en-US" sz="1500" dirty="0"/>
              <a:t> Flexibility</a:t>
            </a:r>
          </a:p>
          <a:p>
            <a:r>
              <a:rPr lang="en-US" sz="1500" dirty="0">
                <a:solidFill>
                  <a:srgbClr val="FF0000"/>
                </a:solidFill>
              </a:rPr>
              <a:t>Highest</a:t>
            </a:r>
            <a:r>
              <a:rPr lang="en-US" sz="1500" dirty="0"/>
              <a:t> Thermal Stability</a:t>
            </a:r>
          </a:p>
          <a:p>
            <a:r>
              <a:rPr lang="en-US" sz="1500" dirty="0">
                <a:solidFill>
                  <a:srgbClr val="FF0000"/>
                </a:solidFill>
              </a:rPr>
              <a:t>Lowest </a:t>
            </a:r>
            <a:r>
              <a:rPr lang="en-US" sz="1500" dirty="0"/>
              <a:t>Permeability (even with HCL)  </a:t>
            </a:r>
          </a:p>
          <a:p>
            <a:r>
              <a:rPr lang="en-US" sz="1500" dirty="0">
                <a:solidFill>
                  <a:srgbClr val="FF0000"/>
                </a:solidFill>
              </a:rPr>
              <a:t>Excellent</a:t>
            </a:r>
            <a:r>
              <a:rPr lang="en-US" sz="1500" dirty="0"/>
              <a:t> Chemical Resistance </a:t>
            </a:r>
          </a:p>
          <a:p>
            <a:r>
              <a:rPr lang="en-US" sz="1500" dirty="0"/>
              <a:t>Long Lengths </a:t>
            </a:r>
          </a:p>
          <a:p>
            <a:r>
              <a:rPr lang="en-US" sz="1500" dirty="0">
                <a:solidFill>
                  <a:srgbClr val="FF0000"/>
                </a:solidFill>
              </a:rPr>
              <a:t>Highest</a:t>
            </a:r>
            <a:r>
              <a:rPr lang="en-US" sz="1500" dirty="0"/>
              <a:t> Purity Levels</a:t>
            </a:r>
          </a:p>
          <a:p>
            <a:r>
              <a:rPr lang="en-US" sz="1500" dirty="0"/>
              <a:t>Translucent</a:t>
            </a:r>
          </a:p>
          <a:p>
            <a:endParaRPr lang="en-US" dirty="0"/>
          </a:p>
        </p:txBody>
      </p:sp>
      <p:pic>
        <p:nvPicPr>
          <p:cNvPr id="9" name="Picture 8">
            <a:extLst>
              <a:ext uri="{FF2B5EF4-FFF2-40B4-BE49-F238E27FC236}">
                <a16:creationId xmlns:a16="http://schemas.microsoft.com/office/drawing/2014/main" id="{A0CEAB09-169E-437F-9098-E8C2E432A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32" y="1171659"/>
            <a:ext cx="4087059" cy="2733221"/>
          </a:xfrm>
          <a:prstGeom prst="rect">
            <a:avLst/>
          </a:prstGeom>
        </p:spPr>
      </p:pic>
    </p:spTree>
    <p:custDataLst>
      <p:tags r:id="rId1"/>
    </p:custDataLst>
    <p:extLst>
      <p:ext uri="{BB962C8B-B14F-4D97-AF65-F5344CB8AC3E}">
        <p14:creationId xmlns:p14="http://schemas.microsoft.com/office/powerpoint/2010/main" val="180507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BC7C4-4CCB-4E6B-B952-73B4543315A6}"/>
              </a:ext>
            </a:extLst>
          </p:cNvPr>
          <p:cNvSpPr>
            <a:spLocks noGrp="1"/>
          </p:cNvSpPr>
          <p:nvPr>
            <p:ph type="title"/>
          </p:nvPr>
        </p:nvSpPr>
        <p:spPr/>
        <p:txBody>
          <a:bodyPr>
            <a:normAutofit fontScale="90000"/>
          </a:bodyPr>
          <a:lstStyle/>
          <a:p>
            <a:r>
              <a:rPr lang="en-US" dirty="0"/>
              <a:t> Cabled 360° - Ideal Engineered Thermal Performance</a:t>
            </a:r>
          </a:p>
        </p:txBody>
      </p:sp>
      <p:sp>
        <p:nvSpPr>
          <p:cNvPr id="9" name="Text Placeholder 8">
            <a:extLst>
              <a:ext uri="{FF2B5EF4-FFF2-40B4-BE49-F238E27FC236}">
                <a16:creationId xmlns:a16="http://schemas.microsoft.com/office/drawing/2014/main" id="{88497254-644E-4746-AA13-9EC032D91B2F}"/>
              </a:ext>
            </a:extLst>
          </p:cNvPr>
          <p:cNvSpPr>
            <a:spLocks noGrp="1"/>
          </p:cNvSpPr>
          <p:nvPr>
            <p:ph type="body" sz="quarter" idx="11"/>
          </p:nvPr>
        </p:nvSpPr>
        <p:spPr>
          <a:xfrm>
            <a:off x="1995488" y="945094"/>
            <a:ext cx="6800849" cy="1787765"/>
          </a:xfrm>
        </p:spPr>
        <p:txBody>
          <a:bodyPr>
            <a:normAutofit/>
          </a:bodyPr>
          <a:lstStyle/>
          <a:p>
            <a:pPr marL="285750" indent="-285750">
              <a:buFont typeface="Wingdings" panose="05000000000000000000" pitchFamily="2" charset="2"/>
              <a:buChar char="q"/>
            </a:pPr>
            <a:r>
              <a:rPr lang="en-US" dirty="0"/>
              <a:t>Ease of Bending in any Plane or Direction</a:t>
            </a:r>
          </a:p>
          <a:p>
            <a:pPr marL="285750" indent="-285750">
              <a:buFont typeface="Wingdings" panose="05000000000000000000" pitchFamily="2" charset="2"/>
              <a:buChar char="q"/>
            </a:pPr>
            <a:r>
              <a:rPr lang="en-US" dirty="0"/>
              <a:t>Provides Stress Relief for Components in Bundle</a:t>
            </a:r>
          </a:p>
          <a:p>
            <a:pPr marL="285750" indent="-285750">
              <a:buFont typeface="Wingdings" panose="05000000000000000000" pitchFamily="2" charset="2"/>
              <a:buChar char="q"/>
            </a:pPr>
            <a:r>
              <a:rPr lang="en-US" dirty="0"/>
              <a:t>Reduces Likelihood of Kinks and Cold or Hot-Spots </a:t>
            </a:r>
          </a:p>
          <a:p>
            <a:pPr marL="285750" indent="-285750">
              <a:buFont typeface="Wingdings" panose="05000000000000000000" pitchFamily="2" charset="2"/>
              <a:buChar char="q"/>
            </a:pPr>
            <a:r>
              <a:rPr lang="en-US" dirty="0"/>
              <a:t>Better Thermal Performance </a:t>
            </a:r>
          </a:p>
          <a:p>
            <a:pPr marL="285750" indent="-285750">
              <a:buFont typeface="Wingdings" panose="05000000000000000000" pitchFamily="2" charset="2"/>
              <a:buChar char="q"/>
            </a:pPr>
            <a:r>
              <a:rPr lang="en-US" dirty="0"/>
              <a:t>Reduced Bend Radius in All Directions</a:t>
            </a:r>
          </a:p>
          <a:p>
            <a:pPr marL="285750" indent="-285750">
              <a:buFont typeface="Wingdings" panose="05000000000000000000" pitchFamily="2" charset="2"/>
              <a:buChar char="q"/>
            </a:pPr>
            <a:endParaRPr lang="en-US" dirty="0"/>
          </a:p>
        </p:txBody>
      </p:sp>
      <p:pic>
        <p:nvPicPr>
          <p:cNvPr id="2" name="Picture 1">
            <a:extLst>
              <a:ext uri="{FF2B5EF4-FFF2-40B4-BE49-F238E27FC236}">
                <a16:creationId xmlns:a16="http://schemas.microsoft.com/office/drawing/2014/main" id="{F8F657FD-553F-40CE-A615-DDF8F21C85E5}"/>
              </a:ext>
            </a:extLst>
          </p:cNvPr>
          <p:cNvPicPr>
            <a:picLocks noChangeAspect="1"/>
          </p:cNvPicPr>
          <p:nvPr/>
        </p:nvPicPr>
        <p:blipFill>
          <a:blip r:embed="rId3"/>
          <a:stretch>
            <a:fillRect/>
          </a:stretch>
        </p:blipFill>
        <p:spPr>
          <a:xfrm>
            <a:off x="1995487" y="2354622"/>
            <a:ext cx="6167438" cy="1386321"/>
          </a:xfrm>
          <a:prstGeom prst="rect">
            <a:avLst/>
          </a:prstGeom>
        </p:spPr>
      </p:pic>
      <p:pic>
        <p:nvPicPr>
          <p:cNvPr id="5" name="Picture 4">
            <a:extLst>
              <a:ext uri="{FF2B5EF4-FFF2-40B4-BE49-F238E27FC236}">
                <a16:creationId xmlns:a16="http://schemas.microsoft.com/office/drawing/2014/main" id="{45DE80B7-7AC3-4513-A421-5778C98F6F98}"/>
              </a:ext>
            </a:extLst>
          </p:cNvPr>
          <p:cNvPicPr>
            <a:picLocks noChangeAspect="1"/>
          </p:cNvPicPr>
          <p:nvPr/>
        </p:nvPicPr>
        <p:blipFill>
          <a:blip r:embed="rId4"/>
          <a:stretch>
            <a:fillRect/>
          </a:stretch>
        </p:blipFill>
        <p:spPr>
          <a:xfrm>
            <a:off x="8329273" y="811837"/>
            <a:ext cx="2186327" cy="2134272"/>
          </a:xfrm>
          <a:prstGeom prst="rect">
            <a:avLst/>
          </a:prstGeom>
        </p:spPr>
      </p:pic>
      <p:pic>
        <p:nvPicPr>
          <p:cNvPr id="6" name="Picture 5">
            <a:extLst>
              <a:ext uri="{FF2B5EF4-FFF2-40B4-BE49-F238E27FC236}">
                <a16:creationId xmlns:a16="http://schemas.microsoft.com/office/drawing/2014/main" id="{1162BAB4-DD58-4C89-8477-0B16AAF036FF}"/>
              </a:ext>
            </a:extLst>
          </p:cNvPr>
          <p:cNvPicPr>
            <a:picLocks noChangeAspect="1"/>
          </p:cNvPicPr>
          <p:nvPr/>
        </p:nvPicPr>
        <p:blipFill>
          <a:blip r:embed="rId5"/>
          <a:stretch>
            <a:fillRect/>
          </a:stretch>
        </p:blipFill>
        <p:spPr>
          <a:xfrm>
            <a:off x="4591049" y="3789402"/>
            <a:ext cx="5267325" cy="1240858"/>
          </a:xfrm>
          <a:prstGeom prst="rect">
            <a:avLst/>
          </a:prstGeom>
        </p:spPr>
      </p:pic>
      <p:pic>
        <p:nvPicPr>
          <p:cNvPr id="7" name="Picture 6">
            <a:extLst>
              <a:ext uri="{FF2B5EF4-FFF2-40B4-BE49-F238E27FC236}">
                <a16:creationId xmlns:a16="http://schemas.microsoft.com/office/drawing/2014/main" id="{495940D6-A37B-4BC3-81D5-37FF9929F00C}"/>
              </a:ext>
            </a:extLst>
          </p:cNvPr>
          <p:cNvPicPr>
            <a:picLocks noChangeAspect="1"/>
          </p:cNvPicPr>
          <p:nvPr/>
        </p:nvPicPr>
        <p:blipFill>
          <a:blip r:embed="rId6"/>
          <a:stretch>
            <a:fillRect/>
          </a:stretch>
        </p:blipFill>
        <p:spPr>
          <a:xfrm>
            <a:off x="2152649" y="5174129"/>
            <a:ext cx="7496175" cy="1477556"/>
          </a:xfrm>
          <a:prstGeom prst="rect">
            <a:avLst/>
          </a:prstGeom>
        </p:spPr>
      </p:pic>
    </p:spTree>
    <p:extLst>
      <p:ext uri="{BB962C8B-B14F-4D97-AF65-F5344CB8AC3E}">
        <p14:creationId xmlns:p14="http://schemas.microsoft.com/office/powerpoint/2010/main" val="1662167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13A1-71A5-66A8-A4A0-00FDA318C041}"/>
              </a:ext>
            </a:extLst>
          </p:cNvPr>
          <p:cNvSpPr>
            <a:spLocks noGrp="1"/>
          </p:cNvSpPr>
          <p:nvPr>
            <p:ph type="title"/>
          </p:nvPr>
        </p:nvSpPr>
        <p:spPr>
          <a:xfrm>
            <a:off x="477360" y="252111"/>
            <a:ext cx="10515600" cy="1325563"/>
          </a:xfrm>
        </p:spPr>
        <p:txBody>
          <a:bodyPr/>
          <a:lstStyle/>
          <a:p>
            <a:r>
              <a:rPr lang="en-US" dirty="0"/>
              <a:t>Complete Control &amp; Monitoring Solution</a:t>
            </a:r>
          </a:p>
        </p:txBody>
      </p:sp>
      <p:pic>
        <p:nvPicPr>
          <p:cNvPr id="10" name="Picture 9">
            <a:extLst>
              <a:ext uri="{FF2B5EF4-FFF2-40B4-BE49-F238E27FC236}">
                <a16:creationId xmlns:a16="http://schemas.microsoft.com/office/drawing/2014/main" id="{76B06541-9CA4-FFED-0FEC-87449E8CD8E9}"/>
              </a:ext>
            </a:extLst>
          </p:cNvPr>
          <p:cNvPicPr>
            <a:picLocks noChangeAspect="1"/>
          </p:cNvPicPr>
          <p:nvPr/>
        </p:nvPicPr>
        <p:blipFill>
          <a:blip r:embed="rId2"/>
          <a:stretch>
            <a:fillRect/>
          </a:stretch>
        </p:blipFill>
        <p:spPr>
          <a:xfrm>
            <a:off x="452509" y="1891322"/>
            <a:ext cx="2538412" cy="3075355"/>
          </a:xfrm>
          <a:prstGeom prst="rect">
            <a:avLst/>
          </a:prstGeom>
        </p:spPr>
      </p:pic>
      <p:pic>
        <p:nvPicPr>
          <p:cNvPr id="11" name="Picture 10">
            <a:extLst>
              <a:ext uri="{FF2B5EF4-FFF2-40B4-BE49-F238E27FC236}">
                <a16:creationId xmlns:a16="http://schemas.microsoft.com/office/drawing/2014/main" id="{111C3799-4964-559C-CD52-FEE82AAA963A}"/>
              </a:ext>
            </a:extLst>
          </p:cNvPr>
          <p:cNvPicPr>
            <a:picLocks noChangeAspect="1"/>
          </p:cNvPicPr>
          <p:nvPr/>
        </p:nvPicPr>
        <p:blipFill>
          <a:blip r:embed="rId3"/>
          <a:stretch>
            <a:fillRect/>
          </a:stretch>
        </p:blipFill>
        <p:spPr>
          <a:xfrm>
            <a:off x="8275422" y="1666265"/>
            <a:ext cx="995362" cy="3300412"/>
          </a:xfrm>
          <a:prstGeom prst="rect">
            <a:avLst/>
          </a:prstGeom>
        </p:spPr>
      </p:pic>
      <p:pic>
        <p:nvPicPr>
          <p:cNvPr id="12" name="Picture 11">
            <a:extLst>
              <a:ext uri="{FF2B5EF4-FFF2-40B4-BE49-F238E27FC236}">
                <a16:creationId xmlns:a16="http://schemas.microsoft.com/office/drawing/2014/main" id="{4C91DA05-8BC3-5ECB-ADA1-C13B54AFD0C0}"/>
              </a:ext>
            </a:extLst>
          </p:cNvPr>
          <p:cNvPicPr>
            <a:picLocks noChangeAspect="1"/>
          </p:cNvPicPr>
          <p:nvPr/>
        </p:nvPicPr>
        <p:blipFill>
          <a:blip r:embed="rId4"/>
          <a:stretch>
            <a:fillRect/>
          </a:stretch>
        </p:blipFill>
        <p:spPr>
          <a:xfrm>
            <a:off x="9814926" y="1637620"/>
            <a:ext cx="1418829" cy="3329057"/>
          </a:xfrm>
          <a:prstGeom prst="rect">
            <a:avLst/>
          </a:prstGeom>
        </p:spPr>
      </p:pic>
      <p:pic>
        <p:nvPicPr>
          <p:cNvPr id="14" name="Picture 13">
            <a:extLst>
              <a:ext uri="{FF2B5EF4-FFF2-40B4-BE49-F238E27FC236}">
                <a16:creationId xmlns:a16="http://schemas.microsoft.com/office/drawing/2014/main" id="{E5F90762-A266-D5CB-81A9-D26704C8E77E}"/>
              </a:ext>
            </a:extLst>
          </p:cNvPr>
          <p:cNvPicPr>
            <a:picLocks noChangeAspect="1"/>
          </p:cNvPicPr>
          <p:nvPr/>
        </p:nvPicPr>
        <p:blipFill>
          <a:blip r:embed="rId5"/>
          <a:stretch>
            <a:fillRect/>
          </a:stretch>
        </p:blipFill>
        <p:spPr>
          <a:xfrm>
            <a:off x="3383577" y="946818"/>
            <a:ext cx="4839022" cy="3528633"/>
          </a:xfrm>
          <a:prstGeom prst="rect">
            <a:avLst/>
          </a:prstGeom>
        </p:spPr>
      </p:pic>
      <p:sp>
        <p:nvSpPr>
          <p:cNvPr id="15" name="Speech Bubble: Rectangle with Corners Rounded 14">
            <a:extLst>
              <a:ext uri="{FF2B5EF4-FFF2-40B4-BE49-F238E27FC236}">
                <a16:creationId xmlns:a16="http://schemas.microsoft.com/office/drawing/2014/main" id="{D6EE3EAD-AACC-EA2C-7FFF-A5EEB89B7CDC}"/>
              </a:ext>
            </a:extLst>
          </p:cNvPr>
          <p:cNvSpPr/>
          <p:nvPr/>
        </p:nvSpPr>
        <p:spPr>
          <a:xfrm>
            <a:off x="4039106" y="4140204"/>
            <a:ext cx="3431720" cy="2303157"/>
          </a:xfrm>
          <a:prstGeom prst="wedgeRoundRectCallout">
            <a:avLst>
              <a:gd name="adj1" fmla="val 40261"/>
              <a:gd name="adj2" fmla="val -121886"/>
              <a:gd name="adj3" fmla="val 16667"/>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6959557A-C14F-5B5A-AE08-45E292D7B406}"/>
              </a:ext>
            </a:extLst>
          </p:cNvPr>
          <p:cNvPicPr>
            <a:picLocks noChangeAspect="1"/>
          </p:cNvPicPr>
          <p:nvPr/>
        </p:nvPicPr>
        <p:blipFill>
          <a:blip r:embed="rId6"/>
          <a:stretch>
            <a:fillRect/>
          </a:stretch>
        </p:blipFill>
        <p:spPr>
          <a:xfrm>
            <a:off x="4509370" y="4277689"/>
            <a:ext cx="2479865" cy="2103313"/>
          </a:xfrm>
          <a:prstGeom prst="rect">
            <a:avLst/>
          </a:prstGeom>
        </p:spPr>
      </p:pic>
    </p:spTree>
    <p:extLst>
      <p:ext uri="{BB962C8B-B14F-4D97-AF65-F5344CB8AC3E}">
        <p14:creationId xmlns:p14="http://schemas.microsoft.com/office/powerpoint/2010/main" val="111792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FB4A-E3BD-5B57-3AF1-54A12992FA77}"/>
              </a:ext>
            </a:extLst>
          </p:cNvPr>
          <p:cNvSpPr>
            <a:spLocks noGrp="1"/>
          </p:cNvSpPr>
          <p:nvPr>
            <p:ph type="title"/>
          </p:nvPr>
        </p:nvSpPr>
        <p:spPr/>
        <p:txBody>
          <a:bodyPr/>
          <a:lstStyle/>
          <a:p>
            <a:r>
              <a:rPr lang="en-US" dirty="0"/>
              <a:t>Top In Class Installation Systems </a:t>
            </a:r>
          </a:p>
        </p:txBody>
      </p:sp>
      <p:pic>
        <p:nvPicPr>
          <p:cNvPr id="4" name="Picture 2" descr="C:\Users\ohirsch\Desktop\Bundle Pic.jpg">
            <a:extLst>
              <a:ext uri="{FF2B5EF4-FFF2-40B4-BE49-F238E27FC236}">
                <a16:creationId xmlns:a16="http://schemas.microsoft.com/office/drawing/2014/main" id="{D146E592-D0C2-F051-45B1-C8E90340E7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847" r="-4" b="-4"/>
          <a:stretch/>
        </p:blipFill>
        <p:spPr bwMode="auto">
          <a:xfrm>
            <a:off x="477360" y="1284271"/>
            <a:ext cx="5146008" cy="53014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2527452-456E-D934-F212-491E08A64C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416" b="11134"/>
          <a:stretch/>
        </p:blipFill>
        <p:spPr>
          <a:xfrm>
            <a:off x="9217686" y="2157770"/>
            <a:ext cx="2974314" cy="3554466"/>
          </a:xfrm>
          <a:prstGeom prst="rect">
            <a:avLst/>
          </a:prstGeom>
        </p:spPr>
      </p:pic>
      <p:pic>
        <p:nvPicPr>
          <p:cNvPr id="6" name="Picture 5" descr="A picture containing indoor, meter, table, kitchen&#10;&#10;Description automatically generated">
            <a:extLst>
              <a:ext uri="{FF2B5EF4-FFF2-40B4-BE49-F238E27FC236}">
                <a16:creationId xmlns:a16="http://schemas.microsoft.com/office/drawing/2014/main" id="{D89CA96B-D7E0-DC49-7B3D-36FF81638B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0602" y="2157770"/>
            <a:ext cx="2969202" cy="3554466"/>
          </a:xfrm>
          <a:prstGeom prst="rect">
            <a:avLst/>
          </a:prstGeom>
          <a:ln>
            <a:noFill/>
          </a:ln>
        </p:spPr>
      </p:pic>
      <p:sp>
        <p:nvSpPr>
          <p:cNvPr id="7" name="TextBox 6">
            <a:extLst>
              <a:ext uri="{FF2B5EF4-FFF2-40B4-BE49-F238E27FC236}">
                <a16:creationId xmlns:a16="http://schemas.microsoft.com/office/drawing/2014/main" id="{8B9F833E-4D55-D798-5C43-16345F523FB0}"/>
              </a:ext>
            </a:extLst>
          </p:cNvPr>
          <p:cNvSpPr txBox="1"/>
          <p:nvPr/>
        </p:nvSpPr>
        <p:spPr>
          <a:xfrm>
            <a:off x="5867585" y="1690688"/>
            <a:ext cx="2300369" cy="369332"/>
          </a:xfrm>
          <a:prstGeom prst="rect">
            <a:avLst/>
          </a:prstGeom>
          <a:noFill/>
        </p:spPr>
        <p:txBody>
          <a:bodyPr wrap="square" rtlCol="0">
            <a:spAutoFit/>
          </a:bodyPr>
          <a:lstStyle/>
          <a:p>
            <a:pPr algn="ctr"/>
            <a:r>
              <a:rPr lang="en-US" dirty="0"/>
              <a:t>Before Terminator</a:t>
            </a:r>
          </a:p>
        </p:txBody>
      </p:sp>
      <p:sp>
        <p:nvSpPr>
          <p:cNvPr id="8" name="TextBox 7">
            <a:extLst>
              <a:ext uri="{FF2B5EF4-FFF2-40B4-BE49-F238E27FC236}">
                <a16:creationId xmlns:a16="http://schemas.microsoft.com/office/drawing/2014/main" id="{EE855731-8DDA-1F38-5640-D61969DADA90}"/>
              </a:ext>
            </a:extLst>
          </p:cNvPr>
          <p:cNvSpPr txBox="1"/>
          <p:nvPr/>
        </p:nvSpPr>
        <p:spPr>
          <a:xfrm>
            <a:off x="9240146" y="1739563"/>
            <a:ext cx="2300369" cy="369332"/>
          </a:xfrm>
          <a:prstGeom prst="rect">
            <a:avLst/>
          </a:prstGeom>
          <a:noFill/>
        </p:spPr>
        <p:txBody>
          <a:bodyPr wrap="square" rtlCol="0">
            <a:spAutoFit/>
          </a:bodyPr>
          <a:lstStyle/>
          <a:p>
            <a:pPr algn="ctr"/>
            <a:r>
              <a:rPr lang="en-US" dirty="0"/>
              <a:t>After Terminator</a:t>
            </a:r>
          </a:p>
        </p:txBody>
      </p:sp>
    </p:spTree>
    <p:extLst>
      <p:ext uri="{BB962C8B-B14F-4D97-AF65-F5344CB8AC3E}">
        <p14:creationId xmlns:p14="http://schemas.microsoft.com/office/powerpoint/2010/main" val="339150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7B19173-FF4A-46C7-9CB2-4964D87CB961}"/>
              </a:ext>
            </a:extLst>
          </p:cNvPr>
          <p:cNvSpPr>
            <a:spLocks noGrp="1"/>
          </p:cNvSpPr>
          <p:nvPr>
            <p:ph type="title"/>
          </p:nvPr>
        </p:nvSpPr>
        <p:spPr>
          <a:xfrm>
            <a:off x="1808150" y="499994"/>
            <a:ext cx="7337323" cy="885825"/>
          </a:xfrm>
        </p:spPr>
        <p:txBody>
          <a:bodyPr>
            <a:normAutofit fontScale="90000"/>
          </a:bodyPr>
          <a:lstStyle/>
          <a:p>
            <a:pPr algn="l"/>
            <a:r>
              <a:rPr lang="en-US" sz="2800" dirty="0">
                <a:solidFill>
                  <a:srgbClr val="FF0000"/>
                </a:solidFill>
              </a:rPr>
              <a:t>High-Temperature</a:t>
            </a:r>
            <a:r>
              <a:rPr lang="en-US" sz="2800" dirty="0"/>
              <a:t> Bundle Seal Kit</a:t>
            </a:r>
            <a:br>
              <a:rPr lang="en-US" sz="2800" dirty="0"/>
            </a:br>
            <a:br>
              <a:rPr lang="en-US" sz="2800" dirty="0"/>
            </a:br>
            <a:r>
              <a:rPr lang="en-US" sz="2800" dirty="0"/>
              <a:t>Designed for high temperature, </a:t>
            </a:r>
            <a:r>
              <a:rPr lang="en-US" sz="2800" dirty="0">
                <a:solidFill>
                  <a:srgbClr val="FF0000"/>
                </a:solidFill>
              </a:rPr>
              <a:t>continuous</a:t>
            </a:r>
            <a:r>
              <a:rPr lang="en-US" sz="2800" dirty="0"/>
              <a:t>                        steam purge applications.</a:t>
            </a:r>
          </a:p>
        </p:txBody>
      </p:sp>
      <p:pic>
        <p:nvPicPr>
          <p:cNvPr id="9" name="Picture 8">
            <a:extLst>
              <a:ext uri="{FF2B5EF4-FFF2-40B4-BE49-F238E27FC236}">
                <a16:creationId xmlns:a16="http://schemas.microsoft.com/office/drawing/2014/main" id="{E82B28A0-C6CA-4638-B3B2-BF1EAA456EB1}"/>
              </a:ext>
            </a:extLst>
          </p:cNvPr>
          <p:cNvPicPr>
            <a:picLocks noChangeAspect="1"/>
          </p:cNvPicPr>
          <p:nvPr/>
        </p:nvPicPr>
        <p:blipFill>
          <a:blip r:embed="rId3"/>
          <a:stretch>
            <a:fillRect/>
          </a:stretch>
        </p:blipFill>
        <p:spPr>
          <a:xfrm>
            <a:off x="8001000" y="880924"/>
            <a:ext cx="2626149" cy="1468756"/>
          </a:xfrm>
          <a:prstGeom prst="rect">
            <a:avLst/>
          </a:prstGeom>
        </p:spPr>
      </p:pic>
      <p:pic>
        <p:nvPicPr>
          <p:cNvPr id="14" name="Picture 13">
            <a:extLst>
              <a:ext uri="{FF2B5EF4-FFF2-40B4-BE49-F238E27FC236}">
                <a16:creationId xmlns:a16="http://schemas.microsoft.com/office/drawing/2014/main" id="{07F3CE32-B35A-45A3-9E84-436A7BA2A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42917" y="1985696"/>
            <a:ext cx="3259456" cy="4656361"/>
          </a:xfrm>
          <a:prstGeom prst="rect">
            <a:avLst/>
          </a:prstGeom>
        </p:spPr>
      </p:pic>
      <p:pic>
        <p:nvPicPr>
          <p:cNvPr id="15" name="Picture 14">
            <a:extLst>
              <a:ext uri="{FF2B5EF4-FFF2-40B4-BE49-F238E27FC236}">
                <a16:creationId xmlns:a16="http://schemas.microsoft.com/office/drawing/2014/main" id="{7BF41FBB-F306-414E-A221-3D67E01FC371}"/>
              </a:ext>
            </a:extLst>
          </p:cNvPr>
          <p:cNvPicPr>
            <a:picLocks noChangeAspect="1"/>
          </p:cNvPicPr>
          <p:nvPr/>
        </p:nvPicPr>
        <p:blipFill>
          <a:blip r:embed="rId5"/>
          <a:stretch>
            <a:fillRect/>
          </a:stretch>
        </p:blipFill>
        <p:spPr>
          <a:xfrm>
            <a:off x="6729091" y="2655572"/>
            <a:ext cx="3447709" cy="3330395"/>
          </a:xfrm>
          <a:prstGeom prst="rect">
            <a:avLst/>
          </a:prstGeom>
        </p:spPr>
      </p:pic>
    </p:spTree>
    <p:extLst>
      <p:ext uri="{BB962C8B-B14F-4D97-AF65-F5344CB8AC3E}">
        <p14:creationId xmlns:p14="http://schemas.microsoft.com/office/powerpoint/2010/main" val="1191845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61A1FF-2A04-454B-8B76-C8F7731549E9}"/>
              </a:ext>
            </a:extLst>
          </p:cNvPr>
          <p:cNvSpPr>
            <a:spLocks noGrp="1"/>
          </p:cNvSpPr>
          <p:nvPr>
            <p:ph type="title"/>
          </p:nvPr>
        </p:nvSpPr>
        <p:spPr>
          <a:xfrm>
            <a:off x="1824011" y="0"/>
            <a:ext cx="7819712" cy="687204"/>
          </a:xfrm>
        </p:spPr>
        <p:txBody>
          <a:bodyPr>
            <a:normAutofit fontScale="90000"/>
          </a:bodyPr>
          <a:lstStyle/>
          <a:p>
            <a:r>
              <a:rPr lang="en-US" dirty="0"/>
              <a:t>Typical Installation Layout  - Multiple Bends – Multiple Directions</a:t>
            </a:r>
          </a:p>
        </p:txBody>
      </p:sp>
      <p:pic>
        <p:nvPicPr>
          <p:cNvPr id="5" name="Picture 4">
            <a:extLst>
              <a:ext uri="{FF2B5EF4-FFF2-40B4-BE49-F238E27FC236}">
                <a16:creationId xmlns:a16="http://schemas.microsoft.com/office/drawing/2014/main" id="{4D39363D-659B-4F24-B608-F4379B45EF20}"/>
              </a:ext>
            </a:extLst>
          </p:cNvPr>
          <p:cNvPicPr>
            <a:picLocks noChangeAspect="1"/>
          </p:cNvPicPr>
          <p:nvPr/>
        </p:nvPicPr>
        <p:blipFill>
          <a:blip r:embed="rId3"/>
          <a:stretch>
            <a:fillRect/>
          </a:stretch>
        </p:blipFill>
        <p:spPr>
          <a:xfrm>
            <a:off x="1914525" y="807588"/>
            <a:ext cx="8686800" cy="6050413"/>
          </a:xfrm>
          <a:prstGeom prst="rect">
            <a:avLst/>
          </a:prstGeom>
        </p:spPr>
      </p:pic>
    </p:spTree>
    <p:extLst>
      <p:ext uri="{BB962C8B-B14F-4D97-AF65-F5344CB8AC3E}">
        <p14:creationId xmlns:p14="http://schemas.microsoft.com/office/powerpoint/2010/main" val="1181239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12955-E43F-04B6-1D5A-17864FC8011C}"/>
              </a:ext>
            </a:extLst>
          </p:cNvPr>
          <p:cNvSpPr>
            <a:spLocks noGrp="1"/>
          </p:cNvSpPr>
          <p:nvPr>
            <p:ph type="title"/>
          </p:nvPr>
        </p:nvSpPr>
        <p:spPr>
          <a:xfrm>
            <a:off x="138315" y="344577"/>
            <a:ext cx="10515600" cy="1325563"/>
          </a:xfrm>
        </p:spPr>
        <p:txBody>
          <a:bodyPr/>
          <a:lstStyle/>
          <a:p>
            <a:r>
              <a:rPr lang="en-US" dirty="0"/>
              <a:t>Installation Road Maps</a:t>
            </a:r>
          </a:p>
        </p:txBody>
      </p:sp>
      <p:pic>
        <p:nvPicPr>
          <p:cNvPr id="4" name="Picture 3">
            <a:extLst>
              <a:ext uri="{FF2B5EF4-FFF2-40B4-BE49-F238E27FC236}">
                <a16:creationId xmlns:a16="http://schemas.microsoft.com/office/drawing/2014/main" id="{6BE8C58C-E863-4491-9725-801D6C316C7D}"/>
              </a:ext>
            </a:extLst>
          </p:cNvPr>
          <p:cNvPicPr>
            <a:picLocks noChangeAspect="1"/>
          </p:cNvPicPr>
          <p:nvPr/>
        </p:nvPicPr>
        <p:blipFill>
          <a:blip r:embed="rId2"/>
          <a:stretch>
            <a:fillRect/>
          </a:stretch>
        </p:blipFill>
        <p:spPr>
          <a:xfrm>
            <a:off x="128044" y="1284523"/>
            <a:ext cx="9144000" cy="4999080"/>
          </a:xfrm>
          <a:prstGeom prst="rect">
            <a:avLst/>
          </a:prstGeom>
          <a:solidFill>
            <a:srgbClr val="E2231A"/>
          </a:solidFill>
          <a:scene3d>
            <a:camera prst="orthographicFront"/>
            <a:lightRig rig="threePt" dir="t"/>
          </a:scene3d>
          <a:sp3d>
            <a:bevelT/>
          </a:sp3d>
        </p:spPr>
      </p:pic>
      <p:sp>
        <p:nvSpPr>
          <p:cNvPr id="5" name="TextBox 2">
            <a:extLst>
              <a:ext uri="{FF2B5EF4-FFF2-40B4-BE49-F238E27FC236}">
                <a16:creationId xmlns:a16="http://schemas.microsoft.com/office/drawing/2014/main" id="{C35E2247-2F87-466F-B4AF-9EE8407F9DEB}"/>
              </a:ext>
            </a:extLst>
          </p:cNvPr>
          <p:cNvSpPr txBox="1"/>
          <p:nvPr/>
        </p:nvSpPr>
        <p:spPr>
          <a:xfrm>
            <a:off x="224401" y="3763399"/>
            <a:ext cx="1809750" cy="646331"/>
          </a:xfrm>
          <a:prstGeom prst="rect">
            <a:avLst/>
          </a:prstGeom>
          <a:solidFill>
            <a:srgbClr val="E2231A"/>
          </a:solidFill>
          <a:scene3d>
            <a:camera prst="orthographicFront"/>
            <a:lightRig rig="threePt" dir="t"/>
          </a:scene3d>
          <a:sp3d>
            <a:bevelT/>
          </a:sp3d>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Electrical End       Termination</a:t>
            </a:r>
          </a:p>
        </p:txBody>
      </p:sp>
      <p:sp>
        <p:nvSpPr>
          <p:cNvPr id="6" name="TextBox 4">
            <a:extLst>
              <a:ext uri="{FF2B5EF4-FFF2-40B4-BE49-F238E27FC236}">
                <a16:creationId xmlns:a16="http://schemas.microsoft.com/office/drawing/2014/main" id="{00150C5C-7073-4E8A-AE65-EAD7185E4649}"/>
              </a:ext>
            </a:extLst>
          </p:cNvPr>
          <p:cNvSpPr txBox="1"/>
          <p:nvPr/>
        </p:nvSpPr>
        <p:spPr>
          <a:xfrm>
            <a:off x="6904306" y="4676668"/>
            <a:ext cx="2013319" cy="369332"/>
          </a:xfrm>
          <a:prstGeom prst="rect">
            <a:avLst/>
          </a:prstGeom>
          <a:solidFill>
            <a:srgbClr val="E2231A"/>
          </a:solidFill>
          <a:scene3d>
            <a:camera prst="orthographicFront"/>
            <a:lightRig rig="threePt" dir="t"/>
          </a:scene3d>
          <a:sp3d>
            <a:bevelT/>
          </a:sp3d>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Power Connection</a:t>
            </a:r>
          </a:p>
        </p:txBody>
      </p:sp>
      <p:sp>
        <p:nvSpPr>
          <p:cNvPr id="7" name="TextBox 5">
            <a:extLst>
              <a:ext uri="{FF2B5EF4-FFF2-40B4-BE49-F238E27FC236}">
                <a16:creationId xmlns:a16="http://schemas.microsoft.com/office/drawing/2014/main" id="{61378A73-E27C-4A98-879F-A633AA8954F9}"/>
              </a:ext>
            </a:extLst>
          </p:cNvPr>
          <p:cNvSpPr txBox="1"/>
          <p:nvPr/>
        </p:nvSpPr>
        <p:spPr>
          <a:xfrm>
            <a:off x="2272276" y="4296799"/>
            <a:ext cx="1809750" cy="646331"/>
          </a:xfrm>
          <a:prstGeom prst="rect">
            <a:avLst/>
          </a:prstGeom>
          <a:solidFill>
            <a:srgbClr val="E2231A"/>
          </a:solidFill>
          <a:scene3d>
            <a:camera prst="orthographicFront"/>
            <a:lightRig rig="threePt" dir="t"/>
          </a:scene3d>
          <a:sp3d>
            <a:bevelT/>
          </a:sp3d>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Temperature    Sensors</a:t>
            </a:r>
          </a:p>
        </p:txBody>
      </p:sp>
      <p:sp>
        <p:nvSpPr>
          <p:cNvPr id="8" name="TextBox 6">
            <a:extLst>
              <a:ext uri="{FF2B5EF4-FFF2-40B4-BE49-F238E27FC236}">
                <a16:creationId xmlns:a16="http://schemas.microsoft.com/office/drawing/2014/main" id="{49C222E5-7C50-487A-B959-4D0769033290}"/>
              </a:ext>
            </a:extLst>
          </p:cNvPr>
          <p:cNvSpPr txBox="1"/>
          <p:nvPr/>
        </p:nvSpPr>
        <p:spPr>
          <a:xfrm>
            <a:off x="5204813" y="1327357"/>
            <a:ext cx="1809750" cy="369332"/>
          </a:xfrm>
          <a:prstGeom prst="rect">
            <a:avLst/>
          </a:prstGeom>
          <a:solidFill>
            <a:srgbClr val="E2231A"/>
          </a:solidFill>
          <a:scene3d>
            <a:camera prst="orthographicFront"/>
            <a:lightRig rig="threePt" dir="t"/>
          </a:scene3d>
          <a:sp3d>
            <a:bevelT/>
          </a:sp3d>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End Seals</a:t>
            </a:r>
          </a:p>
        </p:txBody>
      </p:sp>
      <p:sp>
        <p:nvSpPr>
          <p:cNvPr id="9" name="Arrow: Up 8">
            <a:extLst>
              <a:ext uri="{FF2B5EF4-FFF2-40B4-BE49-F238E27FC236}">
                <a16:creationId xmlns:a16="http://schemas.microsoft.com/office/drawing/2014/main" id="{58DBF880-39BB-41BC-90DD-251F1F9A0623}"/>
              </a:ext>
            </a:extLst>
          </p:cNvPr>
          <p:cNvSpPr/>
          <p:nvPr/>
        </p:nvSpPr>
        <p:spPr>
          <a:xfrm rot="15751241">
            <a:off x="3654406" y="188749"/>
            <a:ext cx="266660" cy="2823465"/>
          </a:xfrm>
          <a:prstGeom prst="upArrow">
            <a:avLst/>
          </a:prstGeom>
          <a:solidFill>
            <a:srgbClr val="FFC000"/>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0" name="TextBox 12">
            <a:extLst>
              <a:ext uri="{FF2B5EF4-FFF2-40B4-BE49-F238E27FC236}">
                <a16:creationId xmlns:a16="http://schemas.microsoft.com/office/drawing/2014/main" id="{0E8DF511-7777-493B-92D6-507EB8892CBA}"/>
              </a:ext>
            </a:extLst>
          </p:cNvPr>
          <p:cNvSpPr txBox="1"/>
          <p:nvPr/>
        </p:nvSpPr>
        <p:spPr>
          <a:xfrm>
            <a:off x="4103482" y="6077857"/>
            <a:ext cx="1809750" cy="646331"/>
          </a:xfrm>
          <a:prstGeom prst="rect">
            <a:avLst/>
          </a:prstGeom>
          <a:solidFill>
            <a:srgbClr val="E2231A"/>
          </a:solidFill>
          <a:scene3d>
            <a:camera prst="orthographicFront"/>
            <a:lightRig rig="threePt" dir="t"/>
          </a:scene3d>
          <a:sp3d>
            <a:bevelT/>
          </a:sp3d>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chemeClr val="bg1"/>
                </a:solidFill>
              </a:rPr>
              <a:t>Temperature Control Systems</a:t>
            </a:r>
          </a:p>
        </p:txBody>
      </p:sp>
      <p:sp>
        <p:nvSpPr>
          <p:cNvPr id="11" name="Arrow: Up 10">
            <a:extLst>
              <a:ext uri="{FF2B5EF4-FFF2-40B4-BE49-F238E27FC236}">
                <a16:creationId xmlns:a16="http://schemas.microsoft.com/office/drawing/2014/main" id="{ECC9DACC-9780-4D21-BACE-4EEBA5593B23}"/>
              </a:ext>
            </a:extLst>
          </p:cNvPr>
          <p:cNvSpPr/>
          <p:nvPr/>
        </p:nvSpPr>
        <p:spPr>
          <a:xfrm rot="2090288">
            <a:off x="1323501" y="2154675"/>
            <a:ext cx="315823" cy="1667994"/>
          </a:xfrm>
          <a:prstGeom prst="upArrow">
            <a:avLst/>
          </a:prstGeom>
          <a:solidFill>
            <a:srgbClr val="FFC000"/>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2" name="Arrow: Up 11">
            <a:extLst>
              <a:ext uri="{FF2B5EF4-FFF2-40B4-BE49-F238E27FC236}">
                <a16:creationId xmlns:a16="http://schemas.microsoft.com/office/drawing/2014/main" id="{D9DCDF89-58F0-46D9-AF61-4EB521C15738}"/>
              </a:ext>
            </a:extLst>
          </p:cNvPr>
          <p:cNvSpPr/>
          <p:nvPr/>
        </p:nvSpPr>
        <p:spPr>
          <a:xfrm rot="2428296">
            <a:off x="3681127" y="3558632"/>
            <a:ext cx="214659" cy="794500"/>
          </a:xfrm>
          <a:prstGeom prst="upArrow">
            <a:avLst/>
          </a:prstGeom>
          <a:solidFill>
            <a:srgbClr val="FFC000"/>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3" name="Arrow: Up 12">
            <a:extLst>
              <a:ext uri="{FF2B5EF4-FFF2-40B4-BE49-F238E27FC236}">
                <a16:creationId xmlns:a16="http://schemas.microsoft.com/office/drawing/2014/main" id="{51340E07-ECA4-436E-AACF-C79E6BB734BA}"/>
              </a:ext>
            </a:extLst>
          </p:cNvPr>
          <p:cNvSpPr/>
          <p:nvPr/>
        </p:nvSpPr>
        <p:spPr>
          <a:xfrm rot="2428296">
            <a:off x="5419051" y="5013821"/>
            <a:ext cx="196144" cy="1141327"/>
          </a:xfrm>
          <a:prstGeom prst="upArrow">
            <a:avLst/>
          </a:prstGeom>
          <a:solidFill>
            <a:srgbClr val="FFC000"/>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14" name="Arrow: Up 13">
            <a:extLst>
              <a:ext uri="{FF2B5EF4-FFF2-40B4-BE49-F238E27FC236}">
                <a16:creationId xmlns:a16="http://schemas.microsoft.com/office/drawing/2014/main" id="{F6328207-8F44-4688-9DF4-17EF8EF65488}"/>
              </a:ext>
            </a:extLst>
          </p:cNvPr>
          <p:cNvSpPr/>
          <p:nvPr/>
        </p:nvSpPr>
        <p:spPr>
          <a:xfrm rot="18565217">
            <a:off x="7261911" y="4047008"/>
            <a:ext cx="167198" cy="714650"/>
          </a:xfrm>
          <a:prstGeom prst="upArrow">
            <a:avLst/>
          </a:prstGeom>
          <a:solidFill>
            <a:srgbClr val="FFC000"/>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pic>
        <p:nvPicPr>
          <p:cNvPr id="16" name="Picture 15" descr="Safety professional in front of power plant">
            <a:extLst>
              <a:ext uri="{FF2B5EF4-FFF2-40B4-BE49-F238E27FC236}">
                <a16:creationId xmlns:a16="http://schemas.microsoft.com/office/drawing/2014/main" id="{0DE99CC7-E6D9-21E1-FEF6-525927D7717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51653" y="40626"/>
            <a:ext cx="3641993" cy="2431768"/>
          </a:xfrm>
          <a:prstGeom prst="rect">
            <a:avLst/>
          </a:prstGeom>
        </p:spPr>
      </p:pic>
    </p:spTree>
    <p:extLst>
      <p:ext uri="{BB962C8B-B14F-4D97-AF65-F5344CB8AC3E}">
        <p14:creationId xmlns:p14="http://schemas.microsoft.com/office/powerpoint/2010/main" val="252071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5D53B-87C2-0959-3B12-44DED9F8FC78}"/>
              </a:ext>
            </a:extLst>
          </p:cNvPr>
          <p:cNvSpPr>
            <a:spLocks noGrp="1"/>
          </p:cNvSpPr>
          <p:nvPr>
            <p:ph type="title"/>
          </p:nvPr>
        </p:nvSpPr>
        <p:spPr>
          <a:xfrm>
            <a:off x="477360" y="101174"/>
            <a:ext cx="10515600" cy="1325563"/>
          </a:xfrm>
        </p:spPr>
        <p:txBody>
          <a:bodyPr/>
          <a:lstStyle/>
          <a:p>
            <a:pPr algn="ctr"/>
            <a:r>
              <a:rPr lang="en-US" dirty="0"/>
              <a:t>Agenda</a:t>
            </a:r>
          </a:p>
        </p:txBody>
      </p:sp>
      <p:sp>
        <p:nvSpPr>
          <p:cNvPr id="3" name="TextBox 2"/>
          <p:cNvSpPr txBox="1"/>
          <p:nvPr/>
        </p:nvSpPr>
        <p:spPr>
          <a:xfrm>
            <a:off x="981777" y="1203158"/>
            <a:ext cx="9365381" cy="2492990"/>
          </a:xfrm>
          <a:prstGeom prst="rect">
            <a:avLst/>
          </a:prstGeom>
          <a:noFill/>
        </p:spPr>
        <p:txBody>
          <a:bodyPr wrap="square" rtlCol="0">
            <a:spAutoFit/>
          </a:bodyPr>
          <a:lstStyle/>
          <a:p>
            <a:pPr marL="285750" indent="-285750">
              <a:buFont typeface="Arial" panose="020B0604020202020204" pitchFamily="34" charset="0"/>
              <a:buChar char="•"/>
            </a:pPr>
            <a:r>
              <a:rPr lang="en-US" sz="2000" dirty="0"/>
              <a:t>Thermon Overview – background and update</a:t>
            </a:r>
          </a:p>
          <a:p>
            <a:pPr marL="285750" indent="-285750">
              <a:buFont typeface="Arial" panose="020B0604020202020204" pitchFamily="34" charset="0"/>
              <a:buChar char="•"/>
            </a:pPr>
            <a:r>
              <a:rPr lang="en-US" sz="2000" dirty="0"/>
              <a:t>Lead times/Supply Chain</a:t>
            </a:r>
          </a:p>
          <a:p>
            <a:pPr marL="285750" indent="-285750">
              <a:buFont typeface="Arial" panose="020B0604020202020204" pitchFamily="34" charset="0"/>
              <a:buChar char="•"/>
            </a:pPr>
            <a:r>
              <a:rPr lang="en-US" sz="2000" dirty="0"/>
              <a:t>Design/Build Considerations</a:t>
            </a:r>
          </a:p>
          <a:p>
            <a:pPr marL="285750" indent="-285750">
              <a:buFont typeface="Arial" panose="020B0604020202020204" pitchFamily="34" charset="0"/>
              <a:buChar char="•"/>
            </a:pPr>
            <a:r>
              <a:rPr lang="en-US" sz="2000" dirty="0"/>
              <a:t>Accessories/System solution</a:t>
            </a:r>
          </a:p>
          <a:p>
            <a:pPr marL="285750" indent="-285750">
              <a:buFont typeface="Arial" panose="020B0604020202020204" pitchFamily="34" charset="0"/>
              <a:buChar char="•"/>
            </a:pPr>
            <a:r>
              <a:rPr lang="en-US" sz="2000" dirty="0"/>
              <a:t>Proper installation techniques/Site Services</a:t>
            </a:r>
          </a:p>
          <a:p>
            <a:pPr marL="285750" indent="-285750">
              <a:buFont typeface="Arial" panose="020B0604020202020204" pitchFamily="34" charset="0"/>
              <a:buChar char="•"/>
            </a:pPr>
            <a:r>
              <a:rPr lang="en-US" sz="2000" dirty="0"/>
              <a:t>Power Blankets</a:t>
            </a:r>
          </a:p>
          <a:p>
            <a:pPr marL="285750" indent="-285750">
              <a:buFont typeface="Arial" panose="020B0604020202020204" pitchFamily="34" charset="0"/>
              <a:buChar char="•"/>
            </a:pPr>
            <a:endParaRPr lang="en-US" dirty="0"/>
          </a:p>
          <a:p>
            <a:r>
              <a:rPr lang="en-US" dirty="0"/>
              <a:t>  </a:t>
            </a:r>
          </a:p>
        </p:txBody>
      </p:sp>
    </p:spTree>
    <p:extLst>
      <p:ext uri="{BB962C8B-B14F-4D97-AF65-F5344CB8AC3E}">
        <p14:creationId xmlns:p14="http://schemas.microsoft.com/office/powerpoint/2010/main" val="34274802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608" y="144181"/>
            <a:ext cx="10515600" cy="1325563"/>
          </a:xfrm>
        </p:spPr>
        <p:txBody>
          <a:bodyPr/>
          <a:lstStyle/>
          <a:p>
            <a:pPr algn="ctr"/>
            <a:r>
              <a:rPr lang="en-US" sz="2000" b="1" dirty="0">
                <a:cs typeface="Arial" charset="0"/>
              </a:rPr>
              <a:t>Proper Installation, </a:t>
            </a:r>
            <a:br>
              <a:rPr lang="en-US" sz="2000" dirty="0"/>
            </a:br>
            <a:r>
              <a:rPr lang="en-US" sz="2000" b="1" dirty="0">
                <a:cs typeface="Arial" charset="0"/>
              </a:rPr>
              <a:t>Care and </a:t>
            </a:r>
            <a:r>
              <a:rPr lang="en-US" sz="2000" b="1" dirty="0" err="1">
                <a:cs typeface="Arial" charset="0"/>
              </a:rPr>
              <a:t>Maintainence</a:t>
            </a:r>
            <a:endParaRPr lang="en-US" sz="20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172" y="713583"/>
            <a:ext cx="1828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72" y="2806985"/>
            <a:ext cx="19050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72" y="4848225"/>
            <a:ext cx="2057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260" y="5058077"/>
            <a:ext cx="2209800"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8387" y="587424"/>
            <a:ext cx="1736725" cy="1570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00007" y="2621756"/>
            <a:ext cx="1676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5979" y="4848224"/>
            <a:ext cx="16764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3243714" y="933651"/>
            <a:ext cx="4909686" cy="3638349"/>
          </a:xfrm>
        </p:spPr>
        <p:txBody>
          <a:bodyPr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v"/>
              <a:defRPr/>
            </a:pPr>
            <a:r>
              <a:rPr lang="en-US" sz="5600" b="1" dirty="0">
                <a:latin typeface="Arial" charset="0"/>
                <a:cs typeface="Arial" charset="0"/>
              </a:rPr>
              <a:t>Don’t take the line for granted</a:t>
            </a:r>
          </a:p>
          <a:p>
            <a:pPr>
              <a:buFont typeface="Wingdings" pitchFamily="2" charset="2"/>
              <a:buChar char="v"/>
              <a:defRPr/>
            </a:pPr>
            <a:r>
              <a:rPr lang="en-US" sz="5600" b="1" dirty="0">
                <a:latin typeface="Arial" charset="0"/>
                <a:cs typeface="Arial" charset="0"/>
              </a:rPr>
              <a:t>Don’t leave the umbilical ends exposed</a:t>
            </a:r>
          </a:p>
          <a:p>
            <a:pPr>
              <a:buFont typeface="Wingdings" pitchFamily="2" charset="2"/>
              <a:buChar char="v"/>
              <a:defRPr/>
            </a:pPr>
            <a:r>
              <a:rPr lang="en-US" sz="5600" b="1" dirty="0">
                <a:latin typeface="Arial" charset="0"/>
                <a:cs typeface="Arial" charset="0"/>
              </a:rPr>
              <a:t>Don’t exceed the bend radius – tubes will kink</a:t>
            </a:r>
          </a:p>
          <a:p>
            <a:pPr>
              <a:buFont typeface="Wingdings" pitchFamily="2" charset="2"/>
              <a:buChar char="v"/>
              <a:defRPr/>
            </a:pPr>
            <a:r>
              <a:rPr lang="en-US" sz="5600" b="1" dirty="0">
                <a:latin typeface="Arial" charset="0"/>
                <a:cs typeface="Arial" charset="0"/>
              </a:rPr>
              <a:t>Don’t tie multiple bundles together </a:t>
            </a:r>
          </a:p>
          <a:p>
            <a:pPr>
              <a:buFont typeface="Wingdings" pitchFamily="2" charset="2"/>
              <a:buChar char="v"/>
              <a:defRPr/>
            </a:pPr>
            <a:r>
              <a:rPr lang="en-US" sz="5600" b="1" dirty="0">
                <a:latin typeface="Arial" charset="0"/>
                <a:cs typeface="Arial" charset="0"/>
              </a:rPr>
              <a:t>Don’t over-tighten the supports – expansion/contraction</a:t>
            </a:r>
          </a:p>
          <a:p>
            <a:pPr>
              <a:buFont typeface="Wingdings" pitchFamily="2" charset="2"/>
              <a:buChar char="v"/>
              <a:defRPr/>
            </a:pPr>
            <a:r>
              <a:rPr lang="en-US" sz="5600" b="1" dirty="0">
                <a:latin typeface="Arial" charset="0"/>
                <a:cs typeface="Arial" charset="0"/>
              </a:rPr>
              <a:t>Don’t forget to terminate.  Follow proper heater and tubing terminations</a:t>
            </a:r>
          </a:p>
          <a:p>
            <a:pPr>
              <a:buFont typeface="Wingdings" pitchFamily="2" charset="2"/>
              <a:buChar char="v"/>
              <a:defRPr/>
            </a:pPr>
            <a:r>
              <a:rPr lang="en-US" sz="5600" b="1" dirty="0">
                <a:latin typeface="Arial" charset="0"/>
                <a:cs typeface="Arial" charset="0"/>
              </a:rPr>
              <a:t>Don’t forget to test the heater.  Megger test the heater prior to and after install</a:t>
            </a:r>
          </a:p>
          <a:p>
            <a:pPr>
              <a:buFont typeface="Wingdings" pitchFamily="2" charset="2"/>
              <a:buChar char="v"/>
              <a:defRPr/>
            </a:pPr>
            <a:r>
              <a:rPr lang="en-US" sz="5600" b="1" dirty="0">
                <a:latin typeface="Arial" charset="0"/>
                <a:cs typeface="Arial" charset="0"/>
              </a:rPr>
              <a:t>Don’t forget to record and save the information – test results, manufacturer, line information, etc.</a:t>
            </a:r>
          </a:p>
          <a:p>
            <a:pPr>
              <a:buFont typeface="Wingdings" pitchFamily="2" charset="2"/>
              <a:buChar char="v"/>
              <a:defRPr/>
            </a:pPr>
            <a:r>
              <a:rPr lang="en-US" sz="5600" b="1" dirty="0">
                <a:latin typeface="Arial" charset="0"/>
                <a:cs typeface="Arial" charset="0"/>
              </a:rPr>
              <a:t>Don’t assume that everything is always alright, do </a:t>
            </a:r>
          </a:p>
          <a:p>
            <a:pPr marL="0" indent="0">
              <a:buFont typeface="Arial" panose="020B0604020202020204" pitchFamily="34" charset="0"/>
              <a:buNone/>
              <a:defRPr/>
            </a:pPr>
            <a:r>
              <a:rPr lang="en-US" sz="5600" b="1" dirty="0">
                <a:latin typeface="Arial" charset="0"/>
                <a:cs typeface="Arial" charset="0"/>
              </a:rPr>
              <a:t>       periodic inspections of the products</a:t>
            </a:r>
          </a:p>
          <a:p>
            <a:pPr marL="0" indent="0">
              <a:buFont typeface="Arial" panose="020B0604020202020204" pitchFamily="34" charset="0"/>
              <a:buNone/>
              <a:defRPr/>
            </a:pPr>
            <a:endParaRPr lang="en-US" sz="1200" b="1" dirty="0">
              <a:latin typeface="Arial" charset="0"/>
              <a:cs typeface="Arial" charset="0"/>
            </a:endParaRPr>
          </a:p>
          <a:p>
            <a:pPr>
              <a:buFont typeface="Wingdings" pitchFamily="2" charset="2"/>
              <a:buChar char="v"/>
              <a:defRPr/>
            </a:pPr>
            <a:endParaRPr lang="en-US" sz="1000" dirty="0"/>
          </a:p>
          <a:p>
            <a:pPr>
              <a:buFont typeface="Wingdings" pitchFamily="2" charset="2"/>
              <a:buChar char="v"/>
              <a:defRPr/>
            </a:pPr>
            <a:endParaRPr lang="en-US" dirty="0"/>
          </a:p>
        </p:txBody>
      </p:sp>
    </p:spTree>
    <p:extLst>
      <p:ext uri="{BB962C8B-B14F-4D97-AF65-F5344CB8AC3E}">
        <p14:creationId xmlns:p14="http://schemas.microsoft.com/office/powerpoint/2010/main" val="2991470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TYPICAL CEMS INSTALLATION DETAILS</a:t>
            </a:r>
            <a:br>
              <a:rPr lang="en-US" sz="2800" dirty="0"/>
            </a:br>
            <a:r>
              <a:rPr lang="en-US" sz="2800" dirty="0"/>
              <a:t>PULLING SAMPLE LINE UP THE STACK USING A TUGGER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7260" y="4572000"/>
            <a:ext cx="2781300" cy="208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4" y="3051174"/>
            <a:ext cx="23399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4" y="4984749"/>
            <a:ext cx="21336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2755" y="1293018"/>
            <a:ext cx="1951037" cy="26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471987"/>
            <a:ext cx="23622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8729" y="1170780"/>
            <a:ext cx="1897063" cy="142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2" y="1147762"/>
            <a:ext cx="192722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22950" y="2757487"/>
            <a:ext cx="22860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024" y="1179511"/>
            <a:ext cx="23622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674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lowchart: Document 2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B19325-B698-4CC8-A215-6520D0BD4167}"/>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Thermon System Support</a:t>
            </a:r>
          </a:p>
        </p:txBody>
      </p:sp>
      <p:pic>
        <p:nvPicPr>
          <p:cNvPr id="18" name="Picture 17" descr="A picture containing drawing, food&#10;&#10;Description automatically generated">
            <a:extLst>
              <a:ext uri="{FF2B5EF4-FFF2-40B4-BE49-F238E27FC236}">
                <a16:creationId xmlns:a16="http://schemas.microsoft.com/office/drawing/2014/main" id="{AE892BF9-FB9C-F948-34F5-6DAB5EAF6BD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76745" y="1098969"/>
            <a:ext cx="4462008" cy="4660062"/>
          </a:xfrm>
          <a:prstGeom prst="rect">
            <a:avLst/>
          </a:prstGeom>
        </p:spPr>
      </p:pic>
      <p:pic>
        <p:nvPicPr>
          <p:cNvPr id="20" name="Graphic 19">
            <a:extLst>
              <a:ext uri="{FF2B5EF4-FFF2-40B4-BE49-F238E27FC236}">
                <a16:creationId xmlns:a16="http://schemas.microsoft.com/office/drawing/2014/main" id="{E2FE6FE3-DA64-2CA5-DD8B-9BEB62CEB1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2469" y="171162"/>
            <a:ext cx="1310817" cy="983112"/>
          </a:xfrm>
          <a:prstGeom prst="rect">
            <a:avLst/>
          </a:prstGeom>
        </p:spPr>
      </p:pic>
      <p:sp>
        <p:nvSpPr>
          <p:cNvPr id="21" name="Text Placeholder 3">
            <a:extLst>
              <a:ext uri="{FF2B5EF4-FFF2-40B4-BE49-F238E27FC236}">
                <a16:creationId xmlns:a16="http://schemas.microsoft.com/office/drawing/2014/main" id="{5246CCE2-562A-C1BD-E897-AC92627B477C}"/>
              </a:ext>
            </a:extLst>
          </p:cNvPr>
          <p:cNvSpPr txBox="1">
            <a:spLocks/>
          </p:cNvSpPr>
          <p:nvPr/>
        </p:nvSpPr>
        <p:spPr>
          <a:xfrm>
            <a:off x="5862781" y="1148023"/>
            <a:ext cx="3889936" cy="208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cap="all" dirty="0"/>
              <a:t>Thermal Design engineering</a:t>
            </a:r>
            <a:endParaRPr lang="en-US" dirty="0"/>
          </a:p>
        </p:txBody>
      </p:sp>
      <p:pic>
        <p:nvPicPr>
          <p:cNvPr id="22" name="Graphic 21">
            <a:extLst>
              <a:ext uri="{FF2B5EF4-FFF2-40B4-BE49-F238E27FC236}">
                <a16:creationId xmlns:a16="http://schemas.microsoft.com/office/drawing/2014/main" id="{A8A8F982-7AA1-BD60-F8C2-66CDBE40E6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05749" y="2856545"/>
            <a:ext cx="906388" cy="1144909"/>
          </a:xfrm>
          <a:prstGeom prst="rect">
            <a:avLst/>
          </a:prstGeom>
        </p:spPr>
      </p:pic>
      <p:sp>
        <p:nvSpPr>
          <p:cNvPr id="24" name="Text Placeholder 3">
            <a:extLst>
              <a:ext uri="{FF2B5EF4-FFF2-40B4-BE49-F238E27FC236}">
                <a16:creationId xmlns:a16="http://schemas.microsoft.com/office/drawing/2014/main" id="{1DA97241-8F6A-2187-34CC-4E2658BB17D4}"/>
              </a:ext>
            </a:extLst>
          </p:cNvPr>
          <p:cNvSpPr txBox="1">
            <a:spLocks/>
          </p:cNvSpPr>
          <p:nvPr/>
        </p:nvSpPr>
        <p:spPr>
          <a:xfrm>
            <a:off x="8800577" y="4001454"/>
            <a:ext cx="3889936" cy="208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cap="all" dirty="0"/>
              <a:t>Site Supervision</a:t>
            </a:r>
            <a:endParaRPr lang="en-US" dirty="0"/>
          </a:p>
        </p:txBody>
      </p:sp>
      <p:pic>
        <p:nvPicPr>
          <p:cNvPr id="26" name="Graphic 25">
            <a:extLst>
              <a:ext uri="{FF2B5EF4-FFF2-40B4-BE49-F238E27FC236}">
                <a16:creationId xmlns:a16="http://schemas.microsoft.com/office/drawing/2014/main" id="{1D37D016-07E2-901D-35A1-C38F71E1EC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51273" y="5456272"/>
            <a:ext cx="912952" cy="995950"/>
          </a:xfrm>
          <a:prstGeom prst="rect">
            <a:avLst/>
          </a:prstGeom>
        </p:spPr>
      </p:pic>
      <p:sp>
        <p:nvSpPr>
          <p:cNvPr id="27" name="Text Placeholder 3">
            <a:extLst>
              <a:ext uri="{FF2B5EF4-FFF2-40B4-BE49-F238E27FC236}">
                <a16:creationId xmlns:a16="http://schemas.microsoft.com/office/drawing/2014/main" id="{DCFA31D0-BF2A-8F70-80C3-1AB382363C11}"/>
              </a:ext>
            </a:extLst>
          </p:cNvPr>
          <p:cNvSpPr txBox="1">
            <a:spLocks/>
          </p:cNvSpPr>
          <p:nvPr/>
        </p:nvSpPr>
        <p:spPr>
          <a:xfrm>
            <a:off x="5862781" y="6452222"/>
            <a:ext cx="3889936" cy="208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cap="all" dirty="0"/>
              <a:t>Field Installation service</a:t>
            </a:r>
            <a:endParaRPr lang="en-US" dirty="0"/>
          </a:p>
        </p:txBody>
      </p:sp>
      <p:pic>
        <p:nvPicPr>
          <p:cNvPr id="7" name="Graphic 6" descr="Classroom with solid fill">
            <a:extLst>
              <a:ext uri="{FF2B5EF4-FFF2-40B4-BE49-F238E27FC236}">
                <a16:creationId xmlns:a16="http://schemas.microsoft.com/office/drawing/2014/main" id="{B5A7B8D9-EEF0-3239-3495-DE2A65DD071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98369" y="2856545"/>
            <a:ext cx="1239110" cy="1239110"/>
          </a:xfrm>
          <a:prstGeom prst="rect">
            <a:avLst/>
          </a:prstGeom>
        </p:spPr>
      </p:pic>
      <p:sp>
        <p:nvSpPr>
          <p:cNvPr id="28" name="Text Placeholder 3">
            <a:extLst>
              <a:ext uri="{FF2B5EF4-FFF2-40B4-BE49-F238E27FC236}">
                <a16:creationId xmlns:a16="http://schemas.microsoft.com/office/drawing/2014/main" id="{41415ADD-97FC-4FEE-F6B6-DD67E542A6C9}"/>
              </a:ext>
            </a:extLst>
          </p:cNvPr>
          <p:cNvSpPr txBox="1">
            <a:spLocks/>
          </p:cNvSpPr>
          <p:nvPr/>
        </p:nvSpPr>
        <p:spPr>
          <a:xfrm>
            <a:off x="2688501" y="4035589"/>
            <a:ext cx="3889936" cy="2087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cap="all" dirty="0"/>
              <a:t>Installation training</a:t>
            </a:r>
            <a:endParaRPr lang="en-US" dirty="0"/>
          </a:p>
        </p:txBody>
      </p:sp>
    </p:spTree>
    <p:extLst>
      <p:ext uri="{BB962C8B-B14F-4D97-AF65-F5344CB8AC3E}">
        <p14:creationId xmlns:p14="http://schemas.microsoft.com/office/powerpoint/2010/main" val="156796865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8"/>
          <p:cNvPicPr preferRelativeResize="0"/>
          <p:nvPr/>
        </p:nvPicPr>
        <p:blipFill>
          <a:blip r:embed="rId3">
            <a:alphaModFix/>
          </a:blip>
          <a:stretch>
            <a:fillRect/>
          </a:stretch>
        </p:blipFill>
        <p:spPr>
          <a:xfrm>
            <a:off x="1" y="0"/>
            <a:ext cx="12192004" cy="6857987"/>
          </a:xfrm>
          <a:prstGeom prst="rect">
            <a:avLst/>
          </a:prstGeom>
          <a:noFill/>
          <a:ln>
            <a:noFill/>
          </a:ln>
        </p:spPr>
      </p:pic>
    </p:spTree>
    <p:extLst>
      <p:ext uri="{BB962C8B-B14F-4D97-AF65-F5344CB8AC3E}">
        <p14:creationId xmlns:p14="http://schemas.microsoft.com/office/powerpoint/2010/main" val="42901590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sign in the dark&#10;&#10;Description automatically generated">
            <a:extLst>
              <a:ext uri="{FF2B5EF4-FFF2-40B4-BE49-F238E27FC236}">
                <a16:creationId xmlns:a16="http://schemas.microsoft.com/office/drawing/2014/main" id="{71B7C631-941D-49FB-88AA-2572A24B0EF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918" t="11852" r="8151" b="6092"/>
          <a:stretch/>
        </p:blipFill>
        <p:spPr>
          <a:xfrm>
            <a:off x="0" y="-1"/>
            <a:ext cx="12192000" cy="6858000"/>
          </a:xfrm>
        </p:spPr>
      </p:pic>
      <p:sp>
        <p:nvSpPr>
          <p:cNvPr id="4" name="TextBox 3">
            <a:extLst>
              <a:ext uri="{FF2B5EF4-FFF2-40B4-BE49-F238E27FC236}">
                <a16:creationId xmlns:a16="http://schemas.microsoft.com/office/drawing/2014/main" id="{7FDEF125-9487-4A8C-9666-361039F7CF3E}"/>
              </a:ext>
            </a:extLst>
          </p:cNvPr>
          <p:cNvSpPr txBox="1"/>
          <p:nvPr/>
        </p:nvSpPr>
        <p:spPr>
          <a:xfrm>
            <a:off x="0" y="3699300"/>
            <a:ext cx="12191999" cy="830998"/>
          </a:xfrm>
          <a:prstGeom prst="rect">
            <a:avLst/>
          </a:prstGeom>
          <a:noFill/>
        </p:spPr>
        <p:txBody>
          <a:bodyPr wrap="square" rtlCol="0">
            <a:spAutoFit/>
          </a:bodyPr>
          <a:lstStyle/>
          <a:p>
            <a:pPr algn="ctr"/>
            <a:r>
              <a:rPr lang="en-ID" sz="4800">
                <a:solidFill>
                  <a:schemeClr val="bg1"/>
                </a:solidFill>
                <a:latin typeface="+mj-lt"/>
              </a:rPr>
              <a:t>THANK YOU</a:t>
            </a:r>
          </a:p>
        </p:txBody>
      </p:sp>
      <p:pic>
        <p:nvPicPr>
          <p:cNvPr id="17" name="Picture 16" descr="A picture containing drawing, food&#10;&#10;Description automatically generated">
            <a:extLst>
              <a:ext uri="{FF2B5EF4-FFF2-40B4-BE49-F238E27FC236}">
                <a16:creationId xmlns:a16="http://schemas.microsoft.com/office/drawing/2014/main" id="{51E6F421-3D9E-4BBD-B015-E93E952A38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230658" y="1703353"/>
            <a:ext cx="1730680" cy="1805925"/>
          </a:xfrm>
          <a:prstGeom prst="rect">
            <a:avLst/>
          </a:prstGeom>
        </p:spPr>
      </p:pic>
    </p:spTree>
    <p:extLst>
      <p:ext uri="{BB962C8B-B14F-4D97-AF65-F5344CB8AC3E}">
        <p14:creationId xmlns:p14="http://schemas.microsoft.com/office/powerpoint/2010/main" val="88653171"/>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4753"/>
          <a:stretch/>
        </p:blipFill>
        <p:spPr>
          <a:xfrm>
            <a:off x="2451753" y="1611313"/>
            <a:ext cx="7696836" cy="5256212"/>
          </a:xfrm>
          <a:prstGeom prst="rect">
            <a:avLst/>
          </a:prstGeom>
        </p:spPr>
      </p:pic>
      <p:pic>
        <p:nvPicPr>
          <p:cNvPr id="97" name="Picture 9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63077" y="2147192"/>
            <a:ext cx="1010575" cy="993590"/>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96" name="Picture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1823" y="4094523"/>
            <a:ext cx="1005840" cy="101259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2" name="Title 1"/>
          <p:cNvSpPr>
            <a:spLocks noGrp="1" noChangeAspect="1"/>
          </p:cNvSpPr>
          <p:nvPr>
            <p:ph type="title"/>
          </p:nvPr>
        </p:nvSpPr>
        <p:spPr>
          <a:xfrm>
            <a:off x="2012664" y="-1"/>
            <a:ext cx="7880636" cy="749419"/>
          </a:xfrm>
        </p:spPr>
        <p:txBody>
          <a:bodyPr vert="horz" lIns="0" tIns="0" rIns="0" bIns="0" rtlCol="0" anchor="ctr">
            <a:normAutofit/>
          </a:bodyPr>
          <a:lstStyle/>
          <a:p>
            <a:pPr algn="ctr"/>
            <a:r>
              <a:rPr lang="en-US" kern="0" dirty="0">
                <a:latin typeface="Calibri Light"/>
              </a:rPr>
              <a:t>Industrial Process Heating</a:t>
            </a:r>
          </a:p>
        </p:txBody>
      </p:sp>
      <p:sp>
        <p:nvSpPr>
          <p:cNvPr id="19" name="Text Box 1088"/>
          <p:cNvSpPr txBox="1">
            <a:spLocks noChangeArrowheads="1"/>
          </p:cNvSpPr>
          <p:nvPr/>
        </p:nvSpPr>
        <p:spPr bwMode="auto">
          <a:xfrm>
            <a:off x="8654863" y="2709331"/>
            <a:ext cx="1645847" cy="537261"/>
          </a:xfrm>
          <a:prstGeom prst="rect">
            <a:avLst/>
          </a:prstGeom>
          <a:noFill/>
          <a:ln>
            <a:noFill/>
          </a:ln>
          <a:effectLst>
            <a:prstShdw prst="shdw17" dist="17961" dir="2700000">
              <a:srgbClr val="99908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eaLnBrk="0" hangingPunct="0">
              <a:spcBef>
                <a:spcPts val="1800"/>
              </a:spcBef>
              <a:buFont typeface="Arial" pitchFamily="34" charset="0"/>
              <a:defRPr sz="1600" b="1">
                <a:solidFill>
                  <a:schemeClr val="tx1"/>
                </a:solidFill>
                <a:latin typeface="Trade Gothic LT Com" charset="0"/>
                <a:cs typeface="Arial" pitchFamily="34" charset="0"/>
              </a:defRPr>
            </a:lvl1pPr>
            <a:lvl2pPr marL="742950" indent="-285750" eaLnBrk="0" hangingPunct="0">
              <a:spcBef>
                <a:spcPts val="1200"/>
              </a:spcBef>
              <a:buClr>
                <a:srgbClr val="B3B3B3"/>
              </a:buClr>
              <a:buSzPct val="60000"/>
              <a:buFont typeface="Wingdings" pitchFamily="2" charset="2"/>
              <a:buChar char="n"/>
              <a:defRPr sz="1600">
                <a:solidFill>
                  <a:schemeClr val="tx1"/>
                </a:solidFill>
                <a:latin typeface="Trade Gothic LT Com" charset="0"/>
                <a:cs typeface="Arial" pitchFamily="34" charset="0"/>
              </a:defRPr>
            </a:lvl2pPr>
            <a:lvl3pPr marL="1143000" indent="-228600" eaLnBrk="0" hangingPunct="0">
              <a:spcBef>
                <a:spcPts val="600"/>
              </a:spcBef>
              <a:buClr>
                <a:srgbClr val="B3B3B3"/>
              </a:buClr>
              <a:buSzPct val="80000"/>
              <a:buFont typeface="Arial" pitchFamily="34" charset="0"/>
              <a:buChar char="─"/>
              <a:defRPr sz="1600">
                <a:solidFill>
                  <a:schemeClr val="tx1"/>
                </a:solidFill>
                <a:latin typeface="Trade Gothic LT Com" charset="0"/>
                <a:cs typeface="Arial" pitchFamily="34" charset="0"/>
              </a:defRPr>
            </a:lvl3pPr>
            <a:lvl4pPr marL="1600200" indent="-228600" eaLnBrk="0" hangingPunct="0">
              <a:spcBef>
                <a:spcPts val="600"/>
              </a:spcBef>
              <a:buClr>
                <a:srgbClr val="B3B3B3"/>
              </a:buClr>
              <a:buSzPct val="60000"/>
              <a:buFont typeface="Wingdings" pitchFamily="2" charset="2"/>
              <a:buChar char="n"/>
              <a:defRPr sz="1400">
                <a:solidFill>
                  <a:schemeClr val="tx1"/>
                </a:solidFill>
                <a:latin typeface="Trade Gothic LT Com" charset="0"/>
                <a:cs typeface="Arial" pitchFamily="34" charset="0"/>
              </a:defRPr>
            </a:lvl4pPr>
            <a:lvl5pPr marL="2057400" indent="-228600" eaLnBrk="0" hangingPunct="0">
              <a:spcBef>
                <a:spcPts val="600"/>
              </a:spcBef>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5pPr>
            <a:lvl6pPr marL="25146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6pPr>
            <a:lvl7pPr marL="29718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7pPr>
            <a:lvl8pPr marL="34290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8pPr>
            <a:lvl9pPr marL="38862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9pPr>
          </a:lstStyle>
          <a:p>
            <a:pPr eaLnBrk="1" hangingPunct="1">
              <a:spcBef>
                <a:spcPct val="5000"/>
              </a:spcBef>
              <a:defRPr/>
            </a:pPr>
            <a:r>
              <a:rPr lang="en-US" altLang="en-US" sz="1200" dirty="0">
                <a:solidFill>
                  <a:srgbClr val="291218"/>
                </a:solidFill>
                <a:latin typeface="Calibri Light" panose="020F0302020204030204" pitchFamily="34" charset="0"/>
              </a:rPr>
              <a:t>Market-leading IIoT Communication Software &amp; Controls</a:t>
            </a:r>
          </a:p>
        </p:txBody>
      </p:sp>
      <p:sp>
        <p:nvSpPr>
          <p:cNvPr id="25" name="TextBox 24"/>
          <p:cNvSpPr txBox="1"/>
          <p:nvPr/>
        </p:nvSpPr>
        <p:spPr>
          <a:xfrm>
            <a:off x="1701792" y="783293"/>
            <a:ext cx="8830416" cy="523220"/>
          </a:xfrm>
          <a:prstGeom prst="rect">
            <a:avLst/>
          </a:prstGeom>
          <a:noFill/>
        </p:spPr>
        <p:txBody>
          <a:bodyPr wrap="square" rtlCol="0">
            <a:spAutoFit/>
          </a:bodyPr>
          <a:lstStyle/>
          <a:p>
            <a:pPr>
              <a:defRPr/>
            </a:pPr>
            <a:r>
              <a:rPr lang="en-US" sz="1400" i="1" dirty="0">
                <a:solidFill>
                  <a:prstClr val="black"/>
                </a:solidFill>
                <a:latin typeface="Calibri Light" panose="020F0302020204030204" pitchFamily="34" charset="0"/>
                <a:cs typeface="Calibri Light" panose="020F0302020204030204" pitchFamily="34" charset="0"/>
              </a:rPr>
              <a:t>Thermon now offers heating solutions for the external and internal maintenance of process temperatures in critical applications, while including advanced controls and communications platforms to add more value for our end customers</a:t>
            </a:r>
          </a:p>
        </p:txBody>
      </p:sp>
      <p:pic>
        <p:nvPicPr>
          <p:cNvPr id="30" name="Picture 2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4889" y="3973104"/>
            <a:ext cx="929677" cy="712015"/>
          </a:xfrm>
          <a:prstGeom prst="rect">
            <a:avLst/>
          </a:prstGeom>
        </p:spPr>
      </p:pic>
      <p:pic>
        <p:nvPicPr>
          <p:cNvPr id="37" name="Picture 36"/>
          <p:cNvPicPr>
            <a:picLocks noChangeAspect="1"/>
          </p:cNvPicPr>
          <p:nvPr/>
        </p:nvPicPr>
        <p:blipFill rotWithShape="1">
          <a:blip r:embed="rId7" cstate="print">
            <a:extLst>
              <a:ext uri="{28A0092B-C50C-407E-A947-70E740481C1C}">
                <a14:useLocalDpi xmlns:a14="http://schemas.microsoft.com/office/drawing/2010/main"/>
              </a:ext>
            </a:extLst>
          </a:blip>
          <a:srcRect l="-1205" t="-75" r="-1"/>
          <a:stretch/>
        </p:blipFill>
        <p:spPr>
          <a:xfrm>
            <a:off x="1853049" y="5466560"/>
            <a:ext cx="900101" cy="383747"/>
          </a:xfrm>
          <a:prstGeom prst="rect">
            <a:avLst/>
          </a:prstGeom>
        </p:spPr>
      </p:pic>
      <p:pic>
        <p:nvPicPr>
          <p:cNvPr id="45" name="Picture 44"/>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616332" y="1995941"/>
            <a:ext cx="759967" cy="647523"/>
          </a:xfrm>
          <a:prstGeom prst="rect">
            <a:avLst/>
          </a:prstGeom>
        </p:spPr>
      </p:pic>
      <p:pic>
        <p:nvPicPr>
          <p:cNvPr id="43" name="Picture 4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89428" y="2590167"/>
            <a:ext cx="655138" cy="677346"/>
          </a:xfrm>
          <a:prstGeom prst="rect">
            <a:avLst/>
          </a:prstGeom>
          <a:effectLst>
            <a:glow rad="63500">
              <a:schemeClr val="accent2">
                <a:satMod val="175000"/>
                <a:alpha val="25000"/>
              </a:schemeClr>
            </a:glow>
          </a:effectLst>
        </p:spPr>
      </p:pic>
      <p:sp>
        <p:nvSpPr>
          <p:cNvPr id="4" name="Oval 3"/>
          <p:cNvSpPr/>
          <p:nvPr/>
        </p:nvSpPr>
        <p:spPr>
          <a:xfrm>
            <a:off x="3502584" y="1797284"/>
            <a:ext cx="1005840" cy="1005840"/>
          </a:xfrm>
          <a:prstGeom prst="ellipse">
            <a:avLst/>
          </a:prstGeom>
          <a:noFill/>
          <a:ln w="190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0" name="Oval 39"/>
          <p:cNvSpPr/>
          <p:nvPr/>
        </p:nvSpPr>
        <p:spPr>
          <a:xfrm>
            <a:off x="2398837" y="2410680"/>
            <a:ext cx="1005840" cy="1005840"/>
          </a:xfrm>
          <a:prstGeom prst="ellipse">
            <a:avLst/>
          </a:prstGeom>
          <a:noFill/>
          <a:ln w="190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1" name="Oval 40"/>
          <p:cNvSpPr/>
          <p:nvPr/>
        </p:nvSpPr>
        <p:spPr>
          <a:xfrm>
            <a:off x="1883969" y="3841155"/>
            <a:ext cx="1005840" cy="1005840"/>
          </a:xfrm>
          <a:prstGeom prst="ellipse">
            <a:avLst/>
          </a:prstGeom>
          <a:noFill/>
          <a:ln w="190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42" name="Oval 41"/>
          <p:cNvSpPr/>
          <p:nvPr/>
        </p:nvSpPr>
        <p:spPr>
          <a:xfrm>
            <a:off x="1796406" y="5105207"/>
            <a:ext cx="1005840" cy="1005840"/>
          </a:xfrm>
          <a:prstGeom prst="ellipse">
            <a:avLst/>
          </a:prstGeom>
          <a:noFill/>
          <a:ln w="190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cxnSp>
        <p:nvCxnSpPr>
          <p:cNvPr id="22" name="Straight Connector 21"/>
          <p:cNvCxnSpPr/>
          <p:nvPr/>
        </p:nvCxnSpPr>
        <p:spPr>
          <a:xfrm>
            <a:off x="5095875" y="1913300"/>
            <a:ext cx="0" cy="1625612"/>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a:off x="5095875" y="3616938"/>
            <a:ext cx="0" cy="2128532"/>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5088255" y="5811496"/>
            <a:ext cx="7620" cy="480060"/>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a:endCxn id="44" idx="3"/>
          </p:cNvCxnSpPr>
          <p:nvPr/>
        </p:nvCxnSpPr>
        <p:spPr>
          <a:xfrm flipV="1">
            <a:off x="5095876" y="2655823"/>
            <a:ext cx="604681" cy="559657"/>
          </a:xfrm>
          <a:prstGeom prst="line">
            <a:avLst/>
          </a:prstGeom>
          <a:ln w="158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836178">
            <a:off x="5642872" y="2196848"/>
            <a:ext cx="862573" cy="330347"/>
          </a:xfrm>
          <a:prstGeom prst="rect">
            <a:avLst/>
          </a:prstGeom>
        </p:spPr>
      </p:pic>
      <p:sp>
        <p:nvSpPr>
          <p:cNvPr id="44" name="Oval 43"/>
          <p:cNvSpPr/>
          <p:nvPr/>
        </p:nvSpPr>
        <p:spPr>
          <a:xfrm>
            <a:off x="5553254" y="1797284"/>
            <a:ext cx="1005840" cy="1005840"/>
          </a:xfrm>
          <a:prstGeom prst="ellipse">
            <a:avLst/>
          </a:prstGeom>
          <a:noFill/>
          <a:ln w="190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pic>
        <p:nvPicPr>
          <p:cNvPr id="61" name="Picture 2" descr="M:\Product Literature\GENERAL CORPORATE\CHS\Illustrations Prospective Investors Presentation\Electric Tracing Illustration Landscape.jpg"/>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815547" y="3193204"/>
            <a:ext cx="848426" cy="62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0800000" flipV="1">
            <a:off x="7738543" y="3096716"/>
            <a:ext cx="504354" cy="737540"/>
          </a:xfrm>
          <a:prstGeom prst="rect">
            <a:avLst/>
          </a:prstGeom>
        </p:spPr>
      </p:pic>
      <p:sp>
        <p:nvSpPr>
          <p:cNvPr id="53" name="Oval 52"/>
          <p:cNvSpPr/>
          <p:nvPr/>
        </p:nvSpPr>
        <p:spPr>
          <a:xfrm>
            <a:off x="7717020" y="3005996"/>
            <a:ext cx="1005840" cy="1005840"/>
          </a:xfrm>
          <a:prstGeom prst="ellipse">
            <a:avLst/>
          </a:prstGeom>
          <a:noFill/>
          <a:ln w="190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54" name="Oval 53"/>
          <p:cNvSpPr/>
          <p:nvPr/>
        </p:nvSpPr>
        <p:spPr>
          <a:xfrm>
            <a:off x="8361822" y="4099367"/>
            <a:ext cx="1005840" cy="1005840"/>
          </a:xfrm>
          <a:prstGeom prst="ellipse">
            <a:avLst/>
          </a:prstGeom>
          <a:noFill/>
          <a:ln w="190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52" name="Oval 51"/>
          <p:cNvSpPr/>
          <p:nvPr/>
        </p:nvSpPr>
        <p:spPr>
          <a:xfrm>
            <a:off x="6767811" y="2140548"/>
            <a:ext cx="1005840" cy="1005840"/>
          </a:xfrm>
          <a:prstGeom prst="ellipse">
            <a:avLst/>
          </a:prstGeom>
          <a:noFill/>
          <a:ln w="19050">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98" name="Text Box 1088"/>
          <p:cNvSpPr txBox="1">
            <a:spLocks noChangeArrowheads="1"/>
          </p:cNvSpPr>
          <p:nvPr/>
        </p:nvSpPr>
        <p:spPr bwMode="auto">
          <a:xfrm>
            <a:off x="9103363" y="3751841"/>
            <a:ext cx="1216819" cy="380565"/>
          </a:xfrm>
          <a:prstGeom prst="rect">
            <a:avLst/>
          </a:prstGeom>
          <a:noFill/>
          <a:ln>
            <a:noFill/>
          </a:ln>
          <a:effectLst>
            <a:prstShdw prst="shdw17" dist="17961" dir="2700000">
              <a:srgbClr val="99908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eaLnBrk="0" hangingPunct="0">
              <a:spcBef>
                <a:spcPts val="1800"/>
              </a:spcBef>
              <a:buFont typeface="Arial" pitchFamily="34" charset="0"/>
              <a:defRPr sz="1600" b="1">
                <a:solidFill>
                  <a:schemeClr val="tx1"/>
                </a:solidFill>
                <a:latin typeface="Trade Gothic LT Com" charset="0"/>
                <a:cs typeface="Arial" pitchFamily="34" charset="0"/>
              </a:defRPr>
            </a:lvl1pPr>
            <a:lvl2pPr marL="742950" indent="-285750" eaLnBrk="0" hangingPunct="0">
              <a:spcBef>
                <a:spcPts val="1200"/>
              </a:spcBef>
              <a:buClr>
                <a:srgbClr val="B3B3B3"/>
              </a:buClr>
              <a:buSzPct val="60000"/>
              <a:buFont typeface="Wingdings" pitchFamily="2" charset="2"/>
              <a:buChar char="n"/>
              <a:defRPr sz="1600">
                <a:solidFill>
                  <a:schemeClr val="tx1"/>
                </a:solidFill>
                <a:latin typeface="Trade Gothic LT Com" charset="0"/>
                <a:cs typeface="Arial" pitchFamily="34" charset="0"/>
              </a:defRPr>
            </a:lvl2pPr>
            <a:lvl3pPr marL="1143000" indent="-228600" eaLnBrk="0" hangingPunct="0">
              <a:spcBef>
                <a:spcPts val="600"/>
              </a:spcBef>
              <a:buClr>
                <a:srgbClr val="B3B3B3"/>
              </a:buClr>
              <a:buSzPct val="80000"/>
              <a:buFont typeface="Arial" pitchFamily="34" charset="0"/>
              <a:buChar char="─"/>
              <a:defRPr sz="1600">
                <a:solidFill>
                  <a:schemeClr val="tx1"/>
                </a:solidFill>
                <a:latin typeface="Trade Gothic LT Com" charset="0"/>
                <a:cs typeface="Arial" pitchFamily="34" charset="0"/>
              </a:defRPr>
            </a:lvl3pPr>
            <a:lvl4pPr marL="1600200" indent="-228600" eaLnBrk="0" hangingPunct="0">
              <a:spcBef>
                <a:spcPts val="600"/>
              </a:spcBef>
              <a:buClr>
                <a:srgbClr val="B3B3B3"/>
              </a:buClr>
              <a:buSzPct val="60000"/>
              <a:buFont typeface="Wingdings" pitchFamily="2" charset="2"/>
              <a:buChar char="n"/>
              <a:defRPr sz="1400">
                <a:solidFill>
                  <a:schemeClr val="tx1"/>
                </a:solidFill>
                <a:latin typeface="Trade Gothic LT Com" charset="0"/>
                <a:cs typeface="Arial" pitchFamily="34" charset="0"/>
              </a:defRPr>
            </a:lvl4pPr>
            <a:lvl5pPr marL="2057400" indent="-228600" eaLnBrk="0" hangingPunct="0">
              <a:spcBef>
                <a:spcPts val="600"/>
              </a:spcBef>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5pPr>
            <a:lvl6pPr marL="25146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6pPr>
            <a:lvl7pPr marL="29718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7pPr>
            <a:lvl8pPr marL="34290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8pPr>
            <a:lvl9pPr marL="38862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9pPr>
          </a:lstStyle>
          <a:p>
            <a:pPr eaLnBrk="1" hangingPunct="1">
              <a:spcBef>
                <a:spcPct val="5000"/>
              </a:spcBef>
              <a:defRPr/>
            </a:pPr>
            <a:r>
              <a:rPr lang="en-US" altLang="en-US" sz="1200" dirty="0">
                <a:solidFill>
                  <a:srgbClr val="291218"/>
                </a:solidFill>
                <a:latin typeface="Calibri Light" panose="020F0302020204030204" pitchFamily="34" charset="0"/>
              </a:rPr>
              <a:t>Electric Heat Tracing Systems</a:t>
            </a:r>
          </a:p>
        </p:txBody>
      </p:sp>
      <p:sp>
        <p:nvSpPr>
          <p:cNvPr id="99" name="Text Box 1088"/>
          <p:cNvSpPr txBox="1">
            <a:spLocks noChangeArrowheads="1"/>
          </p:cNvSpPr>
          <p:nvPr/>
        </p:nvSpPr>
        <p:spPr bwMode="auto">
          <a:xfrm>
            <a:off x="7346885" y="1749995"/>
            <a:ext cx="1216819" cy="380565"/>
          </a:xfrm>
          <a:prstGeom prst="rect">
            <a:avLst/>
          </a:prstGeom>
          <a:noFill/>
          <a:ln>
            <a:noFill/>
          </a:ln>
          <a:effectLst>
            <a:prstShdw prst="shdw17" dist="17961" dir="2700000">
              <a:srgbClr val="99908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eaLnBrk="0" hangingPunct="0">
              <a:spcBef>
                <a:spcPts val="1800"/>
              </a:spcBef>
              <a:buFont typeface="Arial" pitchFamily="34" charset="0"/>
              <a:defRPr sz="1600" b="1">
                <a:solidFill>
                  <a:schemeClr val="tx1"/>
                </a:solidFill>
                <a:latin typeface="Trade Gothic LT Com" charset="0"/>
                <a:cs typeface="Arial" pitchFamily="34" charset="0"/>
              </a:defRPr>
            </a:lvl1pPr>
            <a:lvl2pPr marL="742950" indent="-285750" eaLnBrk="0" hangingPunct="0">
              <a:spcBef>
                <a:spcPts val="1200"/>
              </a:spcBef>
              <a:buClr>
                <a:srgbClr val="B3B3B3"/>
              </a:buClr>
              <a:buSzPct val="60000"/>
              <a:buFont typeface="Wingdings" pitchFamily="2" charset="2"/>
              <a:buChar char="n"/>
              <a:defRPr sz="1600">
                <a:solidFill>
                  <a:schemeClr val="tx1"/>
                </a:solidFill>
                <a:latin typeface="Trade Gothic LT Com" charset="0"/>
                <a:cs typeface="Arial" pitchFamily="34" charset="0"/>
              </a:defRPr>
            </a:lvl2pPr>
            <a:lvl3pPr marL="1143000" indent="-228600" eaLnBrk="0" hangingPunct="0">
              <a:spcBef>
                <a:spcPts val="600"/>
              </a:spcBef>
              <a:buClr>
                <a:srgbClr val="B3B3B3"/>
              </a:buClr>
              <a:buSzPct val="80000"/>
              <a:buFont typeface="Arial" pitchFamily="34" charset="0"/>
              <a:buChar char="─"/>
              <a:defRPr sz="1600">
                <a:solidFill>
                  <a:schemeClr val="tx1"/>
                </a:solidFill>
                <a:latin typeface="Trade Gothic LT Com" charset="0"/>
                <a:cs typeface="Arial" pitchFamily="34" charset="0"/>
              </a:defRPr>
            </a:lvl3pPr>
            <a:lvl4pPr marL="1600200" indent="-228600" eaLnBrk="0" hangingPunct="0">
              <a:spcBef>
                <a:spcPts val="600"/>
              </a:spcBef>
              <a:buClr>
                <a:srgbClr val="B3B3B3"/>
              </a:buClr>
              <a:buSzPct val="60000"/>
              <a:buFont typeface="Wingdings" pitchFamily="2" charset="2"/>
              <a:buChar char="n"/>
              <a:defRPr sz="1400">
                <a:solidFill>
                  <a:schemeClr val="tx1"/>
                </a:solidFill>
                <a:latin typeface="Trade Gothic LT Com" charset="0"/>
                <a:cs typeface="Arial" pitchFamily="34" charset="0"/>
              </a:defRPr>
            </a:lvl4pPr>
            <a:lvl5pPr marL="2057400" indent="-228600" eaLnBrk="0" hangingPunct="0">
              <a:spcBef>
                <a:spcPts val="600"/>
              </a:spcBef>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5pPr>
            <a:lvl6pPr marL="25146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6pPr>
            <a:lvl7pPr marL="29718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7pPr>
            <a:lvl8pPr marL="34290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8pPr>
            <a:lvl9pPr marL="38862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9pPr>
          </a:lstStyle>
          <a:p>
            <a:pPr eaLnBrk="1" hangingPunct="1">
              <a:spcBef>
                <a:spcPct val="5000"/>
              </a:spcBef>
              <a:defRPr/>
            </a:pPr>
            <a:r>
              <a:rPr lang="en-US" altLang="en-US" sz="1200" dirty="0">
                <a:solidFill>
                  <a:srgbClr val="291218"/>
                </a:solidFill>
                <a:latin typeface="Calibri Light" panose="020F0302020204030204" pitchFamily="34" charset="0"/>
              </a:rPr>
              <a:t>Steam Heat Tracing Solutions</a:t>
            </a:r>
          </a:p>
        </p:txBody>
      </p:sp>
      <p:sp>
        <p:nvSpPr>
          <p:cNvPr id="100" name="Text Box 1088"/>
          <p:cNvSpPr txBox="1">
            <a:spLocks noChangeArrowheads="1"/>
          </p:cNvSpPr>
          <p:nvPr/>
        </p:nvSpPr>
        <p:spPr bwMode="auto">
          <a:xfrm>
            <a:off x="5389967" y="1395266"/>
            <a:ext cx="1563023" cy="380565"/>
          </a:xfrm>
          <a:prstGeom prst="rect">
            <a:avLst/>
          </a:prstGeom>
          <a:noFill/>
          <a:ln>
            <a:noFill/>
          </a:ln>
          <a:effectLst>
            <a:prstShdw prst="shdw17" dist="17961" dir="2700000">
              <a:srgbClr val="99908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eaLnBrk="0" hangingPunct="0">
              <a:spcBef>
                <a:spcPts val="1800"/>
              </a:spcBef>
              <a:buFont typeface="Arial" pitchFamily="34" charset="0"/>
              <a:defRPr sz="1600" b="1">
                <a:solidFill>
                  <a:schemeClr val="tx1"/>
                </a:solidFill>
                <a:latin typeface="Trade Gothic LT Com" charset="0"/>
                <a:cs typeface="Arial" pitchFamily="34" charset="0"/>
              </a:defRPr>
            </a:lvl1pPr>
            <a:lvl2pPr marL="742950" indent="-285750" eaLnBrk="0" hangingPunct="0">
              <a:spcBef>
                <a:spcPts val="1200"/>
              </a:spcBef>
              <a:buClr>
                <a:srgbClr val="B3B3B3"/>
              </a:buClr>
              <a:buSzPct val="60000"/>
              <a:buFont typeface="Wingdings" pitchFamily="2" charset="2"/>
              <a:buChar char="n"/>
              <a:defRPr sz="1600">
                <a:solidFill>
                  <a:schemeClr val="tx1"/>
                </a:solidFill>
                <a:latin typeface="Trade Gothic LT Com" charset="0"/>
                <a:cs typeface="Arial" pitchFamily="34" charset="0"/>
              </a:defRPr>
            </a:lvl2pPr>
            <a:lvl3pPr marL="1143000" indent="-228600" eaLnBrk="0" hangingPunct="0">
              <a:spcBef>
                <a:spcPts val="600"/>
              </a:spcBef>
              <a:buClr>
                <a:srgbClr val="B3B3B3"/>
              </a:buClr>
              <a:buSzPct val="80000"/>
              <a:buFont typeface="Arial" pitchFamily="34" charset="0"/>
              <a:buChar char="─"/>
              <a:defRPr sz="1600">
                <a:solidFill>
                  <a:schemeClr val="tx1"/>
                </a:solidFill>
                <a:latin typeface="Trade Gothic LT Com" charset="0"/>
                <a:cs typeface="Arial" pitchFamily="34" charset="0"/>
              </a:defRPr>
            </a:lvl3pPr>
            <a:lvl4pPr marL="1600200" indent="-228600" eaLnBrk="0" hangingPunct="0">
              <a:spcBef>
                <a:spcPts val="600"/>
              </a:spcBef>
              <a:buClr>
                <a:srgbClr val="B3B3B3"/>
              </a:buClr>
              <a:buSzPct val="60000"/>
              <a:buFont typeface="Wingdings" pitchFamily="2" charset="2"/>
              <a:buChar char="n"/>
              <a:defRPr sz="1400">
                <a:solidFill>
                  <a:schemeClr val="tx1"/>
                </a:solidFill>
                <a:latin typeface="Trade Gothic LT Com" charset="0"/>
                <a:cs typeface="Arial" pitchFamily="34" charset="0"/>
              </a:defRPr>
            </a:lvl4pPr>
            <a:lvl5pPr marL="2057400" indent="-228600" eaLnBrk="0" hangingPunct="0">
              <a:spcBef>
                <a:spcPts val="600"/>
              </a:spcBef>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5pPr>
            <a:lvl6pPr marL="25146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6pPr>
            <a:lvl7pPr marL="29718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7pPr>
            <a:lvl8pPr marL="34290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8pPr>
            <a:lvl9pPr marL="38862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9pPr>
          </a:lstStyle>
          <a:p>
            <a:pPr eaLnBrk="1" hangingPunct="1">
              <a:spcBef>
                <a:spcPct val="5000"/>
              </a:spcBef>
              <a:defRPr/>
            </a:pPr>
            <a:r>
              <a:rPr lang="en-US" altLang="en-US" sz="1200" dirty="0">
                <a:solidFill>
                  <a:srgbClr val="291218"/>
                </a:solidFill>
                <a:latin typeface="Calibri Light" panose="020F0302020204030204" pitchFamily="34" charset="0"/>
              </a:rPr>
              <a:t>Analytical &amp; Emission Monitoring Bundle</a:t>
            </a:r>
          </a:p>
        </p:txBody>
      </p:sp>
      <p:sp>
        <p:nvSpPr>
          <p:cNvPr id="101" name="Text Box 1088"/>
          <p:cNvSpPr txBox="1">
            <a:spLocks noChangeArrowheads="1"/>
          </p:cNvSpPr>
          <p:nvPr/>
        </p:nvSpPr>
        <p:spPr bwMode="auto">
          <a:xfrm>
            <a:off x="3351584" y="1395266"/>
            <a:ext cx="1563023" cy="380565"/>
          </a:xfrm>
          <a:prstGeom prst="rect">
            <a:avLst/>
          </a:prstGeom>
          <a:noFill/>
          <a:ln>
            <a:noFill/>
          </a:ln>
          <a:effectLst>
            <a:prstShdw prst="shdw17" dist="17961" dir="2700000">
              <a:srgbClr val="99908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eaLnBrk="0" hangingPunct="0">
              <a:spcBef>
                <a:spcPts val="1800"/>
              </a:spcBef>
              <a:buFont typeface="Arial" pitchFamily="34" charset="0"/>
              <a:defRPr sz="1600" b="1">
                <a:solidFill>
                  <a:schemeClr val="tx1"/>
                </a:solidFill>
                <a:latin typeface="Trade Gothic LT Com" charset="0"/>
                <a:cs typeface="Arial" pitchFamily="34" charset="0"/>
              </a:defRPr>
            </a:lvl1pPr>
            <a:lvl2pPr marL="742950" indent="-285750" eaLnBrk="0" hangingPunct="0">
              <a:spcBef>
                <a:spcPts val="1200"/>
              </a:spcBef>
              <a:buClr>
                <a:srgbClr val="B3B3B3"/>
              </a:buClr>
              <a:buSzPct val="60000"/>
              <a:buFont typeface="Wingdings" pitchFamily="2" charset="2"/>
              <a:buChar char="n"/>
              <a:defRPr sz="1600">
                <a:solidFill>
                  <a:schemeClr val="tx1"/>
                </a:solidFill>
                <a:latin typeface="Trade Gothic LT Com" charset="0"/>
                <a:cs typeface="Arial" pitchFamily="34" charset="0"/>
              </a:defRPr>
            </a:lvl2pPr>
            <a:lvl3pPr marL="1143000" indent="-228600" eaLnBrk="0" hangingPunct="0">
              <a:spcBef>
                <a:spcPts val="600"/>
              </a:spcBef>
              <a:buClr>
                <a:srgbClr val="B3B3B3"/>
              </a:buClr>
              <a:buSzPct val="80000"/>
              <a:buFont typeface="Arial" pitchFamily="34" charset="0"/>
              <a:buChar char="─"/>
              <a:defRPr sz="1600">
                <a:solidFill>
                  <a:schemeClr val="tx1"/>
                </a:solidFill>
                <a:latin typeface="Trade Gothic LT Com" charset="0"/>
                <a:cs typeface="Arial" pitchFamily="34" charset="0"/>
              </a:defRPr>
            </a:lvl3pPr>
            <a:lvl4pPr marL="1600200" indent="-228600" eaLnBrk="0" hangingPunct="0">
              <a:spcBef>
                <a:spcPts val="600"/>
              </a:spcBef>
              <a:buClr>
                <a:srgbClr val="B3B3B3"/>
              </a:buClr>
              <a:buSzPct val="60000"/>
              <a:buFont typeface="Wingdings" pitchFamily="2" charset="2"/>
              <a:buChar char="n"/>
              <a:defRPr sz="1400">
                <a:solidFill>
                  <a:schemeClr val="tx1"/>
                </a:solidFill>
                <a:latin typeface="Trade Gothic LT Com" charset="0"/>
                <a:cs typeface="Arial" pitchFamily="34" charset="0"/>
              </a:defRPr>
            </a:lvl4pPr>
            <a:lvl5pPr marL="2057400" indent="-228600" eaLnBrk="0" hangingPunct="0">
              <a:spcBef>
                <a:spcPts val="600"/>
              </a:spcBef>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5pPr>
            <a:lvl6pPr marL="25146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6pPr>
            <a:lvl7pPr marL="29718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7pPr>
            <a:lvl8pPr marL="34290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8pPr>
            <a:lvl9pPr marL="38862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9pPr>
          </a:lstStyle>
          <a:p>
            <a:pPr eaLnBrk="1" hangingPunct="1">
              <a:spcBef>
                <a:spcPct val="5000"/>
              </a:spcBef>
              <a:defRPr/>
            </a:pPr>
            <a:r>
              <a:rPr lang="en-US" altLang="en-US" sz="1200" dirty="0">
                <a:solidFill>
                  <a:srgbClr val="291218"/>
                </a:solidFill>
                <a:latin typeface="Calibri Light" panose="020F0302020204030204" pitchFamily="34" charset="0"/>
              </a:rPr>
              <a:t>Electric Air Heating</a:t>
            </a:r>
          </a:p>
        </p:txBody>
      </p:sp>
      <p:sp>
        <p:nvSpPr>
          <p:cNvPr id="102" name="Text Box 1088"/>
          <p:cNvSpPr txBox="1">
            <a:spLocks noChangeArrowheads="1"/>
          </p:cNvSpPr>
          <p:nvPr/>
        </p:nvSpPr>
        <p:spPr bwMode="auto">
          <a:xfrm>
            <a:off x="2350493" y="1970617"/>
            <a:ext cx="1047733" cy="380565"/>
          </a:xfrm>
          <a:prstGeom prst="rect">
            <a:avLst/>
          </a:prstGeom>
          <a:noFill/>
          <a:ln>
            <a:noFill/>
          </a:ln>
          <a:effectLst>
            <a:prstShdw prst="shdw17" dist="17961" dir="2700000">
              <a:srgbClr val="99908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eaLnBrk="0" hangingPunct="0">
              <a:spcBef>
                <a:spcPts val="1800"/>
              </a:spcBef>
              <a:buFont typeface="Arial" pitchFamily="34" charset="0"/>
              <a:defRPr sz="1600" b="1">
                <a:solidFill>
                  <a:schemeClr val="tx1"/>
                </a:solidFill>
                <a:latin typeface="Trade Gothic LT Com" charset="0"/>
                <a:cs typeface="Arial" pitchFamily="34" charset="0"/>
              </a:defRPr>
            </a:lvl1pPr>
            <a:lvl2pPr marL="742950" indent="-285750" eaLnBrk="0" hangingPunct="0">
              <a:spcBef>
                <a:spcPts val="1200"/>
              </a:spcBef>
              <a:buClr>
                <a:srgbClr val="B3B3B3"/>
              </a:buClr>
              <a:buSzPct val="60000"/>
              <a:buFont typeface="Wingdings" pitchFamily="2" charset="2"/>
              <a:buChar char="n"/>
              <a:defRPr sz="1600">
                <a:solidFill>
                  <a:schemeClr val="tx1"/>
                </a:solidFill>
                <a:latin typeface="Trade Gothic LT Com" charset="0"/>
                <a:cs typeface="Arial" pitchFamily="34" charset="0"/>
              </a:defRPr>
            </a:lvl2pPr>
            <a:lvl3pPr marL="1143000" indent="-228600" eaLnBrk="0" hangingPunct="0">
              <a:spcBef>
                <a:spcPts val="600"/>
              </a:spcBef>
              <a:buClr>
                <a:srgbClr val="B3B3B3"/>
              </a:buClr>
              <a:buSzPct val="80000"/>
              <a:buFont typeface="Arial" pitchFamily="34" charset="0"/>
              <a:buChar char="─"/>
              <a:defRPr sz="1600">
                <a:solidFill>
                  <a:schemeClr val="tx1"/>
                </a:solidFill>
                <a:latin typeface="Trade Gothic LT Com" charset="0"/>
                <a:cs typeface="Arial" pitchFamily="34" charset="0"/>
              </a:defRPr>
            </a:lvl3pPr>
            <a:lvl4pPr marL="1600200" indent="-228600" eaLnBrk="0" hangingPunct="0">
              <a:spcBef>
                <a:spcPts val="600"/>
              </a:spcBef>
              <a:buClr>
                <a:srgbClr val="B3B3B3"/>
              </a:buClr>
              <a:buSzPct val="60000"/>
              <a:buFont typeface="Wingdings" pitchFamily="2" charset="2"/>
              <a:buChar char="n"/>
              <a:defRPr sz="1400">
                <a:solidFill>
                  <a:schemeClr val="tx1"/>
                </a:solidFill>
                <a:latin typeface="Trade Gothic LT Com" charset="0"/>
                <a:cs typeface="Arial" pitchFamily="34" charset="0"/>
              </a:defRPr>
            </a:lvl4pPr>
            <a:lvl5pPr marL="2057400" indent="-228600" eaLnBrk="0" hangingPunct="0">
              <a:spcBef>
                <a:spcPts val="600"/>
              </a:spcBef>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5pPr>
            <a:lvl6pPr marL="25146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6pPr>
            <a:lvl7pPr marL="29718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7pPr>
            <a:lvl8pPr marL="34290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8pPr>
            <a:lvl9pPr marL="38862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9pPr>
          </a:lstStyle>
          <a:p>
            <a:pPr eaLnBrk="1" hangingPunct="1">
              <a:spcBef>
                <a:spcPct val="5000"/>
              </a:spcBef>
              <a:defRPr/>
            </a:pPr>
            <a:r>
              <a:rPr lang="en-US" altLang="en-US" sz="1200" dirty="0">
                <a:solidFill>
                  <a:srgbClr val="291218"/>
                </a:solidFill>
                <a:latin typeface="Calibri Light" panose="020F0302020204030204" pitchFamily="34" charset="0"/>
              </a:rPr>
              <a:t>Gas Catalytic </a:t>
            </a:r>
          </a:p>
          <a:p>
            <a:pPr eaLnBrk="1" hangingPunct="1">
              <a:spcBef>
                <a:spcPct val="5000"/>
              </a:spcBef>
              <a:defRPr/>
            </a:pPr>
            <a:r>
              <a:rPr lang="en-US" altLang="en-US" sz="1200" dirty="0">
                <a:solidFill>
                  <a:srgbClr val="291218"/>
                </a:solidFill>
                <a:latin typeface="Calibri Light" panose="020F0302020204030204" pitchFamily="34" charset="0"/>
              </a:rPr>
              <a:t>Heating</a:t>
            </a:r>
          </a:p>
        </p:txBody>
      </p:sp>
      <p:sp>
        <p:nvSpPr>
          <p:cNvPr id="103" name="Text Box 1088"/>
          <p:cNvSpPr txBox="1">
            <a:spLocks noChangeArrowheads="1"/>
          </p:cNvSpPr>
          <p:nvPr/>
        </p:nvSpPr>
        <p:spPr bwMode="auto">
          <a:xfrm>
            <a:off x="1701792" y="4780707"/>
            <a:ext cx="1491168" cy="380565"/>
          </a:xfrm>
          <a:prstGeom prst="rect">
            <a:avLst/>
          </a:prstGeom>
          <a:noFill/>
          <a:ln>
            <a:noFill/>
          </a:ln>
          <a:effectLst>
            <a:prstShdw prst="shdw17" dist="17961" dir="2700000">
              <a:srgbClr val="99908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eaLnBrk="0" hangingPunct="0">
              <a:spcBef>
                <a:spcPts val="1800"/>
              </a:spcBef>
              <a:buFont typeface="Arial" pitchFamily="34" charset="0"/>
              <a:defRPr sz="1600" b="1">
                <a:solidFill>
                  <a:schemeClr val="tx1"/>
                </a:solidFill>
                <a:latin typeface="Trade Gothic LT Com" charset="0"/>
                <a:cs typeface="Arial" pitchFamily="34" charset="0"/>
              </a:defRPr>
            </a:lvl1pPr>
            <a:lvl2pPr marL="742950" indent="-285750" eaLnBrk="0" hangingPunct="0">
              <a:spcBef>
                <a:spcPts val="1200"/>
              </a:spcBef>
              <a:buClr>
                <a:srgbClr val="B3B3B3"/>
              </a:buClr>
              <a:buSzPct val="60000"/>
              <a:buFont typeface="Wingdings" pitchFamily="2" charset="2"/>
              <a:buChar char="n"/>
              <a:defRPr sz="1600">
                <a:solidFill>
                  <a:schemeClr val="tx1"/>
                </a:solidFill>
                <a:latin typeface="Trade Gothic LT Com" charset="0"/>
                <a:cs typeface="Arial" pitchFamily="34" charset="0"/>
              </a:defRPr>
            </a:lvl2pPr>
            <a:lvl3pPr marL="1143000" indent="-228600" eaLnBrk="0" hangingPunct="0">
              <a:spcBef>
                <a:spcPts val="600"/>
              </a:spcBef>
              <a:buClr>
                <a:srgbClr val="B3B3B3"/>
              </a:buClr>
              <a:buSzPct val="80000"/>
              <a:buFont typeface="Arial" pitchFamily="34" charset="0"/>
              <a:buChar char="─"/>
              <a:defRPr sz="1600">
                <a:solidFill>
                  <a:schemeClr val="tx1"/>
                </a:solidFill>
                <a:latin typeface="Trade Gothic LT Com" charset="0"/>
                <a:cs typeface="Arial" pitchFamily="34" charset="0"/>
              </a:defRPr>
            </a:lvl3pPr>
            <a:lvl4pPr marL="1600200" indent="-228600" eaLnBrk="0" hangingPunct="0">
              <a:spcBef>
                <a:spcPts val="600"/>
              </a:spcBef>
              <a:buClr>
                <a:srgbClr val="B3B3B3"/>
              </a:buClr>
              <a:buSzPct val="60000"/>
              <a:buFont typeface="Wingdings" pitchFamily="2" charset="2"/>
              <a:buChar char="n"/>
              <a:defRPr sz="1400">
                <a:solidFill>
                  <a:schemeClr val="tx1"/>
                </a:solidFill>
                <a:latin typeface="Trade Gothic LT Com" charset="0"/>
                <a:cs typeface="Arial" pitchFamily="34" charset="0"/>
              </a:defRPr>
            </a:lvl4pPr>
            <a:lvl5pPr marL="2057400" indent="-228600" eaLnBrk="0" hangingPunct="0">
              <a:spcBef>
                <a:spcPts val="600"/>
              </a:spcBef>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5pPr>
            <a:lvl6pPr marL="25146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6pPr>
            <a:lvl7pPr marL="29718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7pPr>
            <a:lvl8pPr marL="34290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8pPr>
            <a:lvl9pPr marL="38862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9pPr>
          </a:lstStyle>
          <a:p>
            <a:pPr eaLnBrk="1" hangingPunct="1">
              <a:spcBef>
                <a:spcPct val="5000"/>
              </a:spcBef>
              <a:defRPr/>
            </a:pPr>
            <a:r>
              <a:rPr lang="en-US" altLang="en-US" sz="1200" dirty="0">
                <a:solidFill>
                  <a:srgbClr val="291218"/>
                </a:solidFill>
                <a:latin typeface="Calibri Light" panose="020F0302020204030204" pitchFamily="34" charset="0"/>
              </a:rPr>
              <a:t>Immersion Heating</a:t>
            </a:r>
          </a:p>
        </p:txBody>
      </p:sp>
      <p:cxnSp>
        <p:nvCxnSpPr>
          <p:cNvPr id="104" name="Straight Connector 103"/>
          <p:cNvCxnSpPr>
            <a:endCxn id="52" idx="3"/>
          </p:cNvCxnSpPr>
          <p:nvPr/>
        </p:nvCxnSpPr>
        <p:spPr>
          <a:xfrm flipV="1">
            <a:off x="5865711" y="2999086"/>
            <a:ext cx="1049403" cy="2660892"/>
          </a:xfrm>
          <a:prstGeom prst="line">
            <a:avLst/>
          </a:prstGeom>
          <a:ln w="158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53" idx="3"/>
          </p:cNvCxnSpPr>
          <p:nvPr/>
        </p:nvCxnSpPr>
        <p:spPr>
          <a:xfrm flipV="1">
            <a:off x="6107970" y="3864534"/>
            <a:ext cx="1756353" cy="2324918"/>
          </a:xfrm>
          <a:prstGeom prst="line">
            <a:avLst/>
          </a:prstGeom>
          <a:ln w="158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6292578" y="4870641"/>
            <a:ext cx="2146194" cy="1278990"/>
          </a:xfrm>
          <a:prstGeom prst="line">
            <a:avLst/>
          </a:prstGeom>
          <a:ln w="158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7" name="Straight Connector 116"/>
          <p:cNvCxnSpPr>
            <a:endCxn id="42" idx="6"/>
          </p:cNvCxnSpPr>
          <p:nvPr/>
        </p:nvCxnSpPr>
        <p:spPr>
          <a:xfrm flipH="1" flipV="1">
            <a:off x="2802247" y="5608127"/>
            <a:ext cx="1068921" cy="541504"/>
          </a:xfrm>
          <a:prstGeom prst="line">
            <a:avLst/>
          </a:prstGeom>
          <a:ln w="158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0" name="Straight Connector 119"/>
          <p:cNvCxnSpPr>
            <a:endCxn id="41" idx="5"/>
          </p:cNvCxnSpPr>
          <p:nvPr/>
        </p:nvCxnSpPr>
        <p:spPr>
          <a:xfrm flipH="1" flipV="1">
            <a:off x="2742508" y="4699694"/>
            <a:ext cx="1159395" cy="810443"/>
          </a:xfrm>
          <a:prstGeom prst="line">
            <a:avLst/>
          </a:prstGeom>
          <a:ln w="158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6" name="Text Box 1088"/>
          <p:cNvSpPr txBox="1">
            <a:spLocks noChangeArrowheads="1"/>
          </p:cNvSpPr>
          <p:nvPr/>
        </p:nvSpPr>
        <p:spPr bwMode="auto">
          <a:xfrm>
            <a:off x="1680979" y="3449743"/>
            <a:ext cx="1491168" cy="380565"/>
          </a:xfrm>
          <a:prstGeom prst="rect">
            <a:avLst/>
          </a:prstGeom>
          <a:noFill/>
          <a:ln>
            <a:noFill/>
          </a:ln>
          <a:effectLst>
            <a:prstShdw prst="shdw17" dist="17961" dir="2700000">
              <a:srgbClr val="999081"/>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eaLnBrk="0" hangingPunct="0">
              <a:spcBef>
                <a:spcPts val="1800"/>
              </a:spcBef>
              <a:buFont typeface="Arial" pitchFamily="34" charset="0"/>
              <a:defRPr sz="1600" b="1">
                <a:solidFill>
                  <a:schemeClr val="tx1"/>
                </a:solidFill>
                <a:latin typeface="Trade Gothic LT Com" charset="0"/>
                <a:cs typeface="Arial" pitchFamily="34" charset="0"/>
              </a:defRPr>
            </a:lvl1pPr>
            <a:lvl2pPr marL="742950" indent="-285750" eaLnBrk="0" hangingPunct="0">
              <a:spcBef>
                <a:spcPts val="1200"/>
              </a:spcBef>
              <a:buClr>
                <a:srgbClr val="B3B3B3"/>
              </a:buClr>
              <a:buSzPct val="60000"/>
              <a:buFont typeface="Wingdings" pitchFamily="2" charset="2"/>
              <a:buChar char="n"/>
              <a:defRPr sz="1600">
                <a:solidFill>
                  <a:schemeClr val="tx1"/>
                </a:solidFill>
                <a:latin typeface="Trade Gothic LT Com" charset="0"/>
                <a:cs typeface="Arial" pitchFamily="34" charset="0"/>
              </a:defRPr>
            </a:lvl2pPr>
            <a:lvl3pPr marL="1143000" indent="-228600" eaLnBrk="0" hangingPunct="0">
              <a:spcBef>
                <a:spcPts val="600"/>
              </a:spcBef>
              <a:buClr>
                <a:srgbClr val="B3B3B3"/>
              </a:buClr>
              <a:buSzPct val="80000"/>
              <a:buFont typeface="Arial" pitchFamily="34" charset="0"/>
              <a:buChar char="─"/>
              <a:defRPr sz="1600">
                <a:solidFill>
                  <a:schemeClr val="tx1"/>
                </a:solidFill>
                <a:latin typeface="Trade Gothic LT Com" charset="0"/>
                <a:cs typeface="Arial" pitchFamily="34" charset="0"/>
              </a:defRPr>
            </a:lvl3pPr>
            <a:lvl4pPr marL="1600200" indent="-228600" eaLnBrk="0" hangingPunct="0">
              <a:spcBef>
                <a:spcPts val="600"/>
              </a:spcBef>
              <a:buClr>
                <a:srgbClr val="B3B3B3"/>
              </a:buClr>
              <a:buSzPct val="60000"/>
              <a:buFont typeface="Wingdings" pitchFamily="2" charset="2"/>
              <a:buChar char="n"/>
              <a:defRPr sz="1400">
                <a:solidFill>
                  <a:schemeClr val="tx1"/>
                </a:solidFill>
                <a:latin typeface="Trade Gothic LT Com" charset="0"/>
                <a:cs typeface="Arial" pitchFamily="34" charset="0"/>
              </a:defRPr>
            </a:lvl4pPr>
            <a:lvl5pPr marL="2057400" indent="-228600" eaLnBrk="0" hangingPunct="0">
              <a:spcBef>
                <a:spcPts val="600"/>
              </a:spcBef>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5pPr>
            <a:lvl6pPr marL="25146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6pPr>
            <a:lvl7pPr marL="29718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7pPr>
            <a:lvl8pPr marL="34290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8pPr>
            <a:lvl9pPr marL="3886200" indent="-228600" eaLnBrk="0" fontAlgn="base" hangingPunct="0">
              <a:spcBef>
                <a:spcPts val="600"/>
              </a:spcBef>
              <a:spcAft>
                <a:spcPct val="0"/>
              </a:spcAft>
              <a:buClr>
                <a:srgbClr val="B3B3B3"/>
              </a:buClr>
              <a:buSzPct val="80000"/>
              <a:buFont typeface="Arial" pitchFamily="34" charset="0"/>
              <a:buChar char="─"/>
              <a:defRPr sz="1400">
                <a:solidFill>
                  <a:schemeClr val="tx1"/>
                </a:solidFill>
                <a:latin typeface="Trade Gothic LT Com" charset="0"/>
                <a:ea typeface="BentonSansCond-Regular"/>
                <a:cs typeface="BentonSansCond-Regular"/>
              </a:defRPr>
            </a:lvl9pPr>
          </a:lstStyle>
          <a:p>
            <a:pPr eaLnBrk="1" hangingPunct="1">
              <a:spcBef>
                <a:spcPct val="5000"/>
              </a:spcBef>
              <a:defRPr/>
            </a:pPr>
            <a:r>
              <a:rPr lang="en-US" altLang="en-US" sz="1200" dirty="0">
                <a:solidFill>
                  <a:srgbClr val="291218"/>
                </a:solidFill>
                <a:latin typeface="Calibri Light" panose="020F0302020204030204" pitchFamily="34" charset="0"/>
              </a:rPr>
              <a:t>Engineered Heating &amp; Filtration Systems</a:t>
            </a:r>
          </a:p>
        </p:txBody>
      </p:sp>
      <p:cxnSp>
        <p:nvCxnSpPr>
          <p:cNvPr id="128" name="Straight Connector 127"/>
          <p:cNvCxnSpPr>
            <a:endCxn id="40" idx="5"/>
          </p:cNvCxnSpPr>
          <p:nvPr/>
        </p:nvCxnSpPr>
        <p:spPr>
          <a:xfrm flipH="1" flipV="1">
            <a:off x="3257376" y="3269218"/>
            <a:ext cx="1450883" cy="1792022"/>
          </a:xfrm>
          <a:prstGeom prst="line">
            <a:avLst/>
          </a:prstGeom>
          <a:ln w="158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flipV="1">
            <a:off x="4246824" y="2745908"/>
            <a:ext cx="1018005" cy="2880245"/>
          </a:xfrm>
          <a:prstGeom prst="line">
            <a:avLst/>
          </a:prstGeom>
          <a:ln w="158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8962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F6BDB-64E6-3C11-876E-01B7A8E7DDC0}"/>
              </a:ext>
            </a:extLst>
          </p:cNvPr>
          <p:cNvSpPr>
            <a:spLocks noGrp="1"/>
          </p:cNvSpPr>
          <p:nvPr>
            <p:ph type="title"/>
          </p:nvPr>
        </p:nvSpPr>
        <p:spPr/>
        <p:txBody>
          <a:bodyPr/>
          <a:lstStyle/>
          <a:p>
            <a:r>
              <a:rPr lang="en-US" dirty="0"/>
              <a:t>CEMS Umbilical </a:t>
            </a:r>
          </a:p>
        </p:txBody>
      </p:sp>
      <p:pic>
        <p:nvPicPr>
          <p:cNvPr id="4" name="Picture 3">
            <a:extLst>
              <a:ext uri="{FF2B5EF4-FFF2-40B4-BE49-F238E27FC236}">
                <a16:creationId xmlns:a16="http://schemas.microsoft.com/office/drawing/2014/main" id="{C0C9FAC1-4C30-6D71-9D2F-614D514095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921" y="1130157"/>
            <a:ext cx="11141751" cy="6267236"/>
          </a:xfrm>
          <a:prstGeom prst="rect">
            <a:avLst/>
          </a:prstGeom>
        </p:spPr>
      </p:pic>
      <p:pic>
        <p:nvPicPr>
          <p:cNvPr id="5" name="Picture 4">
            <a:extLst>
              <a:ext uri="{FF2B5EF4-FFF2-40B4-BE49-F238E27FC236}">
                <a16:creationId xmlns:a16="http://schemas.microsoft.com/office/drawing/2014/main" id="{E498FCB7-2C43-1828-CE11-10123B8425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19"/>
          <a:stretch/>
        </p:blipFill>
        <p:spPr>
          <a:xfrm>
            <a:off x="5549573" y="73195"/>
            <a:ext cx="4633257" cy="2947408"/>
          </a:xfrm>
          <a:prstGeom prst="rect">
            <a:avLst/>
          </a:prstGeom>
        </p:spPr>
      </p:pic>
      <p:sp>
        <p:nvSpPr>
          <p:cNvPr id="6" name="Rectangle 4">
            <a:extLst>
              <a:ext uri="{FF2B5EF4-FFF2-40B4-BE49-F238E27FC236}">
                <a16:creationId xmlns:a16="http://schemas.microsoft.com/office/drawing/2014/main" id="{05D43976-B01A-6120-0643-B05EF9AF8D58}"/>
              </a:ext>
            </a:extLst>
          </p:cNvPr>
          <p:cNvSpPr txBox="1">
            <a:spLocks noChangeArrowheads="1"/>
          </p:cNvSpPr>
          <p:nvPr/>
        </p:nvSpPr>
        <p:spPr>
          <a:xfrm>
            <a:off x="5509426" y="2324450"/>
            <a:ext cx="5864065" cy="1744414"/>
          </a:xfrm>
          <a:prstGeom prst="rect">
            <a:avLst/>
          </a:prstGeom>
        </p:spPr>
        <p:txBody>
          <a:bodyPr anchor="ctr">
            <a:noAutofit/>
          </a:bodyPr>
          <a:lstStyle>
            <a:lvl1pPr algn="ctr" defTabSz="1219170" rtl="0" eaLnBrk="1" latinLnBrk="0" hangingPunct="1">
              <a:lnSpc>
                <a:spcPct val="100000"/>
              </a:lnSpc>
              <a:spcBef>
                <a:spcPct val="0"/>
              </a:spcBef>
              <a:buNone/>
              <a:defRPr sz="2400" b="1" kern="1200" baseline="0">
                <a:solidFill>
                  <a:schemeClr val="tx1"/>
                </a:solidFill>
                <a:latin typeface="Calibri Light" panose="020F0302020204030204" pitchFamily="34" charset="0"/>
                <a:ea typeface="+mj-ea"/>
                <a:cs typeface="Arial" panose="020B0604020202020204" pitchFamily="34" charset="0"/>
              </a:defRPr>
            </a:lvl1pPr>
          </a:lstStyle>
          <a:p>
            <a:pPr algn="l">
              <a:defRPr/>
            </a:pPr>
            <a:r>
              <a:rPr lang="en-US" u="sng" dirty="0"/>
              <a:t>Monitoring Processes </a:t>
            </a:r>
          </a:p>
          <a:p>
            <a:pPr algn="l">
              <a:defRPr/>
            </a:pPr>
            <a:r>
              <a:rPr lang="en-US" sz="2000" b="1" dirty="0"/>
              <a:t>Dilution Systems – Freeze Protection</a:t>
            </a:r>
          </a:p>
          <a:p>
            <a:pPr algn="l">
              <a:defRPr/>
            </a:pPr>
            <a:r>
              <a:rPr lang="en-US" sz="2000" dirty="0"/>
              <a:t>Hot Extractive Systems – Temperature Control</a:t>
            </a:r>
          </a:p>
          <a:p>
            <a:pPr algn="l">
              <a:defRPr/>
            </a:pPr>
            <a:r>
              <a:rPr lang="en-US" sz="2000" dirty="0" err="1"/>
              <a:t>SOx</a:t>
            </a:r>
            <a:r>
              <a:rPr lang="en-US" sz="2000" dirty="0"/>
              <a:t>, NOx, CO, Hg and others  </a:t>
            </a:r>
            <a:r>
              <a:rPr lang="en-US" sz="2400" b="1" dirty="0"/>
              <a:t>  </a:t>
            </a:r>
          </a:p>
          <a:p>
            <a:pPr algn="l">
              <a:defRPr/>
            </a:pPr>
            <a:endParaRPr lang="en-US" dirty="0">
              <a:latin typeface="+mn-lt"/>
            </a:endParaRPr>
          </a:p>
          <a:p>
            <a:pPr algn="l">
              <a:defRPr/>
            </a:pPr>
            <a:endParaRPr lang="en-US" dirty="0"/>
          </a:p>
        </p:txBody>
      </p:sp>
      <p:pic>
        <p:nvPicPr>
          <p:cNvPr id="8" name="Picture 7" descr="A picture containing text, engine&#10;&#10;Description automatically generated">
            <a:extLst>
              <a:ext uri="{FF2B5EF4-FFF2-40B4-BE49-F238E27FC236}">
                <a16:creationId xmlns:a16="http://schemas.microsoft.com/office/drawing/2014/main" id="{EDCC008B-92F8-1EBC-FB08-CF212097D5F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8312626" y="3652689"/>
            <a:ext cx="3686003" cy="2764502"/>
          </a:xfrm>
          <a:prstGeom prst="rect">
            <a:avLst/>
          </a:prstGeom>
        </p:spPr>
      </p:pic>
    </p:spTree>
    <p:extLst>
      <p:ext uri="{BB962C8B-B14F-4D97-AF65-F5344CB8AC3E}">
        <p14:creationId xmlns:p14="http://schemas.microsoft.com/office/powerpoint/2010/main" val="295917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E13A9-6811-6761-0F92-D5731CB0E9D6}"/>
              </a:ext>
            </a:extLst>
          </p:cNvPr>
          <p:cNvSpPr>
            <a:spLocks noGrp="1"/>
          </p:cNvSpPr>
          <p:nvPr>
            <p:ph type="title"/>
          </p:nvPr>
        </p:nvSpPr>
        <p:spPr/>
        <p:txBody>
          <a:bodyPr/>
          <a:lstStyle/>
          <a:p>
            <a:r>
              <a:rPr lang="en-US" dirty="0"/>
              <a:t>Supply Chain / Lead Time Update</a:t>
            </a:r>
          </a:p>
        </p:txBody>
      </p:sp>
      <p:pic>
        <p:nvPicPr>
          <p:cNvPr id="4" name="Picture 3">
            <a:extLst>
              <a:ext uri="{FF2B5EF4-FFF2-40B4-BE49-F238E27FC236}">
                <a16:creationId xmlns:a16="http://schemas.microsoft.com/office/drawing/2014/main" id="{7E8DEEC1-30F7-5B60-FB79-A2DF5F45654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89202" y="1143288"/>
            <a:ext cx="4675227" cy="2629815"/>
          </a:xfrm>
          <a:prstGeom prst="rect">
            <a:avLst/>
          </a:prstGeom>
        </p:spPr>
      </p:pic>
      <p:pic>
        <p:nvPicPr>
          <p:cNvPr id="5" name="Picture 4" descr="A picture containing indoor, plastic&#10;&#10;Description automatically generated">
            <a:extLst>
              <a:ext uri="{FF2B5EF4-FFF2-40B4-BE49-F238E27FC236}">
                <a16:creationId xmlns:a16="http://schemas.microsoft.com/office/drawing/2014/main" id="{8C9320DD-2EB6-1161-C977-1ACE90B5F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228" y="5691658"/>
            <a:ext cx="2348868" cy="940148"/>
          </a:xfrm>
          <a:prstGeom prst="rect">
            <a:avLst/>
          </a:prstGeom>
        </p:spPr>
      </p:pic>
      <p:sp>
        <p:nvSpPr>
          <p:cNvPr id="6" name="TextBox 5">
            <a:extLst>
              <a:ext uri="{FF2B5EF4-FFF2-40B4-BE49-F238E27FC236}">
                <a16:creationId xmlns:a16="http://schemas.microsoft.com/office/drawing/2014/main" id="{07D1671A-D29B-26EB-4792-8465747B5DD9}"/>
              </a:ext>
            </a:extLst>
          </p:cNvPr>
          <p:cNvSpPr txBox="1"/>
          <p:nvPr/>
        </p:nvSpPr>
        <p:spPr>
          <a:xfrm>
            <a:off x="477360" y="1083419"/>
            <a:ext cx="7180163" cy="4308872"/>
          </a:xfrm>
          <a:prstGeom prst="rect">
            <a:avLst/>
          </a:prstGeom>
          <a:noFill/>
        </p:spPr>
        <p:txBody>
          <a:bodyPr wrap="square" rtlCol="0">
            <a:spAutoFit/>
          </a:bodyPr>
          <a:lstStyle/>
          <a:p>
            <a:pPr algn="ctr"/>
            <a:r>
              <a:rPr lang="en-US" dirty="0"/>
              <a:t>	Our supply team has filled the raw material shelves with the most common tubes needed, including seamless and welded stainless steel, copper, Alloy 825 and Fluoropolymer tubing. In addition, we have built up stock on our most popular heating cables, such as BSX, HTSX and HPT. Our operations management has prepared skilled and cross-trained personnel, using world class process improvement techniques, which has opened capacity for the return of our Quick-Ship-Program**. </a:t>
            </a:r>
          </a:p>
          <a:p>
            <a:endParaRPr lang="en-US" dirty="0"/>
          </a:p>
          <a:p>
            <a:r>
              <a:rPr lang="en-US" sz="1400" dirty="0"/>
              <a:t>For bundle needs up to 1000 </a:t>
            </a:r>
            <a:r>
              <a:rPr lang="en-US" sz="1400" dirty="0" err="1"/>
              <a:t>ft</a:t>
            </a:r>
            <a:r>
              <a:rPr lang="en-US" sz="1400" dirty="0"/>
              <a:t> quantity: (For larger demand, confirm with factory)* </a:t>
            </a:r>
          </a:p>
          <a:p>
            <a:r>
              <a:rPr lang="en-US" sz="1400" dirty="0"/>
              <a:t>• Self-regulating/HPT bundles: Standard 2-3 wks. Quick-Ship 5-7 workdays $350 fee</a:t>
            </a:r>
          </a:p>
          <a:p>
            <a:r>
              <a:rPr lang="en-US" sz="1400" dirty="0"/>
              <a:t>• SE/ME – XINS bundles: Standard 3-4 wks. Quick-Ship 1-2 weeks $500 fee </a:t>
            </a:r>
          </a:p>
          <a:p>
            <a:r>
              <a:rPr lang="en-US" sz="1400" dirty="0"/>
              <a:t>• Light &amp; Heavy steam trace: Standard 2-3 wks. Quick-Ship 5-7 workdays $350 fee </a:t>
            </a:r>
          </a:p>
          <a:p>
            <a:r>
              <a:rPr lang="en-US" sz="1400" dirty="0"/>
              <a:t>• High temp., HT, HTX &amp; HTX2: Standard 3-4 wks. Quick-Ship 1-2 weeks $500 fee </a:t>
            </a:r>
          </a:p>
          <a:p>
            <a:r>
              <a:rPr lang="en-US" sz="1400" dirty="0"/>
              <a:t>• Price listed SL </a:t>
            </a:r>
            <a:r>
              <a:rPr lang="en-US" sz="1400" dirty="0" err="1"/>
              <a:t>ThermoTube</a:t>
            </a:r>
            <a:r>
              <a:rPr lang="en-US" sz="1400" dirty="0"/>
              <a:t>®: Stock-1 week </a:t>
            </a:r>
          </a:p>
          <a:p>
            <a:r>
              <a:rPr lang="en-US" sz="1400" dirty="0"/>
              <a:t>• CEMS Bundles: 4 weeks with expedite options</a:t>
            </a:r>
          </a:p>
          <a:p>
            <a:r>
              <a:rPr lang="en-US" sz="1400" dirty="0"/>
              <a:t>• SafeTrace bundles: Contact factory for available stock &amp; lead-time</a:t>
            </a:r>
            <a:endParaRPr lang="en-US" sz="1400" b="1" dirty="0">
              <a:solidFill>
                <a:srgbClr val="FFCC00"/>
              </a:solidFill>
            </a:endParaRPr>
          </a:p>
        </p:txBody>
      </p:sp>
      <p:sp>
        <p:nvSpPr>
          <p:cNvPr id="7" name="TextBox 6">
            <a:extLst>
              <a:ext uri="{FF2B5EF4-FFF2-40B4-BE49-F238E27FC236}">
                <a16:creationId xmlns:a16="http://schemas.microsoft.com/office/drawing/2014/main" id="{FA315F8D-F44D-7D58-3735-9CBD31F83B23}"/>
              </a:ext>
            </a:extLst>
          </p:cNvPr>
          <p:cNvSpPr txBox="1"/>
          <p:nvPr/>
        </p:nvSpPr>
        <p:spPr>
          <a:xfrm>
            <a:off x="8341358" y="4644339"/>
            <a:ext cx="4628896" cy="1754326"/>
          </a:xfrm>
          <a:prstGeom prst="rect">
            <a:avLst/>
          </a:prstGeom>
          <a:noFill/>
        </p:spPr>
        <p:txBody>
          <a:bodyPr wrap="square" rtlCol="0">
            <a:spAutoFit/>
          </a:bodyPr>
          <a:lstStyle/>
          <a:p>
            <a:r>
              <a:rPr lang="en-US" b="1" u="sng" dirty="0">
                <a:solidFill>
                  <a:srgbClr val="FF0000"/>
                </a:solidFill>
              </a:rPr>
              <a:t>Supply Chain:</a:t>
            </a:r>
            <a:endParaRPr lang="en-US" b="1" dirty="0">
              <a:solidFill>
                <a:srgbClr val="FF0000"/>
              </a:solidFill>
            </a:endParaRPr>
          </a:p>
          <a:p>
            <a:endParaRPr lang="en-US" b="1" dirty="0">
              <a:solidFill>
                <a:srgbClr val="FF0000"/>
              </a:solidFill>
            </a:endParaRPr>
          </a:p>
          <a:p>
            <a:pPr marL="285750" indent="-285750">
              <a:buFont typeface="Wingdings" panose="05000000000000000000" pitchFamily="2" charset="2"/>
              <a:buChar char="Ø"/>
            </a:pPr>
            <a:r>
              <a:rPr lang="en-US" b="1" dirty="0">
                <a:solidFill>
                  <a:srgbClr val="FF0000"/>
                </a:solidFill>
              </a:rPr>
              <a:t>SS Tubing</a:t>
            </a:r>
          </a:p>
          <a:p>
            <a:pPr marL="285750" indent="-285750">
              <a:buFont typeface="Wingdings" panose="05000000000000000000" pitchFamily="2" charset="2"/>
              <a:buChar char="Ø"/>
            </a:pPr>
            <a:r>
              <a:rPr lang="en-US" b="1" dirty="0">
                <a:solidFill>
                  <a:srgbClr val="FF0000"/>
                </a:solidFill>
              </a:rPr>
              <a:t>Silicon</a:t>
            </a:r>
          </a:p>
          <a:p>
            <a:pPr marL="285750" indent="-285750">
              <a:buFont typeface="Wingdings" panose="05000000000000000000" pitchFamily="2" charset="2"/>
              <a:buChar char="Ø"/>
            </a:pPr>
            <a:r>
              <a:rPr lang="en-US" b="1" dirty="0">
                <a:solidFill>
                  <a:srgbClr val="FF0000"/>
                </a:solidFill>
              </a:rPr>
              <a:t>Heater cable components</a:t>
            </a:r>
          </a:p>
          <a:p>
            <a:pPr marL="285750" indent="-285750">
              <a:buFont typeface="Wingdings" panose="05000000000000000000" pitchFamily="2" charset="2"/>
              <a:buChar char="Ø"/>
            </a:pPr>
            <a:r>
              <a:rPr lang="en-US" b="1" dirty="0">
                <a:solidFill>
                  <a:srgbClr val="FF0000"/>
                </a:solidFill>
              </a:rPr>
              <a:t>PFA?</a:t>
            </a:r>
          </a:p>
        </p:txBody>
      </p:sp>
    </p:spTree>
    <p:extLst>
      <p:ext uri="{BB962C8B-B14F-4D97-AF65-F5344CB8AC3E}">
        <p14:creationId xmlns:p14="http://schemas.microsoft.com/office/powerpoint/2010/main" val="1923644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BC7C4-4CCB-4E6B-B952-73B4543315A6}"/>
              </a:ext>
            </a:extLst>
          </p:cNvPr>
          <p:cNvSpPr>
            <a:spLocks noGrp="1"/>
          </p:cNvSpPr>
          <p:nvPr>
            <p:ph type="title"/>
          </p:nvPr>
        </p:nvSpPr>
        <p:spPr/>
        <p:txBody>
          <a:bodyPr>
            <a:normAutofit fontScale="90000"/>
          </a:bodyPr>
          <a:lstStyle/>
          <a:p>
            <a:r>
              <a:rPr lang="en-US" dirty="0"/>
              <a:t> Thermal Design Challenges </a:t>
            </a:r>
          </a:p>
        </p:txBody>
      </p:sp>
      <p:sp>
        <p:nvSpPr>
          <p:cNvPr id="9" name="Text Placeholder 8">
            <a:extLst>
              <a:ext uri="{FF2B5EF4-FFF2-40B4-BE49-F238E27FC236}">
                <a16:creationId xmlns:a16="http://schemas.microsoft.com/office/drawing/2014/main" id="{88497254-644E-4746-AA13-9EC032D91B2F}"/>
              </a:ext>
            </a:extLst>
          </p:cNvPr>
          <p:cNvSpPr>
            <a:spLocks noGrp="1"/>
          </p:cNvSpPr>
          <p:nvPr>
            <p:ph type="body" sz="quarter" idx="11"/>
          </p:nvPr>
        </p:nvSpPr>
        <p:spPr>
          <a:xfrm>
            <a:off x="1905001" y="1107018"/>
            <a:ext cx="3985684" cy="5259916"/>
          </a:xfrm>
        </p:spPr>
        <p:txBody>
          <a:bodyPr/>
          <a:lstStyle/>
          <a:p>
            <a:pPr marL="285750" indent="-285750">
              <a:buFont typeface="Wingdings" panose="05000000000000000000" pitchFamily="2" charset="2"/>
              <a:buChar char="q"/>
            </a:pPr>
            <a:r>
              <a:rPr lang="en-US" dirty="0"/>
              <a:t>Maintain the process fluid temperature</a:t>
            </a:r>
          </a:p>
          <a:p>
            <a:pPr marL="285750" indent="-285750">
              <a:buFont typeface="Wingdings" panose="05000000000000000000" pitchFamily="2" charset="2"/>
              <a:buChar char="q"/>
            </a:pPr>
            <a:r>
              <a:rPr lang="en-US" dirty="0"/>
              <a:t>At the lowest specified ambient condition</a:t>
            </a:r>
          </a:p>
          <a:p>
            <a:pPr marL="285750" indent="-285750">
              <a:buFont typeface="Wingdings" panose="05000000000000000000" pitchFamily="2" charset="2"/>
              <a:buChar char="q"/>
            </a:pPr>
            <a:r>
              <a:rPr lang="en-US" dirty="0"/>
              <a:t>Don’t overheat process fluid temperature</a:t>
            </a:r>
          </a:p>
          <a:p>
            <a:pPr marL="285750" indent="-285750">
              <a:buFont typeface="Wingdings" panose="05000000000000000000" pitchFamily="2" charset="2"/>
              <a:buChar char="q"/>
            </a:pPr>
            <a:r>
              <a:rPr lang="en-US" dirty="0"/>
              <a:t>At the highest specified ambient condition</a:t>
            </a:r>
          </a:p>
          <a:p>
            <a:pPr marL="285750" indent="-285750">
              <a:buFont typeface="Wingdings" panose="05000000000000000000" pitchFamily="2" charset="2"/>
              <a:buChar char="q"/>
            </a:pPr>
            <a:r>
              <a:rPr lang="en-US" dirty="0"/>
              <a:t>While keeping the tube bundle surface temperature within personal protection codes, 60°C or below.</a:t>
            </a:r>
          </a:p>
          <a:p>
            <a:pPr marL="285750" indent="-285750">
              <a:buFont typeface="Wingdings" panose="05000000000000000000" pitchFamily="2" charset="2"/>
              <a:buChar char="q"/>
            </a:pPr>
            <a:endParaRPr lang="en-US" dirty="0"/>
          </a:p>
        </p:txBody>
      </p:sp>
      <p:pic>
        <p:nvPicPr>
          <p:cNvPr id="13" name="Picture 12" descr="Screen Clipping">
            <a:extLst>
              <a:ext uri="{FF2B5EF4-FFF2-40B4-BE49-F238E27FC236}">
                <a16:creationId xmlns:a16="http://schemas.microsoft.com/office/drawing/2014/main" id="{7D88C625-E1D1-448F-969F-E06C76DD0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0961" y="3657599"/>
            <a:ext cx="4029726" cy="3022333"/>
          </a:xfrm>
          <a:prstGeom prst="rect">
            <a:avLst/>
          </a:prstGeom>
        </p:spPr>
      </p:pic>
      <p:pic>
        <p:nvPicPr>
          <p:cNvPr id="15" name="Picture 14" descr="Screen Clipping">
            <a:extLst>
              <a:ext uri="{FF2B5EF4-FFF2-40B4-BE49-F238E27FC236}">
                <a16:creationId xmlns:a16="http://schemas.microsoft.com/office/drawing/2014/main" id="{0D480B17-BFED-4D84-9E79-F149E4BAA1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2238" y="2514601"/>
            <a:ext cx="3491127" cy="2952749"/>
          </a:xfrm>
          <a:prstGeom prst="rect">
            <a:avLst/>
          </a:prstGeom>
        </p:spPr>
      </p:pic>
      <p:sp>
        <p:nvSpPr>
          <p:cNvPr id="10" name="Text Placeholder 6">
            <a:extLst>
              <a:ext uri="{FF2B5EF4-FFF2-40B4-BE49-F238E27FC236}">
                <a16:creationId xmlns:a16="http://schemas.microsoft.com/office/drawing/2014/main" id="{6FCEF559-9E5C-4E04-AF42-DBCBDEF89D84}"/>
              </a:ext>
            </a:extLst>
          </p:cNvPr>
          <p:cNvSpPr txBox="1">
            <a:spLocks/>
          </p:cNvSpPr>
          <p:nvPr/>
        </p:nvSpPr>
        <p:spPr>
          <a:xfrm>
            <a:off x="7569038" y="1638621"/>
            <a:ext cx="2859087" cy="338554"/>
          </a:xfrm>
          <a:prstGeom prst="rect">
            <a:avLst/>
          </a:prstGeom>
          <a:solidFill>
            <a:schemeClr val="accent1"/>
          </a:solidFill>
          <a:scene3d>
            <a:camera prst="orthographicFront"/>
            <a:lightRig rig="threePt" dir="t"/>
          </a:scene3d>
          <a:sp3d>
            <a:bevelT w="152400" h="50800" prst="softRound"/>
          </a:sp3d>
        </p:spPr>
        <p:txBody>
          <a:bodyPr vert="horz" wrap="square" lIns="91440" tIns="45720" rIns="91440" bIns="45720" rtlCol="0">
            <a:spAutoFit/>
          </a:bodyPr>
          <a:lstStyle>
            <a:lvl1pPr marL="0" indent="0" algn="l" defTabSz="1219170" rtl="0" eaLnBrk="1" latinLnBrk="0" hangingPunct="1">
              <a:lnSpc>
                <a:spcPct val="100000"/>
              </a:lnSpc>
              <a:spcBef>
                <a:spcPts val="0"/>
              </a:spcBef>
              <a:buFont typeface="Arial" panose="020B0604020202020204" pitchFamily="34" charset="0"/>
              <a:buNone/>
              <a:defRPr sz="1600" b="0" kern="1200" baseline="0">
                <a:solidFill>
                  <a:schemeClr val="tx1"/>
                </a:solidFill>
                <a:latin typeface="Calibri Light" panose="020F0302020204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1867" b="0" kern="1200">
                <a:solidFill>
                  <a:schemeClr val="tx1"/>
                </a:solidFill>
                <a:latin typeface="Calibri Light" panose="020F0302020204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b="0" kern="1200">
                <a:solidFill>
                  <a:schemeClr val="tx1"/>
                </a:solidFill>
                <a:latin typeface="Calibri Light" panose="020F0302020204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b="0" kern="1200">
                <a:solidFill>
                  <a:schemeClr val="tx1"/>
                </a:solidFill>
                <a:latin typeface="Calibri Light" panose="020F0302020204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b="0" kern="1200">
                <a:solidFill>
                  <a:schemeClr val="tx1"/>
                </a:solidFill>
                <a:latin typeface="Calibri Light" panose="020F0302020204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dirty="0">
                <a:solidFill>
                  <a:schemeClr val="bg1"/>
                </a:solidFill>
              </a:rPr>
              <a:t>Don’t overheat the core</a:t>
            </a:r>
          </a:p>
        </p:txBody>
      </p:sp>
      <p:sp>
        <p:nvSpPr>
          <p:cNvPr id="11" name="Arrow: Up 10">
            <a:extLst>
              <a:ext uri="{FF2B5EF4-FFF2-40B4-BE49-F238E27FC236}">
                <a16:creationId xmlns:a16="http://schemas.microsoft.com/office/drawing/2014/main" id="{5A1CE69F-AD77-4713-A756-0CAF903DEE12}"/>
              </a:ext>
            </a:extLst>
          </p:cNvPr>
          <p:cNvSpPr/>
          <p:nvPr/>
        </p:nvSpPr>
        <p:spPr>
          <a:xfrm rot="12127471">
            <a:off x="8882733" y="2001375"/>
            <a:ext cx="180424" cy="1375050"/>
          </a:xfrm>
          <a:prstGeom prst="upArrow">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6">
            <a:extLst>
              <a:ext uri="{FF2B5EF4-FFF2-40B4-BE49-F238E27FC236}">
                <a16:creationId xmlns:a16="http://schemas.microsoft.com/office/drawing/2014/main" id="{FA5CB215-3F50-48C1-B6E4-EAC875DDDC26}"/>
              </a:ext>
            </a:extLst>
          </p:cNvPr>
          <p:cNvSpPr txBox="1">
            <a:spLocks/>
          </p:cNvSpPr>
          <p:nvPr/>
        </p:nvSpPr>
        <p:spPr>
          <a:xfrm>
            <a:off x="6502237" y="972477"/>
            <a:ext cx="3491127" cy="338554"/>
          </a:xfrm>
          <a:prstGeom prst="rect">
            <a:avLst/>
          </a:prstGeom>
          <a:solidFill>
            <a:schemeClr val="accent1"/>
          </a:solidFill>
          <a:scene3d>
            <a:camera prst="orthographicFront"/>
            <a:lightRig rig="threePt" dir="t"/>
          </a:scene3d>
          <a:sp3d>
            <a:bevelT w="152400" h="50800" prst="softRound"/>
            <a:bevelB/>
          </a:sp3d>
        </p:spPr>
        <p:txBody>
          <a:bodyPr vert="horz" wrap="square" lIns="91440" tIns="45720" rIns="91440" bIns="45720" rtlCol="0">
            <a:spAutoFit/>
          </a:bodyPr>
          <a:lstStyle>
            <a:lvl1pPr marL="0" indent="0" algn="l" defTabSz="1219170" rtl="0" eaLnBrk="1" latinLnBrk="0" hangingPunct="1">
              <a:lnSpc>
                <a:spcPct val="100000"/>
              </a:lnSpc>
              <a:spcBef>
                <a:spcPts val="0"/>
              </a:spcBef>
              <a:buFont typeface="Arial" panose="020B0604020202020204" pitchFamily="34" charset="0"/>
              <a:buNone/>
              <a:defRPr sz="1600" b="0" kern="1200" baseline="0">
                <a:solidFill>
                  <a:schemeClr val="tx1"/>
                </a:solidFill>
                <a:latin typeface="Calibri Light" panose="020F0302020204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1867" b="0" kern="1200">
                <a:solidFill>
                  <a:schemeClr val="tx1"/>
                </a:solidFill>
                <a:latin typeface="Calibri Light" panose="020F0302020204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b="0" kern="1200">
                <a:solidFill>
                  <a:schemeClr val="tx1"/>
                </a:solidFill>
                <a:latin typeface="Calibri Light" panose="020F0302020204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b="0" kern="1200">
                <a:solidFill>
                  <a:schemeClr val="tx1"/>
                </a:solidFill>
                <a:latin typeface="Calibri Light" panose="020F0302020204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b="0" kern="1200">
                <a:solidFill>
                  <a:schemeClr val="tx1"/>
                </a:solidFill>
                <a:latin typeface="Calibri Light" panose="020F0302020204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dirty="0">
                <a:solidFill>
                  <a:schemeClr val="bg1"/>
                </a:solidFill>
              </a:rPr>
              <a:t>Keep the product surface cool to touch</a:t>
            </a:r>
          </a:p>
        </p:txBody>
      </p:sp>
      <p:sp>
        <p:nvSpPr>
          <p:cNvPr id="16" name="Arrow: Up 15">
            <a:extLst>
              <a:ext uri="{FF2B5EF4-FFF2-40B4-BE49-F238E27FC236}">
                <a16:creationId xmlns:a16="http://schemas.microsoft.com/office/drawing/2014/main" id="{148D3049-B6D0-4984-8372-BDF0CDFB54C3}"/>
              </a:ext>
            </a:extLst>
          </p:cNvPr>
          <p:cNvSpPr/>
          <p:nvPr/>
        </p:nvSpPr>
        <p:spPr>
          <a:xfrm rot="8286051">
            <a:off x="7198561" y="1119999"/>
            <a:ext cx="124004" cy="1952855"/>
          </a:xfrm>
          <a:prstGeom prst="upArrow">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D62C63E-0AC4-4972-BF79-59E603608A6E}"/>
              </a:ext>
            </a:extLst>
          </p:cNvPr>
          <p:cNvSpPr>
            <a:spLocks noGrp="1"/>
          </p:cNvSpPr>
          <p:nvPr>
            <p:ph type="body" sz="quarter" idx="12"/>
          </p:nvPr>
        </p:nvSpPr>
        <p:spPr>
          <a:xfrm>
            <a:off x="6380965" y="2514601"/>
            <a:ext cx="3612399" cy="2952749"/>
          </a:xfrm>
        </p:spPr>
        <p:txBody>
          <a:bodyPr/>
          <a:lstStyle/>
          <a:p>
            <a:endParaRPr lang="en-US" dirty="0"/>
          </a:p>
        </p:txBody>
      </p:sp>
      <p:sp>
        <p:nvSpPr>
          <p:cNvPr id="17" name="Text Placeholder 6">
            <a:extLst>
              <a:ext uri="{FF2B5EF4-FFF2-40B4-BE49-F238E27FC236}">
                <a16:creationId xmlns:a16="http://schemas.microsoft.com/office/drawing/2014/main" id="{9E7B1C80-E5BD-496E-B350-5CDA33D85A1F}"/>
              </a:ext>
            </a:extLst>
          </p:cNvPr>
          <p:cNvSpPr txBox="1">
            <a:spLocks/>
          </p:cNvSpPr>
          <p:nvPr/>
        </p:nvSpPr>
        <p:spPr>
          <a:xfrm>
            <a:off x="6562334" y="5716246"/>
            <a:ext cx="3175108" cy="338554"/>
          </a:xfrm>
          <a:prstGeom prst="rect">
            <a:avLst/>
          </a:prstGeom>
          <a:solidFill>
            <a:schemeClr val="accent1"/>
          </a:solidFill>
          <a:scene3d>
            <a:camera prst="orthographicFront"/>
            <a:lightRig rig="threePt" dir="t"/>
          </a:scene3d>
          <a:sp3d>
            <a:bevelT w="152400" h="50800" prst="softRound"/>
          </a:sp3d>
        </p:spPr>
        <p:txBody>
          <a:bodyPr vert="horz" wrap="square" lIns="91440" tIns="45720" rIns="91440" bIns="45720" rtlCol="0">
            <a:spAutoFit/>
          </a:bodyPr>
          <a:lstStyle>
            <a:lvl1pPr marL="0" indent="0" algn="l" defTabSz="1219170" rtl="0" eaLnBrk="1" latinLnBrk="0" hangingPunct="1">
              <a:lnSpc>
                <a:spcPct val="100000"/>
              </a:lnSpc>
              <a:spcBef>
                <a:spcPts val="0"/>
              </a:spcBef>
              <a:buFont typeface="Arial" panose="020B0604020202020204" pitchFamily="34" charset="0"/>
              <a:buNone/>
              <a:defRPr sz="1600" b="0" kern="1200" baseline="0">
                <a:solidFill>
                  <a:schemeClr val="tx1"/>
                </a:solidFill>
                <a:latin typeface="Calibri Light" panose="020F030202020403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1867" b="0" kern="1200">
                <a:solidFill>
                  <a:schemeClr val="tx1"/>
                </a:solidFill>
                <a:latin typeface="Calibri Light" panose="020F030202020403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1867" b="0" kern="1200">
                <a:solidFill>
                  <a:schemeClr val="tx1"/>
                </a:solidFill>
                <a:latin typeface="Calibri Light" panose="020F030202020403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600" b="0" kern="1200">
                <a:solidFill>
                  <a:schemeClr val="tx1"/>
                </a:solidFill>
                <a:latin typeface="Calibri Light" panose="020F030202020403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600" b="0" kern="1200">
                <a:solidFill>
                  <a:schemeClr val="tx1"/>
                </a:solidFill>
                <a:latin typeface="Calibri Light" panose="020F030202020403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gn="ctr"/>
            <a:r>
              <a:rPr lang="en-US" dirty="0">
                <a:solidFill>
                  <a:schemeClr val="bg1"/>
                </a:solidFill>
              </a:rPr>
              <a:t>Maintain Process Tube Temperature</a:t>
            </a:r>
          </a:p>
        </p:txBody>
      </p:sp>
      <p:sp>
        <p:nvSpPr>
          <p:cNvPr id="18" name="Arrow: Up 17">
            <a:extLst>
              <a:ext uri="{FF2B5EF4-FFF2-40B4-BE49-F238E27FC236}">
                <a16:creationId xmlns:a16="http://schemas.microsoft.com/office/drawing/2014/main" id="{93F64BF6-9D6A-4310-8218-6BACB950B733}"/>
              </a:ext>
            </a:extLst>
          </p:cNvPr>
          <p:cNvSpPr/>
          <p:nvPr/>
        </p:nvSpPr>
        <p:spPr>
          <a:xfrm rot="2292564">
            <a:off x="7678943" y="4034450"/>
            <a:ext cx="203670" cy="1794945"/>
          </a:xfrm>
          <a:prstGeom prst="upArrow">
            <a:avLst/>
          </a:prstGeom>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3059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6C4B3-59EA-4EA9-A8FB-428B9CAEE22E}"/>
              </a:ext>
            </a:extLst>
          </p:cNvPr>
          <p:cNvSpPr>
            <a:spLocks noGrp="1"/>
          </p:cNvSpPr>
          <p:nvPr>
            <p:ph type="body" sz="quarter" idx="11"/>
          </p:nvPr>
        </p:nvSpPr>
        <p:spPr/>
        <p:txBody>
          <a:bodyPr/>
          <a:lstStyle/>
          <a:p>
            <a:r>
              <a:rPr lang="en-US" b="1" u="sng" dirty="0"/>
              <a:t>Critical System Design Criteria</a:t>
            </a:r>
          </a:p>
          <a:p>
            <a:endParaRPr lang="en-US" b="1" u="sng" dirty="0"/>
          </a:p>
          <a:p>
            <a:endParaRPr lang="en-US" sz="1400" dirty="0"/>
          </a:p>
          <a:p>
            <a:pPr marL="285750" indent="-285750">
              <a:buFont typeface="Wingdings" panose="05000000000000000000" pitchFamily="2" charset="2"/>
              <a:buChar char="ü"/>
            </a:pPr>
            <a:r>
              <a:rPr lang="en-US" sz="1800" dirty="0"/>
              <a:t>Tube Material &amp; Treatments</a:t>
            </a:r>
          </a:p>
          <a:p>
            <a:pPr marL="285750" indent="-285750">
              <a:buFont typeface="Wingdings" panose="05000000000000000000" pitchFamily="2" charset="2"/>
              <a:buChar char="ü"/>
            </a:pPr>
            <a:r>
              <a:rPr lang="en-US" sz="1800" dirty="0"/>
              <a:t>Tube Size</a:t>
            </a:r>
          </a:p>
          <a:p>
            <a:pPr marL="285750" indent="-285750">
              <a:buFont typeface="Wingdings" panose="05000000000000000000" pitchFamily="2" charset="2"/>
              <a:buChar char="ü"/>
            </a:pPr>
            <a:r>
              <a:rPr lang="en-US" sz="1800" dirty="0"/>
              <a:t>Sample Point Installation Lengths</a:t>
            </a:r>
          </a:p>
          <a:p>
            <a:pPr marL="285750" indent="-285750">
              <a:buFont typeface="Wingdings" panose="05000000000000000000" pitchFamily="2" charset="2"/>
              <a:buChar char="ü"/>
            </a:pPr>
            <a:r>
              <a:rPr lang="en-US" sz="1800" dirty="0"/>
              <a:t>Operating Voltage</a:t>
            </a:r>
          </a:p>
          <a:p>
            <a:pPr marL="285750" indent="-285750">
              <a:buFont typeface="Wingdings" panose="05000000000000000000" pitchFamily="2" charset="2"/>
              <a:buChar char="ü"/>
            </a:pPr>
            <a:r>
              <a:rPr lang="en-US" sz="1800" dirty="0"/>
              <a:t>Hazardous Area Classifications </a:t>
            </a:r>
          </a:p>
          <a:p>
            <a:pPr marL="285750" indent="-285750">
              <a:buFont typeface="Wingdings" panose="05000000000000000000" pitchFamily="2" charset="2"/>
              <a:buChar char="ü"/>
            </a:pPr>
            <a:r>
              <a:rPr lang="en-US" sz="1800" dirty="0"/>
              <a:t>Temperature to be Maintained</a:t>
            </a:r>
          </a:p>
          <a:p>
            <a:pPr marL="285750" indent="-285750">
              <a:buFont typeface="Wingdings" panose="05000000000000000000" pitchFamily="2" charset="2"/>
              <a:buChar char="ü"/>
            </a:pPr>
            <a:r>
              <a:rPr lang="en-US" sz="1800" dirty="0"/>
              <a:t>Ambient Conditions</a:t>
            </a:r>
          </a:p>
          <a:p>
            <a:pPr marL="1200127" lvl="1" indent="-285750">
              <a:buFont typeface="Wingdings" panose="05000000000000000000" pitchFamily="2" charset="2"/>
              <a:buChar char="ü"/>
            </a:pPr>
            <a:r>
              <a:rPr lang="en-US" sz="1800" dirty="0"/>
              <a:t>Low - Winter</a:t>
            </a:r>
          </a:p>
          <a:p>
            <a:pPr marL="1200127" lvl="1" indent="-285750">
              <a:buFont typeface="Wingdings" panose="05000000000000000000" pitchFamily="2" charset="2"/>
              <a:buChar char="ü"/>
            </a:pPr>
            <a:r>
              <a:rPr lang="en-US" sz="1800" dirty="0"/>
              <a:t>High - Summer</a:t>
            </a:r>
          </a:p>
          <a:p>
            <a:pPr marL="285750" indent="-285750">
              <a:buFont typeface="Wingdings" panose="05000000000000000000" pitchFamily="2" charset="2"/>
              <a:buChar char="ü"/>
            </a:pPr>
            <a:r>
              <a:rPr lang="en-US" sz="1800" dirty="0"/>
              <a:t>Max. Process Exposure Temperature</a:t>
            </a:r>
            <a:endParaRPr lang="en-US" sz="1400" dirty="0"/>
          </a:p>
          <a:p>
            <a:r>
              <a:rPr lang="en-US" sz="1400" dirty="0"/>
              <a:t> </a:t>
            </a:r>
          </a:p>
        </p:txBody>
      </p:sp>
      <p:pic>
        <p:nvPicPr>
          <p:cNvPr id="5" name="Picture 4">
            <a:extLst>
              <a:ext uri="{FF2B5EF4-FFF2-40B4-BE49-F238E27FC236}">
                <a16:creationId xmlns:a16="http://schemas.microsoft.com/office/drawing/2014/main" id="{4941E2FD-2D60-4B18-85BB-0907FDD33375}"/>
              </a:ext>
            </a:extLst>
          </p:cNvPr>
          <p:cNvPicPr>
            <a:picLocks noChangeAspect="1"/>
          </p:cNvPicPr>
          <p:nvPr/>
        </p:nvPicPr>
        <p:blipFill>
          <a:blip r:embed="rId2"/>
          <a:stretch>
            <a:fillRect/>
          </a:stretch>
        </p:blipFill>
        <p:spPr>
          <a:xfrm>
            <a:off x="5705475" y="1087969"/>
            <a:ext cx="4419744" cy="5259915"/>
          </a:xfrm>
          <a:prstGeom prst="rect">
            <a:avLst/>
          </a:prstGeom>
          <a:effectLst>
            <a:glow rad="101600">
              <a:schemeClr val="accent5">
                <a:satMod val="175000"/>
                <a:alpha val="40000"/>
              </a:schemeClr>
            </a:glow>
          </a:effectLst>
        </p:spPr>
      </p:pic>
      <p:sp>
        <p:nvSpPr>
          <p:cNvPr id="4" name="Title 3">
            <a:extLst>
              <a:ext uri="{FF2B5EF4-FFF2-40B4-BE49-F238E27FC236}">
                <a16:creationId xmlns:a16="http://schemas.microsoft.com/office/drawing/2014/main" id="{054BC7C4-4CCB-4E6B-B952-73B4543315A6}"/>
              </a:ext>
            </a:extLst>
          </p:cNvPr>
          <p:cNvSpPr>
            <a:spLocks noGrp="1"/>
          </p:cNvSpPr>
          <p:nvPr>
            <p:ph type="title"/>
          </p:nvPr>
        </p:nvSpPr>
        <p:spPr>
          <a:xfrm>
            <a:off x="280768" y="265856"/>
            <a:ext cx="10426283" cy="687204"/>
          </a:xfrm>
        </p:spPr>
        <p:txBody>
          <a:bodyPr>
            <a:normAutofit fontScale="90000"/>
          </a:bodyPr>
          <a:lstStyle/>
          <a:p>
            <a:r>
              <a:rPr lang="en-US" dirty="0"/>
              <a:t>Design Considerations</a:t>
            </a:r>
          </a:p>
        </p:txBody>
      </p:sp>
    </p:spTree>
    <p:extLst>
      <p:ext uri="{BB962C8B-B14F-4D97-AF65-F5344CB8AC3E}">
        <p14:creationId xmlns:p14="http://schemas.microsoft.com/office/powerpoint/2010/main" val="334689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8" end="8"/>
                                            </p:txEl>
                                          </p:spTgt>
                                        </p:tgtEl>
                                        <p:attrNameLst>
                                          <p:attrName>style.visibility</p:attrName>
                                        </p:attrNameLst>
                                      </p:cBhvr>
                                      <p:to>
                                        <p:strVal val="visible"/>
                                      </p:to>
                                    </p:set>
                                    <p:animEffect transition="in" filter="fade">
                                      <p:cBhvr>
                                        <p:cTn id="32" dur="500"/>
                                        <p:tgtEl>
                                          <p:spTgt spid="2">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Effect transition="in" filter="fade">
                                      <p:cBhvr>
                                        <p:cTn id="37" dur="500"/>
                                        <p:tgtEl>
                                          <p:spTgt spid="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10" end="10"/>
                                            </p:txEl>
                                          </p:spTgt>
                                        </p:tgtEl>
                                        <p:attrNameLst>
                                          <p:attrName>style.visibility</p:attrName>
                                        </p:attrNameLst>
                                      </p:cBhvr>
                                      <p:to>
                                        <p:strVal val="visible"/>
                                      </p:to>
                                    </p:set>
                                    <p:animEffect transition="in" filter="fade">
                                      <p:cBhvr>
                                        <p:cTn id="42" dur="500"/>
                                        <p:tgtEl>
                                          <p:spTgt spid="2">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11" end="11"/>
                                            </p:txEl>
                                          </p:spTgt>
                                        </p:tgtEl>
                                        <p:attrNameLst>
                                          <p:attrName>style.visibility</p:attrName>
                                        </p:attrNameLst>
                                      </p:cBhvr>
                                      <p:to>
                                        <p:strVal val="visible"/>
                                      </p:to>
                                    </p:set>
                                    <p:animEffect transition="in" filter="fade">
                                      <p:cBhvr>
                                        <p:cTn id="47" dur="500"/>
                                        <p:tgtEl>
                                          <p:spTgt spid="2">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6C4B3-59EA-4EA9-A8FB-428B9CAEE22E}"/>
              </a:ext>
            </a:extLst>
          </p:cNvPr>
          <p:cNvSpPr>
            <a:spLocks noGrp="1"/>
          </p:cNvSpPr>
          <p:nvPr>
            <p:ph type="body" sz="quarter" idx="11"/>
          </p:nvPr>
        </p:nvSpPr>
        <p:spPr/>
        <p:txBody>
          <a:bodyPr/>
          <a:lstStyle/>
          <a:p>
            <a:endParaRPr lang="en-US" b="1" u="sng" dirty="0"/>
          </a:p>
          <a:p>
            <a:r>
              <a:rPr lang="en-US" b="1" u="sng" dirty="0"/>
              <a:t>Optional Design Needs</a:t>
            </a:r>
          </a:p>
          <a:p>
            <a:endParaRPr lang="en-US" sz="1400" dirty="0"/>
          </a:p>
          <a:p>
            <a:pPr marL="285750" indent="-285750">
              <a:buFont typeface="Wingdings" panose="05000000000000000000" pitchFamily="2" charset="2"/>
              <a:buChar char="ü"/>
            </a:pPr>
            <a:r>
              <a:rPr lang="en-US" sz="1800" dirty="0"/>
              <a:t>Embedded RTD or Thermocouple</a:t>
            </a:r>
          </a:p>
          <a:p>
            <a:pPr marL="285750" indent="-285750">
              <a:buFont typeface="Wingdings" panose="05000000000000000000" pitchFamily="2" charset="2"/>
              <a:buChar char="ü"/>
            </a:pPr>
            <a:r>
              <a:rPr lang="en-US" sz="1800" dirty="0"/>
              <a:t>Instrument wires for remote valve control.</a:t>
            </a:r>
          </a:p>
          <a:p>
            <a:pPr marL="285750" indent="-285750">
              <a:buFont typeface="Wingdings" panose="05000000000000000000" pitchFamily="2" charset="2"/>
              <a:buChar char="ü"/>
            </a:pPr>
            <a:r>
              <a:rPr lang="en-US" sz="1800" dirty="0"/>
              <a:t>Power wire needs for probe heaters and/or sample conditioning support</a:t>
            </a:r>
          </a:p>
          <a:p>
            <a:pPr marL="285750" indent="-285750">
              <a:buFont typeface="Wingdings" panose="05000000000000000000" pitchFamily="2" charset="2"/>
              <a:buChar char="ü"/>
            </a:pPr>
            <a:r>
              <a:rPr lang="en-US" sz="1800" dirty="0"/>
              <a:t>Unheated tubes for blowback &amp; calibration of the analyzer</a:t>
            </a:r>
          </a:p>
          <a:p>
            <a:r>
              <a:rPr lang="en-US" sz="1400" dirty="0"/>
              <a:t> </a:t>
            </a:r>
          </a:p>
        </p:txBody>
      </p:sp>
      <p:pic>
        <p:nvPicPr>
          <p:cNvPr id="5" name="Picture 4">
            <a:extLst>
              <a:ext uri="{FF2B5EF4-FFF2-40B4-BE49-F238E27FC236}">
                <a16:creationId xmlns:a16="http://schemas.microsoft.com/office/drawing/2014/main" id="{4941E2FD-2D60-4B18-85BB-0907FDD33375}"/>
              </a:ext>
            </a:extLst>
          </p:cNvPr>
          <p:cNvPicPr>
            <a:picLocks noChangeAspect="1"/>
          </p:cNvPicPr>
          <p:nvPr/>
        </p:nvPicPr>
        <p:blipFill>
          <a:blip r:embed="rId2"/>
          <a:stretch>
            <a:fillRect/>
          </a:stretch>
        </p:blipFill>
        <p:spPr>
          <a:xfrm>
            <a:off x="5819775" y="1087969"/>
            <a:ext cx="4419744" cy="5259915"/>
          </a:xfrm>
          <a:prstGeom prst="rect">
            <a:avLst/>
          </a:prstGeom>
          <a:effectLst>
            <a:glow rad="101600">
              <a:schemeClr val="accent5">
                <a:satMod val="175000"/>
                <a:alpha val="40000"/>
              </a:schemeClr>
            </a:glow>
          </a:effectLst>
        </p:spPr>
      </p:pic>
      <p:sp>
        <p:nvSpPr>
          <p:cNvPr id="4" name="Title 3">
            <a:extLst>
              <a:ext uri="{FF2B5EF4-FFF2-40B4-BE49-F238E27FC236}">
                <a16:creationId xmlns:a16="http://schemas.microsoft.com/office/drawing/2014/main" id="{054BC7C4-4CCB-4E6B-B952-73B4543315A6}"/>
              </a:ext>
            </a:extLst>
          </p:cNvPr>
          <p:cNvSpPr>
            <a:spLocks noGrp="1"/>
          </p:cNvSpPr>
          <p:nvPr>
            <p:ph type="title"/>
          </p:nvPr>
        </p:nvSpPr>
        <p:spPr>
          <a:xfrm>
            <a:off x="203767" y="343213"/>
            <a:ext cx="10426283" cy="687204"/>
          </a:xfrm>
        </p:spPr>
        <p:txBody>
          <a:bodyPr>
            <a:normAutofit/>
          </a:bodyPr>
          <a:lstStyle/>
          <a:p>
            <a:r>
              <a:rPr lang="en-US" sz="3200" dirty="0"/>
              <a:t>Design Considerations continued</a:t>
            </a:r>
          </a:p>
        </p:txBody>
      </p:sp>
      <p:sp>
        <p:nvSpPr>
          <p:cNvPr id="12" name="Cylinder 11">
            <a:extLst>
              <a:ext uri="{FF2B5EF4-FFF2-40B4-BE49-F238E27FC236}">
                <a16:creationId xmlns:a16="http://schemas.microsoft.com/office/drawing/2014/main" id="{CDE191A3-89BB-4A0D-9A11-68E3F1B616FB}"/>
              </a:ext>
            </a:extLst>
          </p:cNvPr>
          <p:cNvSpPr/>
          <p:nvPr/>
        </p:nvSpPr>
        <p:spPr>
          <a:xfrm rot="5400000">
            <a:off x="4707664" y="4550016"/>
            <a:ext cx="337187" cy="157639"/>
          </a:xfrm>
          <a:prstGeom prst="ca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14" name="Picture 2">
            <a:extLst>
              <a:ext uri="{FF2B5EF4-FFF2-40B4-BE49-F238E27FC236}">
                <a16:creationId xmlns:a16="http://schemas.microsoft.com/office/drawing/2014/main" id="{463F2EA9-8C05-467D-8606-894B6DF89F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6476" y="3892002"/>
            <a:ext cx="2905125" cy="2493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3507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6015" y="25225"/>
            <a:ext cx="11336924" cy="687204"/>
          </a:xfrm>
        </p:spPr>
        <p:txBody>
          <a:bodyPr>
            <a:normAutofit fontScale="90000"/>
          </a:bodyPr>
          <a:lstStyle/>
          <a:p>
            <a:pPr algn="ctr"/>
            <a:r>
              <a:rPr lang="en-US" dirty="0"/>
              <a:t>Design Circuit Report – </a:t>
            </a:r>
            <a:r>
              <a:rPr lang="en-US" dirty="0" err="1"/>
              <a:t>CompuTrace</a:t>
            </a:r>
            <a:r>
              <a:rPr lang="en-US" dirty="0"/>
              <a:t> IT</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011" y="908017"/>
            <a:ext cx="8305800" cy="562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42234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2.7|9.6|9.5|10.2"/>
</p:tagLst>
</file>

<file path=ppt/theme/theme1.xml><?xml version="1.0" encoding="utf-8"?>
<a:theme xmlns:a="http://schemas.openxmlformats.org/drawingml/2006/main" name="Office Theme">
  <a:themeElements>
    <a:clrScheme name="Custom 8">
      <a:dk1>
        <a:sysClr val="windowText" lastClr="000000"/>
      </a:dk1>
      <a:lt1>
        <a:sysClr val="window" lastClr="FFFFFF"/>
      </a:lt1>
      <a:dk2>
        <a:srgbClr val="111C24"/>
      </a:dk2>
      <a:lt2>
        <a:srgbClr val="FFFFFF"/>
      </a:lt2>
      <a:accent1>
        <a:srgbClr val="C00000"/>
      </a:accent1>
      <a:accent2>
        <a:srgbClr val="782327"/>
      </a:accent2>
      <a:accent3>
        <a:srgbClr val="111C24"/>
      </a:accent3>
      <a:accent4>
        <a:srgbClr val="595959"/>
      </a:accent4>
      <a:accent5>
        <a:srgbClr val="A5A5A5"/>
      </a:accent5>
      <a:accent6>
        <a:srgbClr val="D9D9D6"/>
      </a:accent6>
      <a:hlink>
        <a:srgbClr val="275479"/>
      </a:hlink>
      <a:folHlink>
        <a:srgbClr val="02B4C1"/>
      </a:folHlink>
    </a:clrScheme>
    <a:fontScheme name="Custom 1">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428D04700DAA40B5E358BCEE560578" ma:contentTypeVersion="5" ma:contentTypeDescription="Create a new document." ma:contentTypeScope="" ma:versionID="29acaaee2da40f124b6d60c031249c0b">
  <xsd:schema xmlns:xsd="http://www.w3.org/2001/XMLSchema" xmlns:xs="http://www.w3.org/2001/XMLSchema" xmlns:p="http://schemas.microsoft.com/office/2006/metadata/properties" xmlns:ns2="9eae87e0-2c02-4d99-bde3-ff2e699329d9" xmlns:ns3="5aac4af6-e480-4c26-94bf-86e618d1d5c6" targetNamespace="http://schemas.microsoft.com/office/2006/metadata/properties" ma:root="true" ma:fieldsID="1332ea8d0330e77832638a29cd94e014" ns2:_="" ns3:_="">
    <xsd:import namespace="9eae87e0-2c02-4d99-bde3-ff2e699329d9"/>
    <xsd:import namespace="5aac4af6-e480-4c26-94bf-86e618d1d5c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ae87e0-2c02-4d99-bde3-ff2e699329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ac4af6-e480-4c26-94bf-86e618d1d5c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B78378-4DA3-4F24-BED9-10FC50EE7792}">
  <ds:schemaRefs>
    <ds:schemaRef ds:uri="http://schemas.microsoft.com/sharepoint/v3/contenttype/forms"/>
  </ds:schemaRefs>
</ds:datastoreItem>
</file>

<file path=customXml/itemProps2.xml><?xml version="1.0" encoding="utf-8"?>
<ds:datastoreItem xmlns:ds="http://schemas.openxmlformats.org/officeDocument/2006/customXml" ds:itemID="{D93D14BC-9353-4A9B-A126-658B91F57054}">
  <ds:schemaRefs>
    <ds:schemaRef ds:uri="http://purl.org/dc/elements/1.1/"/>
    <ds:schemaRef ds:uri="http://schemas.openxmlformats.org/package/2006/metadata/core-properties"/>
    <ds:schemaRef ds:uri="http://schemas.microsoft.com/office/infopath/2007/PartnerControls"/>
    <ds:schemaRef ds:uri="http://purl.org/dc/terms/"/>
    <ds:schemaRef ds:uri="9eae87e0-2c02-4d99-bde3-ff2e699329d9"/>
    <ds:schemaRef ds:uri="http://schemas.microsoft.com/office/2006/metadata/properties"/>
    <ds:schemaRef ds:uri="http://schemas.microsoft.com/office/2006/documentManagement/types"/>
    <ds:schemaRef ds:uri="5aac4af6-e480-4c26-94bf-86e618d1d5c6"/>
    <ds:schemaRef ds:uri="http://www.w3.org/XML/1998/namespace"/>
    <ds:schemaRef ds:uri="http://purl.org/dc/dcmitype/"/>
  </ds:schemaRefs>
</ds:datastoreItem>
</file>

<file path=customXml/itemProps3.xml><?xml version="1.0" encoding="utf-8"?>
<ds:datastoreItem xmlns:ds="http://schemas.openxmlformats.org/officeDocument/2006/customXml" ds:itemID="{EFA45E5D-12D0-4DD2-B6EB-B261C023D3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ae87e0-2c02-4d99-bde3-ff2e699329d9"/>
    <ds:schemaRef ds:uri="5aac4af6-e480-4c26-94bf-86e618d1d5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11347</TotalTime>
  <Words>1189</Words>
  <Application>Microsoft Office PowerPoint</Application>
  <PresentationFormat>Widescreen</PresentationFormat>
  <Paragraphs>207</Paragraphs>
  <Slides>24</Slides>
  <Notes>5</Notes>
  <HiddenSlides>0</HiddenSlides>
  <MMClips>0</MMClips>
  <ScaleCrop>false</ScaleCrop>
  <HeadingPairs>
    <vt:vector size="10"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24</vt:i4>
      </vt:variant>
      <vt:variant>
        <vt:lpstr>Custom Shows</vt:lpstr>
      </vt:variant>
      <vt:variant>
        <vt:i4>1</vt:i4>
      </vt:variant>
    </vt:vector>
  </HeadingPairs>
  <TitlesOfParts>
    <vt:vector size="34" baseType="lpstr">
      <vt:lpstr>Arial</vt:lpstr>
      <vt:lpstr>Arial Black</vt:lpstr>
      <vt:lpstr>Calibri</vt:lpstr>
      <vt:lpstr>Calibri Light</vt:lpstr>
      <vt:lpstr>Open Sans</vt:lpstr>
      <vt:lpstr>Raleway</vt:lpstr>
      <vt:lpstr>Wingdings</vt:lpstr>
      <vt:lpstr>Office Theme</vt:lpstr>
      <vt:lpstr>think-cell Slide</vt:lpstr>
      <vt:lpstr>PowerPoint Presentation</vt:lpstr>
      <vt:lpstr>Agenda</vt:lpstr>
      <vt:lpstr>Industrial Process Heating</vt:lpstr>
      <vt:lpstr>CEMS Umbilical </vt:lpstr>
      <vt:lpstr>Supply Chain / Lead Time Update</vt:lpstr>
      <vt:lpstr> Thermal Design Challenges </vt:lpstr>
      <vt:lpstr>Design Considerations</vt:lpstr>
      <vt:lpstr>Design Considerations continued</vt:lpstr>
      <vt:lpstr>Design Circuit Report – CompuTrace IT</vt:lpstr>
      <vt:lpstr>The Engine of Thermal Success Premier Heating Solutions</vt:lpstr>
      <vt:lpstr>HPTTM and HPT XRTM Power-Limiting Heating Cable</vt:lpstr>
      <vt:lpstr>Tubing Standards</vt:lpstr>
      <vt:lpstr>Tubing Selection</vt:lpstr>
      <vt:lpstr> Cabled 360° - Ideal Engineered Thermal Performance</vt:lpstr>
      <vt:lpstr>Complete Control &amp; Monitoring Solution</vt:lpstr>
      <vt:lpstr>Top In Class Installation Systems </vt:lpstr>
      <vt:lpstr>High-Temperature Bundle Seal Kit  Designed for high temperature, continuous                        steam purge applications.</vt:lpstr>
      <vt:lpstr>Typical Installation Layout  - Multiple Bends – Multiple Directions</vt:lpstr>
      <vt:lpstr>Installation Road Maps</vt:lpstr>
      <vt:lpstr>Proper Installation,  Care and Maintainence</vt:lpstr>
      <vt:lpstr>TYPICAL CEMS INSTALLATION DETAILS PULLING SAMPLE LINE UP THE STACK USING A TUGGER</vt:lpstr>
      <vt:lpstr>Thermon System Support</vt:lpstr>
      <vt:lpstr>PowerPoint Presentation</vt:lpstr>
      <vt:lpstr>PowerPoint Presentation</vt:lpstr>
      <vt:lpstr>Custom Show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Angela DuBois Gurley</dc:creator>
  <cp:lastModifiedBy>Shane Williams</cp:lastModifiedBy>
  <cp:revision>100</cp:revision>
  <dcterms:created xsi:type="dcterms:W3CDTF">2019-08-12T03:52:24Z</dcterms:created>
  <dcterms:modified xsi:type="dcterms:W3CDTF">2022-09-14T17:02:24Z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0x0101001351275F2A96364384F534FC2699660F</vt:lpwstr>
  </property>
</Properties>
</file>