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sldIdLst>
    <p:sldId id="256" r:id="rId2"/>
    <p:sldId id="270" r:id="rId3"/>
    <p:sldId id="271" r:id="rId4"/>
    <p:sldId id="268" r:id="rId5"/>
    <p:sldId id="269" r:id="rId6"/>
    <p:sldId id="257" r:id="rId7"/>
    <p:sldId id="266" r:id="rId8"/>
    <p:sldId id="258" r:id="rId9"/>
    <p:sldId id="261" r:id="rId10"/>
    <p:sldId id="262" r:id="rId11"/>
    <p:sldId id="263" r:id="rId12"/>
    <p:sldId id="265" r:id="rId13"/>
    <p:sldId id="267" r:id="rId14"/>
    <p:sldId id="25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0517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8358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6288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78658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10429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883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99781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3920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0054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7023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F2A94-51A9-4F06-88F3-457F271AA59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9063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64000">
              <a:srgbClr val="CCDFF1"/>
            </a:gs>
            <a:gs pos="47000">
              <a:schemeClr val="bg1">
                <a:tint val="98000"/>
                <a:satMod val="130000"/>
                <a:shade val="90000"/>
                <a:lumMod val="103000"/>
              </a:schemeClr>
            </a:gs>
            <a:gs pos="97000">
              <a:schemeClr val="accent1">
                <a:lumMod val="75000"/>
                <a:alpha val="7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F2A94-51A9-4F06-88F3-457F271AA59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0293A-F202-432E-86DF-552B3FACA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1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7E9E7-6265-48BE-B186-5ABD106C81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CALIBRATION CHECKS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FFD2A-B453-4E56-A4FE-92EC153641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/>
              <a:t>Presenters:</a:t>
            </a:r>
          </a:p>
          <a:p>
            <a:r>
              <a:rPr lang="en-US" sz="3200" dirty="0"/>
              <a:t>Clif Petersen – Senior PLC Programmer</a:t>
            </a:r>
          </a:p>
          <a:p>
            <a:r>
              <a:rPr lang="en-US" sz="3200" dirty="0"/>
              <a:t>Reggie Williams – Environmental Scientist</a:t>
            </a:r>
          </a:p>
          <a:p>
            <a:r>
              <a:rPr lang="en-US" dirty="0"/>
              <a:t>09/14/2022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F30CE6-49CF-4CE8-8F69-22DE13ACE7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17895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C036-DCFF-40D9-85E1-1C6D5C27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85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Dual Range Analyzers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593E10-ACCF-4ED0-BED6-0B13881DA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D3A2291-C53C-79D4-6B6F-C497049E4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368423"/>
              </p:ext>
            </p:extLst>
          </p:nvPr>
        </p:nvGraphicFramePr>
        <p:xfrm>
          <a:off x="1738054" y="2201688"/>
          <a:ext cx="9166161" cy="3571496"/>
        </p:xfrm>
        <a:graphic>
          <a:graphicData uri="http://schemas.openxmlformats.org/drawingml/2006/table">
            <a:tbl>
              <a:tblPr firstRow="1" firstCol="1" bandRow="1"/>
              <a:tblGrid>
                <a:gridCol w="3015963">
                  <a:extLst>
                    <a:ext uri="{9D8B030D-6E8A-4147-A177-3AD203B41FA5}">
                      <a16:colId xmlns:a16="http://schemas.microsoft.com/office/drawing/2014/main" val="1900501624"/>
                    </a:ext>
                  </a:extLst>
                </a:gridCol>
                <a:gridCol w="3015963">
                  <a:extLst>
                    <a:ext uri="{9D8B030D-6E8A-4147-A177-3AD203B41FA5}">
                      <a16:colId xmlns:a16="http://schemas.microsoft.com/office/drawing/2014/main" val="362912360"/>
                    </a:ext>
                  </a:extLst>
                </a:gridCol>
                <a:gridCol w="3134235">
                  <a:extLst>
                    <a:ext uri="{9D8B030D-6E8A-4147-A177-3AD203B41FA5}">
                      <a16:colId xmlns:a16="http://schemas.microsoft.com/office/drawing/2014/main" val="980358997"/>
                    </a:ext>
                  </a:extLst>
                </a:gridCol>
              </a:tblGrid>
              <a:tr h="4320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PARAMETER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CFR 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CFR 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791999"/>
                  </a:ext>
                </a:extLst>
              </a:tr>
              <a:tr h="13362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7-Day Drift</a:t>
                      </a: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Both ranges must pass, or analyzer is OOC (Guidance)</a:t>
                      </a: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 one range fails, then analyzer is OOC (Regulation)</a:t>
                      </a: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497146"/>
                  </a:ext>
                </a:extLst>
              </a:tr>
              <a:tr h="432044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Daily Calibration</a:t>
                      </a:r>
                    </a:p>
                  </a:txBody>
                  <a:tcPr marL="90546" marR="90546" marT="45273" marB="4527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&amp; Offline</a:t>
                      </a:r>
                    </a:p>
                  </a:txBody>
                  <a:tcPr marL="90546" marR="90546" marT="45273" marB="4527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</a:t>
                      </a: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163543"/>
                  </a:ext>
                </a:extLst>
              </a:tr>
              <a:tr h="13362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&amp; Offline, if determination test performed</a:t>
                      </a:r>
                    </a:p>
                  </a:txBody>
                  <a:tcPr marL="67910" marR="6791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800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805373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C036-DCFF-40D9-85E1-1C6D5C27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85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Calibration Drift Gas Concentrations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593E10-ACCF-4ED0-BED6-0B13881DA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D3A2291-C53C-79D4-6B6F-C497049E4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875572"/>
              </p:ext>
            </p:extLst>
          </p:nvPr>
        </p:nvGraphicFramePr>
        <p:xfrm>
          <a:off x="1738054" y="2201688"/>
          <a:ext cx="9166161" cy="1785748"/>
        </p:xfrm>
        <a:graphic>
          <a:graphicData uri="http://schemas.openxmlformats.org/drawingml/2006/table">
            <a:tbl>
              <a:tblPr firstRow="1" firstCol="1" bandRow="1"/>
              <a:tblGrid>
                <a:gridCol w="3015963">
                  <a:extLst>
                    <a:ext uri="{9D8B030D-6E8A-4147-A177-3AD203B41FA5}">
                      <a16:colId xmlns:a16="http://schemas.microsoft.com/office/drawing/2014/main" val="1900501624"/>
                    </a:ext>
                  </a:extLst>
                </a:gridCol>
                <a:gridCol w="3015963">
                  <a:extLst>
                    <a:ext uri="{9D8B030D-6E8A-4147-A177-3AD203B41FA5}">
                      <a16:colId xmlns:a16="http://schemas.microsoft.com/office/drawing/2014/main" val="362912360"/>
                    </a:ext>
                  </a:extLst>
                </a:gridCol>
                <a:gridCol w="3134235">
                  <a:extLst>
                    <a:ext uri="{9D8B030D-6E8A-4147-A177-3AD203B41FA5}">
                      <a16:colId xmlns:a16="http://schemas.microsoft.com/office/drawing/2014/main" val="980358997"/>
                    </a:ext>
                  </a:extLst>
                </a:gridCol>
              </a:tblGrid>
              <a:tr h="4320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PARAMETER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CFR 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CFR 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791999"/>
                  </a:ext>
                </a:extLst>
              </a:tr>
              <a:tr h="13362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Calibration</a:t>
                      </a: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Zero (0 -20%) &amp;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 (50 -100%)</a:t>
                      </a: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Zero (0 -20%) &amp;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Mid (50 -60%) or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 (80 -100%)</a:t>
                      </a: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497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661219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C036-DCFF-40D9-85E1-1C6D5C27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85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Instrument Air Usage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593E10-ACCF-4ED0-BED6-0B13881DA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4261AA3-E5BA-C038-232D-1C301E4715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278593"/>
              </p:ext>
            </p:extLst>
          </p:nvPr>
        </p:nvGraphicFramePr>
        <p:xfrm>
          <a:off x="1738054" y="2201688"/>
          <a:ext cx="9166161" cy="3540849"/>
        </p:xfrm>
        <a:graphic>
          <a:graphicData uri="http://schemas.openxmlformats.org/drawingml/2006/table">
            <a:tbl>
              <a:tblPr firstRow="1" firstCol="1" bandRow="1"/>
              <a:tblGrid>
                <a:gridCol w="3015963">
                  <a:extLst>
                    <a:ext uri="{9D8B030D-6E8A-4147-A177-3AD203B41FA5}">
                      <a16:colId xmlns:a16="http://schemas.microsoft.com/office/drawing/2014/main" val="1900501624"/>
                    </a:ext>
                  </a:extLst>
                </a:gridCol>
                <a:gridCol w="3015963">
                  <a:extLst>
                    <a:ext uri="{9D8B030D-6E8A-4147-A177-3AD203B41FA5}">
                      <a16:colId xmlns:a16="http://schemas.microsoft.com/office/drawing/2014/main" val="362912360"/>
                    </a:ext>
                  </a:extLst>
                </a:gridCol>
                <a:gridCol w="3134235">
                  <a:extLst>
                    <a:ext uri="{9D8B030D-6E8A-4147-A177-3AD203B41FA5}">
                      <a16:colId xmlns:a16="http://schemas.microsoft.com/office/drawing/2014/main" val="980358997"/>
                    </a:ext>
                  </a:extLst>
                </a:gridCol>
              </a:tblGrid>
              <a:tr h="4320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PARAMETER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CFR 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CFR 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791999"/>
                  </a:ext>
                </a:extLst>
              </a:tr>
              <a:tr h="13362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7-Day Drift</a:t>
                      </a: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addressed in regulations, guidance or  determinations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Allowed, but must  demonstrate clean of O</a:t>
                      </a:r>
                      <a:r>
                        <a:rPr kumimoji="0" lang="en-US" sz="28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interferents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497146"/>
                  </a:ext>
                </a:extLst>
              </a:tr>
              <a:tr h="17682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Daily Calibration</a:t>
                      </a:r>
                    </a:p>
                  </a:txBody>
                  <a:tcPr marL="90546" marR="90546" marT="45273" marB="4527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&amp; Offline</a:t>
                      </a:r>
                    </a:p>
                  </a:txBody>
                  <a:tcPr marL="90546" marR="90546" marT="45273" marB="4527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</a:t>
                      </a: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163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663196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C036-DCFF-40D9-85E1-1C6D5C27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133" y="444173"/>
            <a:ext cx="9404723" cy="9829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Non-Test Errors</a:t>
            </a:r>
            <a:br>
              <a:rPr lang="en-US" b="1" dirty="0">
                <a:latin typeface="+mn-lt"/>
              </a:rPr>
            </a:br>
            <a:r>
              <a:rPr lang="en-US" sz="3600" b="1" i="1" dirty="0">
                <a:latin typeface="+mn-lt"/>
              </a:rPr>
              <a:t>e.g. Calibrating with cylinders turned </a:t>
            </a:r>
            <a:r>
              <a:rPr lang="en-US" b="1" i="1" dirty="0">
                <a:latin typeface="+mn-lt"/>
              </a:rPr>
              <a:t>off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593E10-ACCF-4ED0-BED6-0B13881DA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4261AA3-E5BA-C038-232D-1C301E4715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257882"/>
              </p:ext>
            </p:extLst>
          </p:nvPr>
        </p:nvGraphicFramePr>
        <p:xfrm>
          <a:off x="1210133" y="1765852"/>
          <a:ext cx="9166161" cy="4264339"/>
        </p:xfrm>
        <a:graphic>
          <a:graphicData uri="http://schemas.openxmlformats.org/drawingml/2006/table">
            <a:tbl>
              <a:tblPr firstRow="1" firstCol="1" bandRow="1"/>
              <a:tblGrid>
                <a:gridCol w="2558562">
                  <a:extLst>
                    <a:ext uri="{9D8B030D-6E8A-4147-A177-3AD203B41FA5}">
                      <a16:colId xmlns:a16="http://schemas.microsoft.com/office/drawing/2014/main" val="1900501624"/>
                    </a:ext>
                  </a:extLst>
                </a:gridCol>
                <a:gridCol w="3008120">
                  <a:extLst>
                    <a:ext uri="{9D8B030D-6E8A-4147-A177-3AD203B41FA5}">
                      <a16:colId xmlns:a16="http://schemas.microsoft.com/office/drawing/2014/main" val="362912360"/>
                    </a:ext>
                  </a:extLst>
                </a:gridCol>
                <a:gridCol w="3599479">
                  <a:extLst>
                    <a:ext uri="{9D8B030D-6E8A-4147-A177-3AD203B41FA5}">
                      <a16:colId xmlns:a16="http://schemas.microsoft.com/office/drawing/2014/main" val="980358997"/>
                    </a:ext>
                  </a:extLst>
                </a:gridCol>
              </a:tblGrid>
              <a:tr h="4320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PARAMETER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CFR 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CFR 75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791999"/>
                  </a:ext>
                </a:extLst>
              </a:tr>
              <a:tr h="13362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7-Day Drift</a:t>
                      </a: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Must meet 40 CFR 60, App. B criteria to pass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Does not affect test if a calibration was performed on the same day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546A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497146"/>
                  </a:ext>
                </a:extLst>
              </a:tr>
              <a:tr h="20220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Daily Calibration</a:t>
                      </a:r>
                    </a:p>
                  </a:txBody>
                  <a:tcPr marL="90546" marR="90546" marT="45273" marB="4527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addressed.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EPA v. State</a:t>
                      </a: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Non-test has no impact and should not be reported</a:t>
                      </a: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163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42703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DCCE-A630-4C6E-92AC-776040CA9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562" y="2751537"/>
            <a:ext cx="9404723" cy="864354"/>
          </a:xfrm>
        </p:spPr>
        <p:txBody>
          <a:bodyPr/>
          <a:lstStyle/>
          <a:p>
            <a:pPr algn="ctr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Questions?</a:t>
            </a:r>
            <a:endParaRPr lang="en-US" b="1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B563E-C110-4C55-92D5-D329C0397399}"/>
              </a:ext>
            </a:extLst>
          </p:cNvPr>
          <p:cNvSpPr txBox="1"/>
          <p:nvPr/>
        </p:nvSpPr>
        <p:spPr>
          <a:xfrm>
            <a:off x="945214" y="1342709"/>
            <a:ext cx="83972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THE END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BCD260-E335-4AAF-9CB5-3D782F156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08999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39E9C-2B21-20D5-7A8D-6267C0406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+mn-lt"/>
              </a:rPr>
              <a:t>How Does Software Validate the Hour</a:t>
            </a:r>
            <a:br>
              <a:rPr lang="en-US" sz="4400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4BAA02-4B00-2314-36B1-C614CA1E8ADE}"/>
              </a:ext>
            </a:extLst>
          </p:cNvPr>
          <p:cNvSpPr txBox="1"/>
          <p:nvPr/>
        </p:nvSpPr>
        <p:spPr>
          <a:xfrm>
            <a:off x="838201" y="1506022"/>
            <a:ext cx="10515599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At least 1 valid minute in each of the 15-minute quadrants of each hour.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For hours of calibration or maintenance: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2 valid minutes at least 15 minutes apart.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Minimize downtime: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Allow a valid minute in the quadrant before starting calibration or maintenance.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Schedule long tests; linearity, across the top of the hour.</a:t>
            </a:r>
          </a:p>
        </p:txBody>
      </p:sp>
    </p:spTree>
    <p:extLst>
      <p:ext uri="{BB962C8B-B14F-4D97-AF65-F5344CB8AC3E}">
        <p14:creationId xmlns:p14="http://schemas.microsoft.com/office/powerpoint/2010/main" val="2201917498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23888-D4F4-C55D-F8C0-A82443B81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+mn-lt"/>
              </a:rPr>
              <a:t>Hour with Quadrants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95722CF-BF3B-CA80-743B-B63EF1E8B4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6747" y="1321771"/>
            <a:ext cx="5935243" cy="50986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52585176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D6ED2-4364-5324-CE69-80FE97547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+mn-lt"/>
              </a:rPr>
              <a:t>Sequencing of the Calibration </a:t>
            </a:r>
            <a:r>
              <a:rPr lang="en-US" dirty="0">
                <a:latin typeface="+mn-lt"/>
              </a:rPr>
              <a:t>G</a:t>
            </a:r>
            <a:r>
              <a:rPr lang="en-US" sz="4400" dirty="0">
                <a:latin typeface="+mn-lt"/>
              </a:rPr>
              <a:t>ases</a:t>
            </a:r>
            <a:br>
              <a:rPr lang="en-US" sz="4400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2EAA89-CC18-5BA3-3DCA-C5EAB766E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235" y="1027906"/>
            <a:ext cx="9460620" cy="547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34373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A6658-FD20-9AC0-1585-F61A330B5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+mn-lt"/>
              </a:rPr>
              <a:t>Calibration Timing and Settings</a:t>
            </a:r>
            <a:br>
              <a:rPr lang="en-US" sz="4400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9CEE95-AC57-FA53-2905-03A401F4B8A8}"/>
              </a:ext>
            </a:extLst>
          </p:cNvPr>
          <p:cNvSpPr txBox="1"/>
          <p:nvPr/>
        </p:nvSpPr>
        <p:spPr>
          <a:xfrm>
            <a:off x="838199" y="1429078"/>
            <a:ext cx="1051559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Time of injection is primarily the time it takes for the gas to move through the probe to the analyzer.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Avoid high concentration followed by a lower or zero concentration.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aseline="-25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/>
              <a:t> is easier to zero or span than other analyzers.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DB3B2A-9F62-94AB-E0FA-4EFB0F0D66E5}"/>
              </a:ext>
            </a:extLst>
          </p:cNvPr>
          <p:cNvSpPr txBox="1"/>
          <p:nvPr/>
        </p:nvSpPr>
        <p:spPr>
          <a:xfrm>
            <a:off x="5637402" y="2973897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93861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83CC7-EE15-4E53-9136-1B5E7C3FE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079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TIME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BEFD77-7810-4783-A8FA-F58EA5230A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3BE7C74-712F-1099-7128-5394F5AA05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41642"/>
              </p:ext>
            </p:extLst>
          </p:nvPr>
        </p:nvGraphicFramePr>
        <p:xfrm>
          <a:off x="1571397" y="2016441"/>
          <a:ext cx="8972550" cy="2825117"/>
        </p:xfrm>
        <a:graphic>
          <a:graphicData uri="http://schemas.openxmlformats.org/drawingml/2006/table">
            <a:tbl>
              <a:tblPr firstRow="1" firstCol="1" bandRow="1"/>
              <a:tblGrid>
                <a:gridCol w="3028950">
                  <a:extLst>
                    <a:ext uri="{9D8B030D-6E8A-4147-A177-3AD203B41FA5}">
                      <a16:colId xmlns:a16="http://schemas.microsoft.com/office/drawing/2014/main" val="1719363176"/>
                    </a:ext>
                  </a:extLst>
                </a:gridCol>
                <a:gridCol w="2914650">
                  <a:extLst>
                    <a:ext uri="{9D8B030D-6E8A-4147-A177-3AD203B41FA5}">
                      <a16:colId xmlns:a16="http://schemas.microsoft.com/office/drawing/2014/main" val="2639233192"/>
                    </a:ext>
                  </a:extLst>
                </a:gridCol>
                <a:gridCol w="3028950">
                  <a:extLst>
                    <a:ext uri="{9D8B030D-6E8A-4147-A177-3AD203B41FA5}">
                      <a16:colId xmlns:a16="http://schemas.microsoft.com/office/drawing/2014/main" val="36730828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PARAMETER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CFR 60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CFR 75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0439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7-Day Drift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Approximately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24-hours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Approximately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24-hours (UOD)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8491817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Daily Calibration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+ 2 clock hours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15477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+ 2 UOH hours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105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Start-up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8-hour grace period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646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0700180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C036-DCFF-40D9-85E1-1C6D5C27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85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Late or Expired Cals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593E10-ACCF-4ED0-BED6-0B13881DA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4261AA3-E5BA-C038-232D-1C301E4715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735634"/>
              </p:ext>
            </p:extLst>
          </p:nvPr>
        </p:nvGraphicFramePr>
        <p:xfrm>
          <a:off x="1738054" y="2201688"/>
          <a:ext cx="9166161" cy="3807774"/>
        </p:xfrm>
        <a:graphic>
          <a:graphicData uri="http://schemas.openxmlformats.org/drawingml/2006/table">
            <a:tbl>
              <a:tblPr firstRow="1" firstCol="1" bandRow="1"/>
              <a:tblGrid>
                <a:gridCol w="3015963">
                  <a:extLst>
                    <a:ext uri="{9D8B030D-6E8A-4147-A177-3AD203B41FA5}">
                      <a16:colId xmlns:a16="http://schemas.microsoft.com/office/drawing/2014/main" val="1900501624"/>
                    </a:ext>
                  </a:extLst>
                </a:gridCol>
                <a:gridCol w="3015963">
                  <a:extLst>
                    <a:ext uri="{9D8B030D-6E8A-4147-A177-3AD203B41FA5}">
                      <a16:colId xmlns:a16="http://schemas.microsoft.com/office/drawing/2014/main" val="362912360"/>
                    </a:ext>
                  </a:extLst>
                </a:gridCol>
                <a:gridCol w="3134235">
                  <a:extLst>
                    <a:ext uri="{9D8B030D-6E8A-4147-A177-3AD203B41FA5}">
                      <a16:colId xmlns:a16="http://schemas.microsoft.com/office/drawing/2014/main" val="980358997"/>
                    </a:ext>
                  </a:extLst>
                </a:gridCol>
              </a:tblGrid>
              <a:tr h="4320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PARAMETER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CFR 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CFR 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791999"/>
                  </a:ext>
                </a:extLst>
              </a:tr>
              <a:tr h="13362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7-Day Drift</a:t>
                      </a: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Must meet 40 CFR 60, App. B criteria to pass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Must meet 40 CFR 75, App. A criteria to pass</a:t>
                      </a:r>
                      <a:endParaRPr kumimoji="0" 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546A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497146"/>
                  </a:ext>
                </a:extLst>
              </a:tr>
              <a:tr h="20220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Daily Calibration</a:t>
                      </a:r>
                    </a:p>
                  </a:txBody>
                  <a:tcPr marL="90546" marR="90546" marT="45273" marB="4527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addressed.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EPA v. State</a:t>
                      </a: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Regulations require data invalidation</a:t>
                      </a:r>
                    </a:p>
                  </a:txBody>
                  <a:tcPr marL="67910" marR="67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163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458339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C036-DCFF-40D9-85E1-1C6D5C27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85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Fail Limits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593E10-ACCF-4ED0-BED6-0B13881DA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D3A2291-C53C-79D4-6B6F-C497049E4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450426"/>
              </p:ext>
            </p:extLst>
          </p:nvPr>
        </p:nvGraphicFramePr>
        <p:xfrm>
          <a:off x="1617596" y="2130507"/>
          <a:ext cx="8858250" cy="3106422"/>
        </p:xfrm>
        <a:graphic>
          <a:graphicData uri="http://schemas.openxmlformats.org/drawingml/2006/table">
            <a:tbl>
              <a:tblPr firstRow="1" firstCol="1" bandRow="1"/>
              <a:tblGrid>
                <a:gridCol w="2914650">
                  <a:extLst>
                    <a:ext uri="{9D8B030D-6E8A-4147-A177-3AD203B41FA5}">
                      <a16:colId xmlns:a16="http://schemas.microsoft.com/office/drawing/2014/main" val="1900501624"/>
                    </a:ext>
                  </a:extLst>
                </a:gridCol>
                <a:gridCol w="2914650">
                  <a:extLst>
                    <a:ext uri="{9D8B030D-6E8A-4147-A177-3AD203B41FA5}">
                      <a16:colId xmlns:a16="http://schemas.microsoft.com/office/drawing/2014/main" val="362912360"/>
                    </a:ext>
                  </a:extLst>
                </a:gridCol>
                <a:gridCol w="3028950">
                  <a:extLst>
                    <a:ext uri="{9D8B030D-6E8A-4147-A177-3AD203B41FA5}">
                      <a16:colId xmlns:a16="http://schemas.microsoft.com/office/drawing/2014/main" val="980358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PARAMETER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CFR 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CFR 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7919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7-Day Drift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X Appendix B, PS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X Appendix A, PS or MD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497146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Daily Calibration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X PS – Once (Warning)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X PS – Once (OOC) or MD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16354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X PS – 5 times (OOC)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845747"/>
                  </a:ext>
                </a:extLst>
              </a:tr>
              <a:tr h="4737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X PS- Once (OOC)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Fails backwards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628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37597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C036-DCFF-40D9-85E1-1C6D5C271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85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Operational Status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593E10-ACCF-4ED0-BED6-0B13881DA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357" y="6030329"/>
            <a:ext cx="2477312" cy="673363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D3A2291-C53C-79D4-6B6F-C497049E4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677849"/>
              </p:ext>
            </p:extLst>
          </p:nvPr>
        </p:nvGraphicFramePr>
        <p:xfrm>
          <a:off x="1738054" y="2201688"/>
          <a:ext cx="9256648" cy="3094675"/>
        </p:xfrm>
        <a:graphic>
          <a:graphicData uri="http://schemas.openxmlformats.org/drawingml/2006/table">
            <a:tbl>
              <a:tblPr firstRow="1" firstCol="1" bandRow="1"/>
              <a:tblGrid>
                <a:gridCol w="3045736">
                  <a:extLst>
                    <a:ext uri="{9D8B030D-6E8A-4147-A177-3AD203B41FA5}">
                      <a16:colId xmlns:a16="http://schemas.microsoft.com/office/drawing/2014/main" val="1900501624"/>
                    </a:ext>
                  </a:extLst>
                </a:gridCol>
                <a:gridCol w="3045736">
                  <a:extLst>
                    <a:ext uri="{9D8B030D-6E8A-4147-A177-3AD203B41FA5}">
                      <a16:colId xmlns:a16="http://schemas.microsoft.com/office/drawing/2014/main" val="362912360"/>
                    </a:ext>
                  </a:extLst>
                </a:gridCol>
                <a:gridCol w="3165176">
                  <a:extLst>
                    <a:ext uri="{9D8B030D-6E8A-4147-A177-3AD203B41FA5}">
                      <a16:colId xmlns:a16="http://schemas.microsoft.com/office/drawing/2014/main" val="9803589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PARAMETER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CFR 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CFR 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791999"/>
                  </a:ext>
                </a:extLst>
              </a:tr>
              <a:tr h="218155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7-Day Drift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497146"/>
                  </a:ext>
                </a:extLst>
              </a:tr>
              <a:tr h="2181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 50 ppm exempt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954241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Daily Calibration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&amp; Offline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163543"/>
                  </a:ext>
                </a:extLst>
              </a:tr>
              <a:tr h="7566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&amp; Offline, if determination test performed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800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1930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logo slide background">
  <a:themeElements>
    <a:clrScheme name="Custom 1">
      <a:dk1>
        <a:srgbClr val="44546A"/>
      </a:dk1>
      <a:lt1>
        <a:sysClr val="window" lastClr="FFFFFF"/>
      </a:lt1>
      <a:dk2>
        <a:srgbClr val="4472C4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ogo slide background.potx" id="{FCEFBCF3-EE75-43A8-89DF-13640462D051}" vid="{82C45CFF-3181-4D21-AE9B-6E58C15B262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 slide background</Template>
  <TotalTime>4173</TotalTime>
  <Words>519</Words>
  <Application>Microsoft Office PowerPoint</Application>
  <PresentationFormat>Widescreen</PresentationFormat>
  <Paragraphs>110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Symbol</vt:lpstr>
      <vt:lpstr>Times New Roman</vt:lpstr>
      <vt:lpstr>logo slide background</vt:lpstr>
      <vt:lpstr>CALIBRATION CHECKS</vt:lpstr>
      <vt:lpstr>How Does Software Validate the Hour </vt:lpstr>
      <vt:lpstr>Hour with Quadrants</vt:lpstr>
      <vt:lpstr>Sequencing of the Calibration Gases </vt:lpstr>
      <vt:lpstr>Calibration Timing and Settings </vt:lpstr>
      <vt:lpstr>TIME</vt:lpstr>
      <vt:lpstr>Late or Expired Cals</vt:lpstr>
      <vt:lpstr>Fail Limits</vt:lpstr>
      <vt:lpstr>Operational Status</vt:lpstr>
      <vt:lpstr>Dual Range Analyzers</vt:lpstr>
      <vt:lpstr>Calibration Drift Gas Concentrations</vt:lpstr>
      <vt:lpstr>Instrument Air Usage</vt:lpstr>
      <vt:lpstr>Non-Test Errors e.g. Calibrating with cylinders turned off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Analyzer Issues</dc:title>
  <dc:creator>Sumit Sunthankar</dc:creator>
  <cp:lastModifiedBy>Shane Williams</cp:lastModifiedBy>
  <cp:revision>35</cp:revision>
  <dcterms:created xsi:type="dcterms:W3CDTF">2019-09-05T22:11:01Z</dcterms:created>
  <dcterms:modified xsi:type="dcterms:W3CDTF">2022-09-14T19:52:28Z</dcterms:modified>
</cp:coreProperties>
</file>