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</p:sldMasterIdLst>
  <p:notesMasterIdLst>
    <p:notesMasterId r:id="rId34"/>
  </p:notesMasterIdLst>
  <p:sldIdLst>
    <p:sldId id="259" r:id="rId2"/>
    <p:sldId id="329" r:id="rId3"/>
    <p:sldId id="330" r:id="rId4"/>
    <p:sldId id="315" r:id="rId5"/>
    <p:sldId id="314" r:id="rId6"/>
    <p:sldId id="309" r:id="rId7"/>
    <p:sldId id="257" r:id="rId8"/>
    <p:sldId id="261" r:id="rId9"/>
    <p:sldId id="317" r:id="rId10"/>
    <p:sldId id="316" r:id="rId11"/>
    <p:sldId id="263" r:id="rId12"/>
    <p:sldId id="324" r:id="rId13"/>
    <p:sldId id="323" r:id="rId14"/>
    <p:sldId id="319" r:id="rId15"/>
    <p:sldId id="320" r:id="rId16"/>
    <p:sldId id="307" r:id="rId17"/>
    <p:sldId id="333" r:id="rId18"/>
    <p:sldId id="332" r:id="rId19"/>
    <p:sldId id="318" r:id="rId20"/>
    <p:sldId id="321" r:id="rId21"/>
    <p:sldId id="325" r:id="rId22"/>
    <p:sldId id="327" r:id="rId23"/>
    <p:sldId id="334" r:id="rId24"/>
    <p:sldId id="328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22" r:id="rId33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3FA"/>
    <a:srgbClr val="FFFFFF"/>
    <a:srgbClr val="1EA6E5"/>
    <a:srgbClr val="D4D8DB"/>
    <a:srgbClr val="2381BE"/>
    <a:srgbClr val="3F9AD9"/>
    <a:srgbClr val="77798E"/>
    <a:srgbClr val="84879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33" autoAdjust="0"/>
    <p:restoredTop sz="84229"/>
  </p:normalViewPr>
  <p:slideViewPr>
    <p:cSldViewPr snapToGrid="0" snapToObjects="1">
      <p:cViewPr varScale="1">
        <p:scale>
          <a:sx n="69" d="100"/>
          <a:sy n="69" d="100"/>
        </p:scale>
        <p:origin x="127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80DB13C7-34D9-BA47-8FAA-86DA71AB2073}" type="datetimeFigureOut">
              <a:rPr lang="en-US" smtClean="0"/>
              <a:t>9/14/2022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9988"/>
            <a:ext cx="421322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4195BB1C-1445-E347-9C84-14DBD04C1E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40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5BB1C-1445-E347-9C84-14DBD04C1E0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42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Pressure max 6 barg for flow rates up to 4 lpm (MD)</a:t>
            </a:r>
            <a:br>
              <a:rPr lang="en-US" dirty="0"/>
            </a:br>
            <a:r>
              <a:rPr lang="en-US" dirty="0"/>
              <a:t>2 barg for flow rates up to 40 lpm (pd)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5BB1C-1445-E347-9C84-14DBD04C1E0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243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4C84-8571-439A-8AA9-5C7960F6FE4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53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5BB1C-1445-E347-9C84-14DBD04C1E0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61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5BB1C-1445-E347-9C84-14DBD04C1E0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147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5BB1C-1445-E347-9C84-14DBD04C1E0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842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5BB1C-1445-E347-9C84-14DBD04C1E0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68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5BB1C-1445-E347-9C84-14DBD04C1E0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787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4C84-8571-439A-8AA9-5C7960F6FE4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15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4C84-8571-439A-8AA9-5C7960F6FE4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455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5BB1C-1445-E347-9C84-14DBD04C1E0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19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7462fadf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8250" y="714375"/>
            <a:ext cx="4757738" cy="356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97462fadf5_0_18:notes"/>
          <p:cNvSpPr txBox="1">
            <a:spLocks noGrp="1"/>
          </p:cNvSpPr>
          <p:nvPr>
            <p:ph type="body" idx="1"/>
          </p:nvPr>
        </p:nvSpPr>
        <p:spPr>
          <a:xfrm>
            <a:off x="723419" y="4521569"/>
            <a:ext cx="5787351" cy="4283730"/>
          </a:xfrm>
          <a:prstGeom prst="rect">
            <a:avLst/>
          </a:prstGeom>
        </p:spPr>
        <p:txBody>
          <a:bodyPr spcFirstLastPara="1" wrap="square" lIns="93921" tIns="93921" rIns="93921" bIns="93921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9945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5BB1C-1445-E347-9C84-14DBD04C1E0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17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5BB1C-1445-E347-9C84-14DBD04C1E0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676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5BB1C-1445-E347-9C84-14DBD04C1E0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82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7C758D-8896-2A4F-BB6E-AF0AA0015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50" y="178813"/>
            <a:ext cx="8826500" cy="162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971" y="1980228"/>
            <a:ext cx="8186058" cy="1711217"/>
          </a:xfrm>
        </p:spPr>
        <p:txBody>
          <a:bodyPr anchor="b">
            <a:normAutofit/>
          </a:bodyPr>
          <a:lstStyle>
            <a:lvl1pPr algn="ctr">
              <a:defRPr sz="48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971" y="3767648"/>
            <a:ext cx="8186058" cy="1128474"/>
          </a:xfrm>
        </p:spPr>
        <p:txBody>
          <a:bodyPr>
            <a:normAutofit/>
          </a:bodyPr>
          <a:lstStyle>
            <a:lvl1pPr marL="0" indent="0" algn="ctr">
              <a:buNone/>
              <a:defRPr sz="2200" cap="none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9F96AE-4E7D-0F40-BE42-EAC43076B7E9}"/>
              </a:ext>
            </a:extLst>
          </p:cNvPr>
          <p:cNvGrpSpPr/>
          <p:nvPr userDrawn="1"/>
        </p:nvGrpSpPr>
        <p:grpSpPr>
          <a:xfrm>
            <a:off x="0" y="5550762"/>
            <a:ext cx="9144000" cy="640529"/>
            <a:chOff x="0" y="4923932"/>
            <a:chExt cx="9144000" cy="640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4C5850-FA71-BC4F-8F22-217579B2D4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88275"/>
            <a:stretch/>
          </p:blipFill>
          <p:spPr>
            <a:xfrm>
              <a:off x="0" y="5041845"/>
              <a:ext cx="1709935" cy="46708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730C82-3A67-8043-9B54-46834FF0DF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117557" y="4923932"/>
              <a:ext cx="4735353" cy="6405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94B929-8B8B-3E4E-8C9B-711CE765DD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7086"/>
            <a:stretch/>
          </p:blipFill>
          <p:spPr>
            <a:xfrm>
              <a:off x="7260531" y="5041845"/>
              <a:ext cx="1883469" cy="4670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2926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67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1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127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9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80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2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5673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3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351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6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7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7" y="294336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6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92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6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6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6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9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9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2" y="478108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563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9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217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0" y="60961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1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642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2A32-2A8C-4DA7-BD62-8311C881B06A}" type="datetimeFigureOut">
              <a:rPr lang="en-US" smtClean="0"/>
              <a:t>9/14/2022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2C6BD-BBC7-43CC-85DC-D9DADCBD3D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646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ackground" type="secHead">
  <p:cSld name="blue background">
    <p:bg>
      <p:bgPr>
        <a:solidFill>
          <a:srgbClr val="3F9AD9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0" name="Google Shape;90;p15" descr="maxtec_mar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15500" y="166800"/>
            <a:ext cx="462600" cy="59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03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CDD800-90E4-964D-8CBE-6003503A0D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" y="1249499"/>
            <a:ext cx="8229599" cy="43893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818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7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6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43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61852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9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9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42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61852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7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3" y="305102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5" y="305102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912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758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15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9" y="60961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6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687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5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6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662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7473"/>
            <a:ext cx="82296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9499"/>
            <a:ext cx="8229600" cy="4389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169" y="6562631"/>
            <a:ext cx="6343200" cy="230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baseline="0">
                <a:solidFill>
                  <a:srgbClr val="B94A48"/>
                </a:solidFill>
              </a:defRPr>
            </a:lvl1pPr>
          </a:lstStyle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670" y="6562631"/>
            <a:ext cx="573161" cy="230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53EFD5-3808-564C-B6A2-CE395B6283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l="48040"/>
          <a:stretch/>
        </p:blipFill>
        <p:spPr>
          <a:xfrm>
            <a:off x="0" y="6169539"/>
            <a:ext cx="4751226" cy="292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04B245-5941-DA4A-9B05-54816B2B73B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006809" y="6095606"/>
            <a:ext cx="2969120" cy="401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A0B947-57A1-9241-B8A1-32BF66A19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/>
          <a:srcRect r="90021"/>
          <a:stretch/>
        </p:blipFill>
        <p:spPr>
          <a:xfrm>
            <a:off x="8231512" y="6169539"/>
            <a:ext cx="912488" cy="29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3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8" r:id="rId18"/>
    <p:sldLayoutId id="2147483689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none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5" Type="http://schemas.openxmlformats.org/officeDocument/2006/relationships/image" Target="../media/image11.png"/><Relationship Id="rId4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A5C3-B6DC-EF41-BE7C-384C57B5F3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Water Management in Gas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64BC8E-D727-5442-B432-29F2EC1B2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446" y="4025095"/>
            <a:ext cx="8186058" cy="112847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dirty="0"/>
              <a:t>Laura Geenen						+1-848-224-3790</a:t>
            </a:r>
          </a:p>
          <a:p>
            <a:pPr algn="l"/>
            <a:r>
              <a:rPr lang="en-US" dirty="0"/>
              <a:t>Director of Business Dev. 					LGeenen@PermaPure.com</a:t>
            </a:r>
          </a:p>
          <a:p>
            <a:pPr algn="l"/>
            <a:r>
              <a:rPr lang="en-US" dirty="0"/>
              <a:t>Environmental/Scientific Div. 				www.PermaPure.com</a:t>
            </a:r>
          </a:p>
        </p:txBody>
      </p:sp>
    </p:spTree>
    <p:extLst>
      <p:ext uri="{BB962C8B-B14F-4D97-AF65-F5344CB8AC3E}">
        <p14:creationId xmlns:p14="http://schemas.microsoft.com/office/powerpoint/2010/main" val="684069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B3739-B67A-5178-E3BF-86D0FF24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Conditions Along Process Pathway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F5D-E1BD-1A8C-AAA6-65E8BA012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3076" y="1253331"/>
            <a:ext cx="3886200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</a:rPr>
              <a:t>Sample moisture volume may be dynamic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</a:rPr>
              <a:t>Drying solution may </a:t>
            </a:r>
            <a:r>
              <a:rPr lang="en-US" sz="1400" dirty="0">
                <a:solidFill>
                  <a:schemeClr val="tx1"/>
                </a:solidFill>
                <a:latin typeface="Corbel" panose="020B0503020204020204" pitchFamily="34" charset="0"/>
              </a:rPr>
              <a:t>remove </a:t>
            </a:r>
            <a:r>
              <a:rPr lang="en-US" sz="1400" dirty="0">
                <a:latin typeface="Corbel" panose="020B0503020204020204" pitchFamily="34" charset="0"/>
              </a:rPr>
              <a:t>only liquid water from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orbel" panose="020B0503020204020204" pitchFamily="34" charset="0"/>
              </a:rPr>
              <a:t>Dew point reduction may not reach below ambient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orbel" panose="020B0503020204020204" pitchFamily="34" charset="0"/>
              </a:rPr>
              <a:t>Water vapor removal may not be low enough based on changing temperatures along pathway</a:t>
            </a:r>
            <a:endParaRPr lang="en-US" sz="14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orbel" panose="020B0503020204020204" pitchFamily="34" charset="0"/>
              </a:rPr>
              <a:t>Not all processes are linear, drying may need to be added at multiple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orbel" panose="020B0503020204020204" pitchFamily="34" charset="0"/>
              </a:rPr>
              <a:t>Potential solutions: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orbel" panose="020B0503020204020204" pitchFamily="34" charset="0"/>
              </a:rPr>
              <a:t>Increase gas temperature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orbel" panose="020B0503020204020204" pitchFamily="34" charset="0"/>
              </a:rPr>
              <a:t>Remove more water in vapor form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9FEA2-3C12-4F1E-932D-F31B63F0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53951-BE09-B387-07CB-ED4E1A42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2C6BD-BBC7-43CC-85DC-D9DADCBD3D08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D7CC222-4296-4599-0823-0D037AECB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" y="1309213"/>
            <a:ext cx="4561233" cy="502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8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0"/>
          <p:cNvSpPr txBox="1"/>
          <p:nvPr/>
        </p:nvSpPr>
        <p:spPr>
          <a:xfrm>
            <a:off x="0" y="2047325"/>
            <a:ext cx="91440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Moisture Management Solutions</a:t>
            </a:r>
            <a:endParaRPr sz="3600" dirty="0">
              <a:solidFill>
                <a:schemeClr val="bg1">
                  <a:lumMod val="95000"/>
                </a:schemeClr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7B3C17-EBAA-665D-C729-60D8B401B372}"/>
              </a:ext>
            </a:extLst>
          </p:cNvPr>
          <p:cNvSpPr/>
          <p:nvPr/>
        </p:nvSpPr>
        <p:spPr>
          <a:xfrm>
            <a:off x="7602877" y="116769"/>
            <a:ext cx="1458930" cy="1287037"/>
          </a:xfrm>
          <a:prstGeom prst="rect">
            <a:avLst/>
          </a:prstGeom>
          <a:solidFill>
            <a:srgbClr val="3F9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B6059-0FCD-D1C1-3533-4B5192475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7473"/>
            <a:ext cx="3323690" cy="57607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Thermoeletric Cooler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1A5DC8-0249-69ED-494C-A78C1D3433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89387" y="938610"/>
            <a:ext cx="2550469" cy="2857418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82312CE-8F10-756C-7E5D-910D1EAF96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21322" y="1041793"/>
            <a:ext cx="3446301" cy="277456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F0483-B980-CB61-3D5C-A19C535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FFEB-D3FD-A1CD-BA6B-95509067F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2C6BD-BBC7-43CC-85DC-D9DADCBD3D08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587FE-EE3B-F2F0-1B07-A930F01F2AE2}"/>
              </a:ext>
            </a:extLst>
          </p:cNvPr>
          <p:cNvSpPr txBox="1"/>
          <p:nvPr/>
        </p:nvSpPr>
        <p:spPr>
          <a:xfrm>
            <a:off x="149401" y="3429000"/>
            <a:ext cx="44739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Provide a consistent moisture content within specifications(+4 C dew point)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In CEMS applications, this is the industry standard for gas sample conditioning.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EFC9C9-54D0-A5BD-045A-E5DBECDB1350}"/>
              </a:ext>
            </a:extLst>
          </p:cNvPr>
          <p:cNvSpPr txBox="1"/>
          <p:nvPr/>
        </p:nvSpPr>
        <p:spPr>
          <a:xfrm>
            <a:off x="151715" y="4392954"/>
            <a:ext cx="44378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Moisture content levels limited to +4 °C dew point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Unexpected moisture increases can lead to moisture breakthrough</a:t>
            </a:r>
            <a:endParaRPr lang="en-US" sz="1200" b="0" i="0" dirty="0">
              <a:effectLst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In presence of acidic gases (e.g. SOx, NOx, and HCL) , water carryover leads to acid formation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Highly water-soluble components in sample may be lost 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022B0C-A08E-2D60-9C47-E86C11839BB9}"/>
              </a:ext>
            </a:extLst>
          </p:cNvPr>
          <p:cNvSpPr txBox="1"/>
          <p:nvPr/>
        </p:nvSpPr>
        <p:spPr>
          <a:xfrm>
            <a:off x="4812071" y="3429000"/>
            <a:ext cx="3068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Cost effective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No moving parts and no power required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B57546-54B0-33FF-CA35-8830B5790ED1}"/>
              </a:ext>
            </a:extLst>
          </p:cNvPr>
          <p:cNvSpPr txBox="1"/>
          <p:nvPr/>
        </p:nvSpPr>
        <p:spPr>
          <a:xfrm>
            <a:off x="4812071" y="4392954"/>
            <a:ext cx="43411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Only removes liquid water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Water-soluble analytes may  be lost 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Manually drained water may increase maintenance</a:t>
            </a:r>
          </a:p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8E1442A-B27D-AB60-35CE-80CA78A7F60A}"/>
              </a:ext>
            </a:extLst>
          </p:cNvPr>
          <p:cNvSpPr txBox="1">
            <a:spLocks/>
          </p:cNvSpPr>
          <p:nvPr/>
        </p:nvSpPr>
        <p:spPr>
          <a:xfrm>
            <a:off x="5239481" y="347473"/>
            <a:ext cx="332369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Water Trap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4D5CC4-05F8-314B-8B01-BA8270FE653C}"/>
              </a:ext>
            </a:extLst>
          </p:cNvPr>
          <p:cNvCxnSpPr>
            <a:cxnSpLocks/>
          </p:cNvCxnSpPr>
          <p:nvPr/>
        </p:nvCxnSpPr>
        <p:spPr>
          <a:xfrm>
            <a:off x="4705564" y="842481"/>
            <a:ext cx="0" cy="5291191"/>
          </a:xfrm>
          <a:prstGeom prst="line">
            <a:avLst/>
          </a:prstGeom>
          <a:ln w="9525">
            <a:solidFill>
              <a:srgbClr val="1EA6E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119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50B5A-0BA8-2498-25E2-EF873AE15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D1FC1-BC7D-0C08-C4E4-1AC604437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9576B6-79E5-C8B8-2631-FA1DA61799C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18439" y="1241571"/>
            <a:ext cx="3713717" cy="1436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3A0357-0B02-5B2D-83D5-C86D8327E0C7}"/>
              </a:ext>
            </a:extLst>
          </p:cNvPr>
          <p:cNvSpPr txBox="1"/>
          <p:nvPr/>
        </p:nvSpPr>
        <p:spPr>
          <a:xfrm>
            <a:off x="379127" y="2925924"/>
            <a:ext cx="42573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Cost effective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Achieves sub-ambient moisture levels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No moving parts and no power required 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3A7DF3-F741-9F62-29C9-F233E819B3CC}"/>
              </a:ext>
            </a:extLst>
          </p:cNvPr>
          <p:cNvSpPr txBox="1"/>
          <p:nvPr/>
        </p:nvSpPr>
        <p:spPr>
          <a:xfrm>
            <a:off x="379127" y="3941586"/>
            <a:ext cx="42573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Desiccants non-selectively remove water and other analytes from the gas stream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Requires regular replacement 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Performance of desiccant degrades over time leading to inconsistent output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41C5FC-30B8-057A-B865-B8E701713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272" y="1050478"/>
            <a:ext cx="3814590" cy="21457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72ABD5-01FD-D6FB-D807-71C03B24F676}"/>
              </a:ext>
            </a:extLst>
          </p:cNvPr>
          <p:cNvSpPr txBox="1"/>
          <p:nvPr/>
        </p:nvSpPr>
        <p:spPr>
          <a:xfrm>
            <a:off x="4930661" y="3941586"/>
            <a:ext cx="4179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Analytes becomes diluted in the gas sample, requiring increased analyzer sensitivity.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Critical stability of the dilution ratio </a:t>
            </a:r>
            <a:r>
              <a:rPr lang="en-US" sz="1200" dirty="0"/>
              <a:t>can </a:t>
            </a:r>
            <a:r>
              <a:rPr lang="en-US" sz="1200" b="0" i="0" dirty="0">
                <a:effectLst/>
              </a:rPr>
              <a:t>difficult to maintain </a:t>
            </a:r>
            <a:r>
              <a:rPr lang="en-US" sz="1200" dirty="0"/>
              <a:t>due to variations in </a:t>
            </a:r>
            <a:r>
              <a:rPr lang="en-US" sz="1200" b="0" i="0" dirty="0">
                <a:effectLst/>
              </a:rPr>
              <a:t>pressure and temperature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Requires access to a dry gas, such as instrument quality air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995C91-6C07-3410-37B5-5B9838DEFA30}"/>
              </a:ext>
            </a:extLst>
          </p:cNvPr>
          <p:cNvSpPr txBox="1"/>
          <p:nvPr/>
        </p:nvSpPr>
        <p:spPr>
          <a:xfrm>
            <a:off x="4930661" y="2925924"/>
            <a:ext cx="38145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Low maintenance 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Can achieve very low, sub-ambient, moisture levels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No moving parts </a:t>
            </a:r>
          </a:p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5F3D91-4D63-89C0-48BA-0067094F7512}"/>
              </a:ext>
            </a:extLst>
          </p:cNvPr>
          <p:cNvCxnSpPr>
            <a:cxnSpLocks/>
          </p:cNvCxnSpPr>
          <p:nvPr/>
        </p:nvCxnSpPr>
        <p:spPr>
          <a:xfrm>
            <a:off x="4705564" y="842481"/>
            <a:ext cx="0" cy="5291191"/>
          </a:xfrm>
          <a:prstGeom prst="line">
            <a:avLst/>
          </a:prstGeom>
          <a:ln w="9525">
            <a:solidFill>
              <a:srgbClr val="1EA6E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A55C9BAE-0709-CB84-EE23-800BF3426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7473"/>
            <a:ext cx="3323690" cy="57607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Desiccant Dryer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AE18AA-619E-14BC-986A-86B458C9F8BF}"/>
              </a:ext>
            </a:extLst>
          </p:cNvPr>
          <p:cNvSpPr txBox="1">
            <a:spLocks/>
          </p:cNvSpPr>
          <p:nvPr/>
        </p:nvSpPr>
        <p:spPr>
          <a:xfrm>
            <a:off x="5239481" y="347473"/>
            <a:ext cx="332369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Gas Dilution</a:t>
            </a:r>
          </a:p>
        </p:txBody>
      </p:sp>
    </p:spTree>
    <p:extLst>
      <p:ext uri="{BB962C8B-B14F-4D97-AF65-F5344CB8AC3E}">
        <p14:creationId xmlns:p14="http://schemas.microsoft.com/office/powerpoint/2010/main" val="2286099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D98E-FFC6-D6AD-ED5A-D64E563D7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Nafion™ Technology</a:t>
            </a:r>
          </a:p>
        </p:txBody>
      </p:sp>
      <p:pic>
        <p:nvPicPr>
          <p:cNvPr id="9" name="Content Placeholder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C642D833-E3B5-7481-395E-805109E432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21426278">
            <a:off x="2200047" y="1068577"/>
            <a:ext cx="3834271" cy="1318031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B50B7-04AF-D166-10AA-04D09E51E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646B2-1E14-7DD9-6C17-459FE683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2C6BD-BBC7-43CC-85DC-D9DADCBD3D08}" type="slidenum">
              <a:rPr lang="en-US" smtClean="0"/>
              <a:t>14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394034-7D6E-FD14-6B12-08B76E794013}"/>
              </a:ext>
            </a:extLst>
          </p:cNvPr>
          <p:cNvSpPr txBox="1"/>
          <p:nvPr/>
        </p:nvSpPr>
        <p:spPr>
          <a:xfrm>
            <a:off x="245193" y="2423594"/>
            <a:ext cx="42103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Copolymer of a Teflon™ backbone with periodic fluorocarbon sidechains which terminate in a sulfonic acid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Sulfonic acid groups participate in chemical reactions, therefore Nafion™ polymer: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Functions as an acid catalyst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Functions as an ion exchange resin with exposed to solutions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/>
              <a:t>Readily absorbs water in vapor or liquid phase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B909F2-88AD-D7EF-E78A-48A11CC3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05" y="2923162"/>
            <a:ext cx="4109902" cy="237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559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AED3F86-0430-299E-6EA9-7A248432D11B}"/>
              </a:ext>
            </a:extLst>
          </p:cNvPr>
          <p:cNvSpPr/>
          <p:nvPr/>
        </p:nvSpPr>
        <p:spPr>
          <a:xfrm>
            <a:off x="4394579" y="1692322"/>
            <a:ext cx="4637252" cy="2920621"/>
          </a:xfrm>
          <a:prstGeom prst="rect">
            <a:avLst/>
          </a:prstGeom>
          <a:solidFill>
            <a:srgbClr val="3F9AD9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2A19D-B2B7-1DC5-200F-53F639F3D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Nafion™ Selectivity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683C8-9757-FB87-A7E3-A84939BB2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B72C3-7ADA-575E-7818-C0DD2C0F3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2C6BD-BBC7-43CC-85DC-D9DADCBD3D08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24EFF2-AC07-6F30-3CAA-9B5EDF8E63D8}"/>
              </a:ext>
            </a:extLst>
          </p:cNvPr>
          <p:cNvSpPr txBox="1"/>
          <p:nvPr/>
        </p:nvSpPr>
        <p:spPr>
          <a:xfrm>
            <a:off x="457200" y="1547843"/>
            <a:ext cx="3405116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Nafion permeation selectivity is based on chemical reactivity, not the size of the molecule – not traditional permeation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Only compounds that chemically associate with sulfonic acid permeate through Nafion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Bases associate with sulfonic acid and permeate through Nafion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Few bases are gases at typical operating temperatures, so very few compounds permeate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A2283B8-3033-9BEB-699A-AF913698B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279174"/>
            <a:ext cx="3011251" cy="2114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Atmospheric Gases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Halogens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Hydrocarbons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Inorganic Acids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Other Organics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Oxides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Sulfur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Toxic Gases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28436F7-3D07-6B6E-C3A5-B8BCF9678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5697" y="2279175"/>
            <a:ext cx="4359804" cy="2114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  He  H</a:t>
            </a:r>
            <a:r>
              <a:rPr lang="en-US" sz="1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N</a:t>
            </a:r>
            <a:r>
              <a:rPr lang="en-US" sz="1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O</a:t>
            </a:r>
            <a:r>
              <a:rPr lang="en-US" sz="1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O</a:t>
            </a:r>
            <a:r>
              <a:rPr lang="en-US" sz="1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</a:t>
            </a:r>
            <a:r>
              <a:rPr lang="en-US" sz="1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Cl</a:t>
            </a:r>
            <a:r>
              <a:rPr lang="en-US" sz="1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F</a:t>
            </a:r>
            <a:r>
              <a:rPr lang="en-US" sz="1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I</a:t>
            </a:r>
            <a:r>
              <a:rPr lang="en-US" sz="1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Simple forms (alkanes)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HCl  HF  HNO</a:t>
            </a:r>
            <a:r>
              <a:rPr lang="en-US" sz="1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H</a:t>
            </a:r>
            <a:r>
              <a:rPr lang="en-US" sz="1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</a:t>
            </a:r>
            <a:r>
              <a:rPr lang="en-US" sz="1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Aromatics  Esters  Ethers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  CO</a:t>
            </a:r>
            <a:r>
              <a:rPr lang="en-US" sz="1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SO</a:t>
            </a:r>
            <a:r>
              <a:rPr lang="en-US" sz="1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NO</a:t>
            </a:r>
            <a:r>
              <a:rPr lang="en-US" sz="1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   H</a:t>
            </a:r>
            <a:r>
              <a:rPr lang="en-US" sz="1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  Mercaptans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COCl</a:t>
            </a:r>
            <a:r>
              <a:rPr lang="en-US" sz="1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HCN  NOCl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6CE3DB-47C3-AAB1-D917-BEE116A66DD7}"/>
              </a:ext>
            </a:extLst>
          </p:cNvPr>
          <p:cNvSpPr txBox="1"/>
          <p:nvPr/>
        </p:nvSpPr>
        <p:spPr>
          <a:xfrm>
            <a:off x="5595582" y="1774209"/>
            <a:ext cx="2661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Retained by Nafion</a:t>
            </a:r>
          </a:p>
        </p:txBody>
      </p:sp>
    </p:spTree>
    <p:extLst>
      <p:ext uri="{BB962C8B-B14F-4D97-AF65-F5344CB8AC3E}">
        <p14:creationId xmlns:p14="http://schemas.microsoft.com/office/powerpoint/2010/main" val="3789710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C25B0-CFD5-173F-4D38-C2DDA0FF4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Perma Pure Dryers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BACC7F-44C5-AE3D-636D-2C573DEC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88A75-56BF-5847-72B5-65478FDA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0DAF38-D185-924E-9A92-038346896A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947543"/>
            <a:ext cx="8229599" cy="3165281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675"/>
              </a:spcBef>
            </a:pPr>
            <a:r>
              <a:rPr lang="en-US" altLang="en-US" sz="2300" dirty="0">
                <a:solidFill>
                  <a:schemeClr val="tx1"/>
                </a:solidFill>
              </a:rPr>
              <a:t>Reach dew points of -40°C</a:t>
            </a:r>
          </a:p>
          <a:p>
            <a:pPr>
              <a:spcBef>
                <a:spcPts val="675"/>
              </a:spcBef>
            </a:pPr>
            <a:r>
              <a:rPr lang="en-US" altLang="en-US" sz="2300" dirty="0">
                <a:solidFill>
                  <a:schemeClr val="tx1"/>
                </a:solidFill>
              </a:rPr>
              <a:t>Flow rates up to 40 lpm</a:t>
            </a:r>
          </a:p>
          <a:p>
            <a:pPr>
              <a:spcBef>
                <a:spcPts val="675"/>
              </a:spcBef>
            </a:pPr>
            <a:r>
              <a:rPr lang="en-US" altLang="en-US" sz="2300" dirty="0">
                <a:solidFill>
                  <a:schemeClr val="tx1"/>
                </a:solidFill>
              </a:rPr>
              <a:t>Temperatures up to 100°C</a:t>
            </a:r>
          </a:p>
          <a:p>
            <a:pPr>
              <a:spcBef>
                <a:spcPts val="675"/>
              </a:spcBef>
            </a:pPr>
            <a:r>
              <a:rPr lang="en-US" altLang="en-US" sz="2300" dirty="0">
                <a:solidFill>
                  <a:schemeClr val="tx1"/>
                </a:solidFill>
              </a:rPr>
              <a:t>Tube in shell design: inner Nafion™ element with outer polymer or SS shell.</a:t>
            </a:r>
          </a:p>
          <a:p>
            <a:pPr>
              <a:spcBef>
                <a:spcPts val="675"/>
              </a:spcBef>
            </a:pPr>
            <a:r>
              <a:rPr lang="en-US" altLang="en-US" sz="2300" dirty="0">
                <a:solidFill>
                  <a:schemeClr val="tx1"/>
                </a:solidFill>
              </a:rPr>
              <a:t>Removes water vapor based on partial pressure of water vapor differential</a:t>
            </a:r>
          </a:p>
          <a:p>
            <a:pPr>
              <a:spcBef>
                <a:spcPts val="675"/>
              </a:spcBef>
            </a:pPr>
            <a:r>
              <a:rPr lang="en-US" altLang="en-US" sz="2300" dirty="0">
                <a:solidFill>
                  <a:schemeClr val="tx1"/>
                </a:solidFill>
              </a:rPr>
              <a:t>The sample gas flows through the tube, and the dry purge gas flows outside of the tube in the opposite direction</a:t>
            </a:r>
          </a:p>
          <a:p>
            <a:pPr>
              <a:spcBef>
                <a:spcPts val="675"/>
              </a:spcBef>
            </a:pPr>
            <a:r>
              <a:rPr lang="en-US" altLang="en-US" sz="2300" dirty="0">
                <a:solidFill>
                  <a:schemeClr val="tx1"/>
                </a:solidFill>
              </a:rPr>
              <a:t>The flows are sealed off from each other</a:t>
            </a:r>
          </a:p>
          <a:p>
            <a:pPr>
              <a:spcBef>
                <a:spcPts val="675"/>
              </a:spcBef>
            </a:pPr>
            <a:r>
              <a:rPr lang="en-US" altLang="en-US" sz="2300" dirty="0">
                <a:solidFill>
                  <a:schemeClr val="tx1"/>
                </a:solidFill>
              </a:rPr>
              <a:t>Available in a wide range of dryer lengths and tubing diameters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75829-7379-D035-8BAE-C783D865F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54" y="4028979"/>
            <a:ext cx="7375770" cy="17366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45409C-4916-8CF4-FEB1-54228965427F}"/>
              </a:ext>
            </a:extLst>
          </p:cNvPr>
          <p:cNvSpPr/>
          <p:nvPr/>
        </p:nvSpPr>
        <p:spPr>
          <a:xfrm>
            <a:off x="1206002" y="5366218"/>
            <a:ext cx="1771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4680"/>
                </a:solidFill>
              </a:rPr>
              <a:t>Purge Gas Out</a:t>
            </a:r>
            <a:r>
              <a:rPr lang="en-US" dirty="0">
                <a:solidFill>
                  <a:srgbClr val="004680"/>
                </a:solidFill>
              </a:rPr>
              <a:t>let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9AB472-0FAB-60AB-E674-9EC09DA5A250}"/>
              </a:ext>
            </a:extLst>
          </p:cNvPr>
          <p:cNvSpPr/>
          <p:nvPr/>
        </p:nvSpPr>
        <p:spPr>
          <a:xfrm>
            <a:off x="0" y="413560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solidFill>
                  <a:srgbClr val="004680"/>
                </a:solidFill>
              </a:rPr>
              <a:t>Sample Gas</a:t>
            </a:r>
          </a:p>
          <a:p>
            <a:pPr algn="ctr"/>
            <a:r>
              <a:rPr lang="en-US" dirty="0">
                <a:solidFill>
                  <a:srgbClr val="004680"/>
                </a:solidFill>
              </a:rPr>
              <a:t>Inlet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1BBD72-2D13-DFA4-98CF-38C3A195B9C7}"/>
              </a:ext>
            </a:extLst>
          </p:cNvPr>
          <p:cNvSpPr/>
          <p:nvPr/>
        </p:nvSpPr>
        <p:spPr>
          <a:xfrm>
            <a:off x="6049557" y="5420858"/>
            <a:ext cx="1600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4680"/>
                </a:solidFill>
              </a:rPr>
              <a:t>Purge Gas </a:t>
            </a:r>
            <a:r>
              <a:rPr lang="en-US" dirty="0">
                <a:solidFill>
                  <a:srgbClr val="004680"/>
                </a:solidFill>
              </a:rPr>
              <a:t>Inlet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9828-3E79-FF67-F7A8-33A8364EA3F7}"/>
              </a:ext>
            </a:extLst>
          </p:cNvPr>
          <p:cNvSpPr/>
          <p:nvPr/>
        </p:nvSpPr>
        <p:spPr>
          <a:xfrm>
            <a:off x="7757123" y="4250973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solidFill>
                  <a:srgbClr val="004680"/>
                </a:solidFill>
              </a:rPr>
              <a:t>Sample Gas</a:t>
            </a:r>
          </a:p>
          <a:p>
            <a:pPr algn="ctr"/>
            <a:r>
              <a:rPr lang="en-US" dirty="0">
                <a:solidFill>
                  <a:srgbClr val="004680"/>
                </a:solidFill>
              </a:rPr>
              <a:t>Outlet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3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CB899-D49D-0B08-27BB-E8008EF4A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Perma Pure Dryers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F4A49-F243-EBFF-F119-DE5FF9934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E3D03-CFD4-02F1-A81F-CA663FCAD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948EBB-C9F4-5842-67CC-646C3118FA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" y="1249499"/>
            <a:ext cx="3880625" cy="438930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800" b="1" i="0" dirty="0">
                <a:effectLst/>
              </a:rPr>
              <a:t>Pro</a:t>
            </a:r>
          </a:p>
          <a:p>
            <a:r>
              <a:rPr lang="en-US" sz="1800" b="0" i="0" dirty="0">
                <a:effectLst/>
              </a:rPr>
              <a:t>Achieves sub-ambient humidity levels (as low as –40 °C dew point) depending on configuration</a:t>
            </a:r>
          </a:p>
          <a:p>
            <a:r>
              <a:rPr lang="en-US" sz="1800" b="0" i="0" dirty="0">
                <a:effectLst/>
              </a:rPr>
              <a:t>Keeps analytes, including those that are water-soluble, in the gas sample</a:t>
            </a:r>
          </a:p>
          <a:p>
            <a:r>
              <a:rPr lang="en-US" sz="1800" b="0" i="0" dirty="0">
                <a:effectLst/>
              </a:rPr>
              <a:t>Provides a consistent humidity level of the output gas</a:t>
            </a:r>
          </a:p>
          <a:p>
            <a:r>
              <a:rPr lang="en-US" sz="1800" b="0" i="0" dirty="0">
                <a:effectLst/>
              </a:rPr>
              <a:t>No moving parts to wear out and no power required</a:t>
            </a:r>
          </a:p>
          <a:p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B608A25-E113-DB6E-57DA-34E367E25DA6}"/>
              </a:ext>
            </a:extLst>
          </p:cNvPr>
          <p:cNvSpPr txBox="1">
            <a:spLocks/>
          </p:cNvSpPr>
          <p:nvPr/>
        </p:nvSpPr>
        <p:spPr>
          <a:xfrm>
            <a:off x="4958575" y="1219200"/>
            <a:ext cx="3880625" cy="4389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800" b="1" i="0" dirty="0">
                <a:effectLst/>
                <a:latin typeface="Gotham A"/>
              </a:rPr>
              <a:t>Con</a:t>
            </a:r>
          </a:p>
          <a:p>
            <a:pPr algn="l"/>
            <a:r>
              <a:rPr lang="en-US" sz="1800" b="0" i="0" dirty="0">
                <a:effectLst/>
              </a:rPr>
              <a:t>Requires access to a dry purge gas, such as instrument quality air, compressed </a:t>
            </a:r>
            <a:r>
              <a:rPr lang="en-US" sz="1800" dirty="0"/>
              <a:t>a</a:t>
            </a:r>
            <a:r>
              <a:rPr lang="en-US" sz="1800" b="0" i="0" dirty="0">
                <a:effectLst/>
              </a:rPr>
              <a:t>ir or use of another purge gas configuration</a:t>
            </a:r>
          </a:p>
          <a:p>
            <a:r>
              <a:rPr lang="en-US" sz="1800" dirty="0"/>
              <a:t>Damaged by Ammonia</a:t>
            </a:r>
          </a:p>
        </p:txBody>
      </p:sp>
    </p:spTree>
    <p:extLst>
      <p:ext uri="{BB962C8B-B14F-4D97-AF65-F5344CB8AC3E}">
        <p14:creationId xmlns:p14="http://schemas.microsoft.com/office/powerpoint/2010/main" val="4155019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C9D01-8664-4BDB-119D-07337A12C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277049"/>
            <a:ext cx="8229600" cy="576072"/>
          </a:xfrm>
        </p:spPr>
        <p:txBody>
          <a:bodyPr/>
          <a:lstStyle/>
          <a:p>
            <a:r>
              <a:rPr lang="en-US" dirty="0"/>
              <a:t>Water Vapor Saturation Temperatures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EB3BA2-CF05-0AEA-8BFA-CADC5468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4B38C-7F0C-5E0E-CFCA-45DFC3BE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Rectangle 112">
            <a:extLst>
              <a:ext uri="{FF2B5EF4-FFF2-40B4-BE49-F238E27FC236}">
                <a16:creationId xmlns:a16="http://schemas.microsoft.com/office/drawing/2014/main" id="{B17DD2FA-767C-9DED-9375-EDAA6DD1F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527" y="1680520"/>
            <a:ext cx="4343400" cy="304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latin typeface="Montserrat"/>
            </a:endParaRPr>
          </a:p>
        </p:txBody>
      </p:sp>
      <p:sp>
        <p:nvSpPr>
          <p:cNvPr id="9" name="Rectangle 111">
            <a:extLst>
              <a:ext uri="{FF2B5EF4-FFF2-40B4-BE49-F238E27FC236}">
                <a16:creationId xmlns:a16="http://schemas.microsoft.com/office/drawing/2014/main" id="{189F99E5-471D-A817-BD3C-19C237396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40" y="5495321"/>
            <a:ext cx="4343400" cy="304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latin typeface="Montserrat"/>
            </a:endParaRPr>
          </a:p>
        </p:txBody>
      </p:sp>
      <p:sp>
        <p:nvSpPr>
          <p:cNvPr id="10" name="Rectangle 110">
            <a:extLst>
              <a:ext uri="{FF2B5EF4-FFF2-40B4-BE49-F238E27FC236}">
                <a16:creationId xmlns:a16="http://schemas.microsoft.com/office/drawing/2014/main" id="{D0031052-578B-D9B6-2D23-D82FD02BD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27" y="3063918"/>
            <a:ext cx="4343400" cy="304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latin typeface="Montserrat"/>
            </a:endParaRPr>
          </a:p>
        </p:txBody>
      </p:sp>
      <p:sp>
        <p:nvSpPr>
          <p:cNvPr id="11" name="Rectangle 109">
            <a:extLst>
              <a:ext uri="{FF2B5EF4-FFF2-40B4-BE49-F238E27FC236}">
                <a16:creationId xmlns:a16="http://schemas.microsoft.com/office/drawing/2014/main" id="{1AB148C1-7661-3CF6-7DDD-311F7EC5B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40" y="4497406"/>
            <a:ext cx="4343400" cy="304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latin typeface="Montserrat"/>
            </a:endParaRPr>
          </a:p>
        </p:txBody>
      </p:sp>
      <p:graphicFrame>
        <p:nvGraphicFramePr>
          <p:cNvPr id="12" name="Group 107">
            <a:extLst>
              <a:ext uri="{FF2B5EF4-FFF2-40B4-BE49-F238E27FC236}">
                <a16:creationId xmlns:a16="http://schemas.microsoft.com/office/drawing/2014/main" id="{2916686D-5237-FC46-9B79-3606B8C10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399528"/>
              </p:ext>
            </p:extLst>
          </p:nvPr>
        </p:nvGraphicFramePr>
        <p:xfrm>
          <a:off x="286327" y="926689"/>
          <a:ext cx="4495800" cy="4937480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572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°F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°C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% Water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42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212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100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42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158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30.7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42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149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25.2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42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141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20.0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42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131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15.5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414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114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46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10.0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42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5.55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42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68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3.31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42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1.21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742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0.80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42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32</a:t>
                      </a:r>
                    </a:p>
                  </a:txBody>
                  <a:tcPr marT="45710" marB="4571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T="45710" marB="4571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0.61</a:t>
                      </a:r>
                    </a:p>
                  </a:txBody>
                  <a:tcPr marT="45710" marB="4571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742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</a:t>
                      </a:r>
                    </a:p>
                  </a:txBody>
                  <a:tcPr marT="45710" marB="4571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-10</a:t>
                      </a:r>
                    </a:p>
                  </a:txBody>
                  <a:tcPr marT="45710" marB="4571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0.26</a:t>
                      </a:r>
                    </a:p>
                  </a:txBody>
                  <a:tcPr marT="45710" marB="4571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742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T="45710" marB="4571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-18</a:t>
                      </a:r>
                    </a:p>
                  </a:txBody>
                  <a:tcPr marT="45710" marB="4571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0.12</a:t>
                      </a:r>
                    </a:p>
                  </a:txBody>
                  <a:tcPr marT="45710" marB="4571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EC343EC-A8BA-B467-8E8D-FA87DDC0A0E8}"/>
              </a:ext>
            </a:extLst>
          </p:cNvPr>
          <p:cNvSpPr txBox="1"/>
          <p:nvPr/>
        </p:nvSpPr>
        <p:spPr>
          <a:xfrm>
            <a:off x="5084790" y="1625377"/>
            <a:ext cx="148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 Scrubber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88F03F-946A-7529-B90B-F8137240FAA8}"/>
              </a:ext>
            </a:extLst>
          </p:cNvPr>
          <p:cNvSpPr txBox="1"/>
          <p:nvPr/>
        </p:nvSpPr>
        <p:spPr>
          <a:xfrm>
            <a:off x="4934527" y="3031652"/>
            <a:ext cx="250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Gas Combustion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A3F856-FE11-9484-DBF8-92BB6976FA00}"/>
              </a:ext>
            </a:extLst>
          </p:cNvPr>
          <p:cNvSpPr txBox="1"/>
          <p:nvPr/>
        </p:nvSpPr>
        <p:spPr>
          <a:xfrm>
            <a:off x="4934527" y="4441392"/>
            <a:ext cx="179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 Cooler output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4436AD-1451-7698-A081-D26B6BD133C3}"/>
              </a:ext>
            </a:extLst>
          </p:cNvPr>
          <p:cNvSpPr txBox="1"/>
          <p:nvPr/>
        </p:nvSpPr>
        <p:spPr>
          <a:xfrm>
            <a:off x="4918304" y="5373270"/>
            <a:ext cx="380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Nafion Dryers remove 80% of Water Vapor left by Cooler</a:t>
            </a:r>
          </a:p>
        </p:txBody>
      </p:sp>
    </p:spTree>
    <p:extLst>
      <p:ext uri="{BB962C8B-B14F-4D97-AF65-F5344CB8AC3E}">
        <p14:creationId xmlns:p14="http://schemas.microsoft.com/office/powerpoint/2010/main" val="78453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0A1227F-A68C-B871-950A-B355BCB6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406" y="2333153"/>
            <a:ext cx="2906540" cy="325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358CAEE-844A-9DBC-CFA1-CDBC907A893C}"/>
              </a:ext>
            </a:extLst>
          </p:cNvPr>
          <p:cNvCxnSpPr>
            <a:cxnSpLocks/>
          </p:cNvCxnSpPr>
          <p:nvPr/>
        </p:nvCxnSpPr>
        <p:spPr>
          <a:xfrm>
            <a:off x="3212432" y="3240865"/>
            <a:ext cx="4392037" cy="12032"/>
          </a:xfrm>
          <a:prstGeom prst="line">
            <a:avLst/>
          </a:prstGeom>
          <a:ln w="10795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45000"/>
                    <a:lumOff val="55000"/>
                    <a:alpha val="7000"/>
                  </a:schemeClr>
                </a:gs>
                <a:gs pos="0">
                  <a:schemeClr val="accent1">
                    <a:lumMod val="30000"/>
                    <a:lumOff val="70000"/>
                    <a:alpha val="38000"/>
                  </a:schemeClr>
                </a:gs>
              </a:gsLst>
              <a:lin ang="189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3F6DA5C-93B4-5711-EB70-F04D8B034087}"/>
              </a:ext>
            </a:extLst>
          </p:cNvPr>
          <p:cNvSpPr/>
          <p:nvPr/>
        </p:nvSpPr>
        <p:spPr>
          <a:xfrm>
            <a:off x="5822360" y="2926333"/>
            <a:ext cx="1122612" cy="7688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Pump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Emissions Monitoring</a:t>
            </a: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9CD5E959-F6AF-350D-F01C-671F37276EB2}"/>
              </a:ext>
            </a:extLst>
          </p:cNvPr>
          <p:cNvSpPr/>
          <p:nvPr/>
        </p:nvSpPr>
        <p:spPr>
          <a:xfrm>
            <a:off x="534932" y="1353620"/>
            <a:ext cx="832207" cy="4613097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C5C91CA-28B8-7731-7733-B3C628F2C29E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1058175" y="2727789"/>
            <a:ext cx="856417" cy="293748"/>
          </a:xfrm>
          <a:prstGeom prst="curvedConnector3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9F6F3B1-DB5C-B07D-B532-D3BEC1982B09}"/>
              </a:ext>
            </a:extLst>
          </p:cNvPr>
          <p:cNvSpPr/>
          <p:nvPr/>
        </p:nvSpPr>
        <p:spPr>
          <a:xfrm>
            <a:off x="869323" y="2619910"/>
            <a:ext cx="188852" cy="2157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4EDB0D5-E30F-442D-202C-E63FAD725CF5}"/>
              </a:ext>
            </a:extLst>
          </p:cNvPr>
          <p:cNvSpPr/>
          <p:nvPr/>
        </p:nvSpPr>
        <p:spPr>
          <a:xfrm>
            <a:off x="7389184" y="2903384"/>
            <a:ext cx="1122612" cy="7688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Analyzer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C10A61-53F6-DD53-3384-EF32A4CADBA2}"/>
              </a:ext>
            </a:extLst>
          </p:cNvPr>
          <p:cNvSpPr/>
          <p:nvPr/>
        </p:nvSpPr>
        <p:spPr>
          <a:xfrm>
            <a:off x="3477126" y="2979506"/>
            <a:ext cx="1443790" cy="449494"/>
          </a:xfrm>
          <a:prstGeom prst="rect">
            <a:avLst/>
          </a:prstGeom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PP Dryer</a:t>
            </a:r>
          </a:p>
        </p:txBody>
      </p:sp>
      <p:sp>
        <p:nvSpPr>
          <p:cNvPr id="5" name="Callout: Line with No Border 4">
            <a:extLst>
              <a:ext uri="{FF2B5EF4-FFF2-40B4-BE49-F238E27FC236}">
                <a16:creationId xmlns:a16="http://schemas.microsoft.com/office/drawing/2014/main" id="{5E0E075E-EF10-23FF-4FA5-B001E1FCFC72}"/>
              </a:ext>
            </a:extLst>
          </p:cNvPr>
          <p:cNvSpPr/>
          <p:nvPr/>
        </p:nvSpPr>
        <p:spPr>
          <a:xfrm>
            <a:off x="4722124" y="3961298"/>
            <a:ext cx="4285397" cy="1754831"/>
          </a:xfrm>
          <a:prstGeom prst="callout1">
            <a:avLst>
              <a:gd name="adj1" fmla="val 31971"/>
              <a:gd name="adj2" fmla="val -50"/>
              <a:gd name="adj3" fmla="val -22824"/>
              <a:gd name="adj4" fmla="val -89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Polisher for removal of water carryover to pump / analyzer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Protection from fluctuating moisture levels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Dew points down to -40°C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Prevents acid formation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Reduces unscheduled maintenance</a:t>
            </a:r>
          </a:p>
          <a:p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370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C44D6-CEC6-297C-33FF-D685EB86C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CEMS Sample Conditioning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F329B-B180-0468-2E79-CBC6E5BDE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6261E-675B-27BF-7BAB-6834DEE4B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FC34FA-4632-C2DD-6564-F1EA5201EA24}"/>
              </a:ext>
            </a:extLst>
          </p:cNvPr>
          <p:cNvSpPr txBox="1"/>
          <p:nvPr/>
        </p:nvSpPr>
        <p:spPr>
          <a:xfrm>
            <a:off x="457200" y="1575874"/>
            <a:ext cx="83076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Difficult to sample a hot, wet, dirty and corrosive gas reliably &amp; consistently</a:t>
            </a:r>
            <a:r>
              <a:rPr lang="en-US" sz="2000" b="0" i="0" dirty="0">
                <a:effectLst/>
              </a:rPr>
              <a:t>​</a:t>
            </a:r>
          </a:p>
          <a:p>
            <a:pPr algn="l" rtl="0" fontAlgn="base"/>
            <a:endParaRPr lang="en-US" sz="2000" b="0" i="0" dirty="0">
              <a:effectLst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High reliability required – systems must run for a long time without supervision</a:t>
            </a:r>
            <a:r>
              <a:rPr lang="en-US" sz="2000" b="0" i="0" dirty="0">
                <a:effectLst/>
              </a:rPr>
              <a:t>​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Must tolerate adverse and faulty operating conditions</a:t>
            </a:r>
            <a:r>
              <a:rPr lang="en-US" sz="2000" b="0" i="0" dirty="0">
                <a:effectLst/>
              </a:rPr>
              <a:t>​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Hot and Humid ambient conditions (up to 50 C) if installed outside</a:t>
            </a:r>
            <a:r>
              <a:rPr lang="en-US" sz="2000" b="0" i="0" dirty="0">
                <a:effectLst/>
              </a:rPr>
              <a:t>​</a:t>
            </a:r>
          </a:p>
          <a:p>
            <a:pPr marL="800100" lvl="1" indent="-342900" fontAlgn="base">
              <a:buFont typeface="Wingdings" panose="05000000000000000000" pitchFamily="2" charset="2"/>
              <a:buChar char="ü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Systems require maintenance and sometimes costly repair to maintain compliance</a:t>
            </a:r>
            <a:endParaRPr lang="en-US" sz="20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0880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923F3-2EC7-5930-5CA0-2CBA71508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In Moisture Removal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7B629-0C67-ABC9-D1F0-BBEA8197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D7662-03DD-EC9F-2A86-D216EA74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1FB7FAE-832B-F4B1-88F9-633AB4BBBDC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Is the actual dew point of the gas known at all points in process?</a:t>
            </a:r>
          </a:p>
          <a:p>
            <a:r>
              <a:rPr lang="en-US" dirty="0"/>
              <a:t>Can the environment along the pathway be controlled? </a:t>
            </a:r>
          </a:p>
          <a:p>
            <a:r>
              <a:rPr lang="en-US" dirty="0"/>
              <a:t>Does any part of the process affect the moisture content of the gas? </a:t>
            </a:r>
          </a:p>
          <a:p>
            <a:pPr lvl="1"/>
            <a:r>
              <a:rPr lang="en-US" dirty="0"/>
              <a:t>Unexpected increase in moisture content from source </a:t>
            </a:r>
          </a:p>
          <a:p>
            <a:pPr lvl="1"/>
            <a:r>
              <a:rPr lang="en-US" dirty="0"/>
              <a:t>Addition of other gases including ambient air</a:t>
            </a:r>
          </a:p>
          <a:p>
            <a:r>
              <a:rPr lang="en-US" dirty="0"/>
              <a:t>Do current drying solutions remove enough water</a:t>
            </a:r>
          </a:p>
          <a:p>
            <a:pPr lvl="1"/>
            <a:r>
              <a:rPr lang="en-US" dirty="0"/>
              <a:t>Liquid</a:t>
            </a:r>
          </a:p>
          <a:p>
            <a:pPr lvl="1"/>
            <a:r>
              <a:rPr lang="en-US" dirty="0"/>
              <a:t>Vapor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0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C7A32-9569-6DCE-E198-C48D7C8A4C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970650-66EF-58B0-8739-ABC9D43C43B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62725"/>
            <a:ext cx="6342063" cy="230188"/>
          </a:xfrm>
        </p:spPr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6" name="Google Shape;189;p40">
            <a:extLst>
              <a:ext uri="{FF2B5EF4-FFF2-40B4-BE49-F238E27FC236}">
                <a16:creationId xmlns:a16="http://schemas.microsoft.com/office/drawing/2014/main" id="{C9217037-68B8-1E35-586C-4EBF58CF995D}"/>
              </a:ext>
            </a:extLst>
          </p:cNvPr>
          <p:cNvSpPr txBox="1"/>
          <p:nvPr/>
        </p:nvSpPr>
        <p:spPr>
          <a:xfrm>
            <a:off x="0" y="2047325"/>
            <a:ext cx="91440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New Products</a:t>
            </a:r>
            <a:endParaRPr sz="3600" dirty="0">
              <a:solidFill>
                <a:schemeClr val="bg1">
                  <a:lumMod val="95000"/>
                </a:schemeClr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50970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4D651-6EAE-541C-A6F9-294C244A2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Sample Gas Cooler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22901D-3E64-7FBB-71A1-8E8DB1DF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22603-0CBE-5682-E818-1C4AA5DE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40FD5D5-F6E0-255C-F255-17F65B00647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12529" y="1234281"/>
            <a:ext cx="5117772" cy="4389437"/>
          </a:xfrm>
        </p:spPr>
      </p:pic>
      <p:pic>
        <p:nvPicPr>
          <p:cNvPr id="14" name="Picture 13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17AB8A5B-662F-1CBA-4417-D8497F820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128" y="942697"/>
            <a:ext cx="2669542" cy="487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43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158C8-7E50-BB2B-B94E-93F4636B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Sample Gas Cooler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909A85-7949-C61B-49DA-E61604737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E2E30-CEDE-BA56-BCED-C639CEE86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60140-63A0-88BE-4B96-DDFDE6690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302" y="875012"/>
            <a:ext cx="7068529" cy="56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92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53F19-EC29-3578-06E5-2958249AA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84912-F144-53C4-0AD3-6B360E0E7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B7D3C8-3437-4C56-28F9-FAA2E61AD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95" y="1895708"/>
            <a:ext cx="7516375" cy="251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3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77746-0011-9EF2-24B9-7C6A3721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Heated Lines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C7ACA9-9FF9-3D2B-9856-A2217B60A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B9118-DB7C-30A1-F100-6C5FC4016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C1BED6-F2D3-DFDB-A903-D12F360D71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4454" y="1439070"/>
            <a:ext cx="5151864" cy="438930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Where are they used?</a:t>
            </a:r>
          </a:p>
          <a:p>
            <a:pPr marL="0" indent="0">
              <a:buNone/>
            </a:pPr>
            <a:r>
              <a:rPr lang="en-US" sz="1800" dirty="0"/>
              <a:t>Transport the sample gas from the sample source to the gas conditioning system or analyzer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Moisture can distort the analytical measurement and damage the equipment</a:t>
            </a:r>
          </a:p>
          <a:p>
            <a:pPr lvl="1"/>
            <a:r>
              <a:rPr lang="en-US" sz="1600" dirty="0"/>
              <a:t>Ensure the temperature of the sample gas stays above the dew point to prevent condensation from occurring in the samples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D87AA6-4DE9-4DE3-AC2C-1DE1EFBFF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318" y="2098178"/>
            <a:ext cx="3638686" cy="273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20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6E4A-4F1D-806C-C20F-72720FCC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7EE69-AD92-DE45-B860-C99687447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887B2-0132-27F6-5754-94D751434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BB1FBA-E6BE-C4A9-1CE9-631A7106035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98345" y="1249363"/>
            <a:ext cx="6947309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28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1F0D80E-165D-27D1-8485-8DFD32598BB3}"/>
              </a:ext>
            </a:extLst>
          </p:cNvPr>
          <p:cNvGrpSpPr/>
          <p:nvPr/>
        </p:nvGrpSpPr>
        <p:grpSpPr>
          <a:xfrm>
            <a:off x="3840226" y="4353581"/>
            <a:ext cx="3004647" cy="1857110"/>
            <a:chOff x="6212980" y="2792076"/>
            <a:chExt cx="3004647" cy="185711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81C620-CED0-4084-ACAF-DAA80E3FB4B3}"/>
                </a:ext>
              </a:extLst>
            </p:cNvPr>
            <p:cNvGrpSpPr/>
            <p:nvPr/>
          </p:nvGrpSpPr>
          <p:grpSpPr>
            <a:xfrm>
              <a:off x="6212980" y="2792076"/>
              <a:ext cx="3004647" cy="1857110"/>
              <a:chOff x="6114314" y="3715468"/>
              <a:chExt cx="3004647" cy="185711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C716FD5-732E-A0A0-71D7-00D6EE8F2B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92801" y="3715468"/>
                <a:ext cx="2226160" cy="1647148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A39140-E969-644A-8215-0D7547EA2D0F}"/>
                  </a:ext>
                </a:extLst>
              </p:cNvPr>
              <p:cNvSpPr txBox="1"/>
              <p:nvPr/>
            </p:nvSpPr>
            <p:spPr>
              <a:xfrm>
                <a:off x="7704303" y="4017666"/>
                <a:ext cx="13612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Montserrat" panose="00000500000000000000" pitchFamily="50" charset="0"/>
                  </a:rPr>
                  <a:t>Insulation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48AAD661-3589-35D4-E97D-A81CA2D0CA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52511" y="4263887"/>
                <a:ext cx="0" cy="1706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F8FFFB-E1F4-1C63-560B-55A5093C7C4B}"/>
                  </a:ext>
                </a:extLst>
              </p:cNvPr>
              <p:cNvSpPr txBox="1"/>
              <p:nvPr/>
            </p:nvSpPr>
            <p:spPr>
              <a:xfrm>
                <a:off x="7413829" y="5326357"/>
                <a:ext cx="126441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Montserrat" panose="00000500000000000000" pitchFamily="50" charset="0"/>
                  </a:rPr>
                  <a:t>Bus Wires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AA4286D-563B-E797-B51A-48797517D6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11883" y="5108302"/>
                <a:ext cx="0" cy="2417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EC7CDB3-51BE-764F-6FEC-7222C789F302}"/>
                  </a:ext>
                </a:extLst>
              </p:cNvPr>
              <p:cNvSpPr txBox="1"/>
              <p:nvPr/>
            </p:nvSpPr>
            <p:spPr>
              <a:xfrm>
                <a:off x="6114314" y="4700263"/>
                <a:ext cx="165314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Montserrat" panose="00000500000000000000" pitchFamily="50" charset="0"/>
                  </a:rPr>
                  <a:t>Conductive Core Self-Regulating  Heating Matrix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5D3E69D-2021-E2E6-84ED-6A926DB293BD}"/>
                </a:ext>
              </a:extLst>
            </p:cNvPr>
            <p:cNvCxnSpPr>
              <a:cxnSpLocks/>
            </p:cNvCxnSpPr>
            <p:nvPr/>
          </p:nvCxnSpPr>
          <p:spPr>
            <a:xfrm>
              <a:off x="7616334" y="4048980"/>
              <a:ext cx="25106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F30B45-E440-3B40-6391-0CEF6DED2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Different Heated Lines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3C5F9-B3CE-4A93-5E78-AE51828C1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2F0B6-3679-85FB-BE52-559D216E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E91F33-9CEC-3136-8ACC-1523E0EFD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15" y="1256340"/>
            <a:ext cx="3262365" cy="1541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5B9F0D-6169-CFEC-9297-0B976EC8E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0" y="2583715"/>
            <a:ext cx="3952875" cy="217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BE475F-F973-200E-521F-440A5A12750C}"/>
              </a:ext>
            </a:extLst>
          </p:cNvPr>
          <p:cNvSpPr txBox="1"/>
          <p:nvPr/>
        </p:nvSpPr>
        <p:spPr>
          <a:xfrm>
            <a:off x="66270" y="4867911"/>
            <a:ext cx="31478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Thermal Energy is transferred to the tube through both conductive and radiant modes of heat.  Radiant energy emitted away from the tube is reflected back on to the tube.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F8528-9E96-AA68-46B7-FA2ABCC15227}"/>
              </a:ext>
            </a:extLst>
          </p:cNvPr>
          <p:cNvSpPr txBox="1"/>
          <p:nvPr/>
        </p:nvSpPr>
        <p:spPr>
          <a:xfrm>
            <a:off x="-47784" y="1050545"/>
            <a:ext cx="406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50" charset="0"/>
              </a:rPr>
              <a:t>Electrical Resistance Heat Tape</a:t>
            </a:r>
            <a:endParaRPr lang="en-US" sz="1400" dirty="0">
              <a:latin typeface="Montserrat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66B406-A2BD-8B40-C0CE-45FA25D0443E}"/>
              </a:ext>
            </a:extLst>
          </p:cNvPr>
          <p:cNvSpPr txBox="1"/>
          <p:nvPr/>
        </p:nvSpPr>
        <p:spPr>
          <a:xfrm>
            <a:off x="6182221" y="4512564"/>
            <a:ext cx="31782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Bus contacts surrounded by a conductive self-regulating heating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Adjusts output heat in respect to increase and decreases in sample temperature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E38937-8AA5-DD00-5566-06A83A72FED5}"/>
              </a:ext>
            </a:extLst>
          </p:cNvPr>
          <p:cNvSpPr txBox="1"/>
          <p:nvPr/>
        </p:nvSpPr>
        <p:spPr>
          <a:xfrm>
            <a:off x="5911159" y="1616193"/>
            <a:ext cx="33470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Alternating bus contacts at fixed intervals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Produces constant foot to foot power output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DB37F0-D2E7-46F1-AE53-8CE627FDD9A4}"/>
              </a:ext>
            </a:extLst>
          </p:cNvPr>
          <p:cNvSpPr txBox="1"/>
          <p:nvPr/>
        </p:nvSpPr>
        <p:spPr>
          <a:xfrm>
            <a:off x="4757304" y="1050978"/>
            <a:ext cx="406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50" charset="0"/>
              </a:rPr>
              <a:t>Constant Power Density (CPD)</a:t>
            </a:r>
            <a:endParaRPr lang="en-US" sz="1400" dirty="0">
              <a:latin typeface="Montserrat" panose="00000500000000000000" pitchFamily="50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C70BF72-091D-1139-BFF0-93346925A763}"/>
              </a:ext>
            </a:extLst>
          </p:cNvPr>
          <p:cNvGrpSpPr/>
          <p:nvPr/>
        </p:nvGrpSpPr>
        <p:grpSpPr>
          <a:xfrm>
            <a:off x="4386697" y="1345805"/>
            <a:ext cx="1670163" cy="1489878"/>
            <a:chOff x="6576585" y="1170521"/>
            <a:chExt cx="2548548" cy="202405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B145C9-D780-2262-4867-8313EEE7E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6585" y="1170521"/>
              <a:ext cx="2474115" cy="1693206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78B41D0-FC07-38F8-A69F-9AFCCD2157DA}"/>
                </a:ext>
              </a:extLst>
            </p:cNvPr>
            <p:cNvCxnSpPr>
              <a:cxnSpLocks/>
            </p:cNvCxnSpPr>
            <p:nvPr/>
          </p:nvCxnSpPr>
          <p:spPr>
            <a:xfrm>
              <a:off x="8456957" y="1830379"/>
              <a:ext cx="0" cy="3492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9E34D4-2185-0B4C-CD7D-6F9920FD9EF9}"/>
                </a:ext>
              </a:extLst>
            </p:cNvPr>
            <p:cNvSpPr txBox="1"/>
            <p:nvPr/>
          </p:nvSpPr>
          <p:spPr>
            <a:xfrm>
              <a:off x="7768868" y="1571699"/>
              <a:ext cx="12644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Montserrat" panose="00000500000000000000" pitchFamily="50" charset="0"/>
                </a:rPr>
                <a:t>Bus Wires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0396E7F-7C89-0E8A-2F16-AEC52B6F281C}"/>
                </a:ext>
              </a:extLst>
            </p:cNvPr>
            <p:cNvSpPr txBox="1"/>
            <p:nvPr/>
          </p:nvSpPr>
          <p:spPr>
            <a:xfrm>
              <a:off x="7016647" y="2601825"/>
              <a:ext cx="10952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Montserrat" panose="00000500000000000000" pitchFamily="50" charset="0"/>
                </a:rPr>
                <a:t>Heating wires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360F71-7C09-4CFD-87E7-48B3FA237A67}"/>
                </a:ext>
              </a:extLst>
            </p:cNvPr>
            <p:cNvSpPr txBox="1"/>
            <p:nvPr/>
          </p:nvSpPr>
          <p:spPr>
            <a:xfrm>
              <a:off x="7763845" y="2948357"/>
              <a:ext cx="136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Montserrat" panose="00000500000000000000" pitchFamily="50" charset="0"/>
                </a:rPr>
                <a:t>Insulation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06DB657-4AD9-E940-F24D-E699A52758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0297" y="2579915"/>
              <a:ext cx="0" cy="2943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69B7866-BA86-E68C-1F7B-1DF8700B3B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5148" y="2416630"/>
              <a:ext cx="0" cy="2943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38DB630-AE4C-A044-5C89-FBD36DF865CC}"/>
              </a:ext>
            </a:extLst>
          </p:cNvPr>
          <p:cNvSpPr txBox="1"/>
          <p:nvPr/>
        </p:nvSpPr>
        <p:spPr>
          <a:xfrm>
            <a:off x="4814778" y="3879075"/>
            <a:ext cx="406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50" charset="0"/>
              </a:rPr>
              <a:t>Self-Regulating (SR)</a:t>
            </a:r>
            <a:endParaRPr lang="en-US" sz="1400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39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4A970-0FC0-86DE-8596-4419ECE94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Consistent Heating	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032C32-7A16-AB2A-6A2F-9AA948536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DC3A8-4B3C-FE69-D43B-C289D588B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6523938-00F7-6825-2157-8C442571B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591"/>
          <a:stretch/>
        </p:blipFill>
        <p:spPr>
          <a:xfrm>
            <a:off x="621315" y="1899898"/>
            <a:ext cx="4653005" cy="104285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F0822BC-5F5A-4B7D-03C6-A2C81111F941}"/>
              </a:ext>
            </a:extLst>
          </p:cNvPr>
          <p:cNvSpPr txBox="1"/>
          <p:nvPr/>
        </p:nvSpPr>
        <p:spPr>
          <a:xfrm>
            <a:off x="621315" y="3142923"/>
            <a:ext cx="8229600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50" charset="0"/>
              </a:rPr>
              <a:t>Heat Tape is precisely wound  around the sample tube to provide consistent sample temperature along the entire circumference and length of the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Montserrat" panose="00000500000000000000" pitchFamily="50" charset="0"/>
              </a:rPr>
              <a:t>Flexible even when energized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Montserrat" panose="00000500000000000000" pitchFamily="50" charset="0"/>
              </a:rPr>
              <a:t>Frequent movement does not damage the heating element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Montserrat" panose="00000500000000000000" pitchFamily="50" charset="0"/>
              </a:rPr>
              <a:t>Ideal for rugged applications</a:t>
            </a:r>
            <a:endParaRPr lang="en-US" dirty="0">
              <a:latin typeface="Montserrat" panose="00000500000000000000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9B3207-C6DE-0274-4E15-A320CDC1A63F}"/>
              </a:ext>
            </a:extLst>
          </p:cNvPr>
          <p:cNvSpPr txBox="1"/>
          <p:nvPr/>
        </p:nvSpPr>
        <p:spPr>
          <a:xfrm>
            <a:off x="457200" y="1338033"/>
            <a:ext cx="4515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Montserrat" panose="00000500000000000000" pitchFamily="50" charset="0"/>
              </a:rPr>
              <a:t>Electrical Resistance Heat Tape</a:t>
            </a:r>
          </a:p>
        </p:txBody>
      </p:sp>
    </p:spTree>
    <p:extLst>
      <p:ext uri="{BB962C8B-B14F-4D97-AF65-F5344CB8AC3E}">
        <p14:creationId xmlns:p14="http://schemas.microsoft.com/office/powerpoint/2010/main" val="1504193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B1144-1F5B-8741-E34E-4F5A28EFC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Clayborn Electrical Resistive Heat Tape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894F80-A093-1AE5-05D9-2302D8314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3AE43-437D-5FA1-C215-E862991B0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5D294F-BB19-AE7A-2C8D-D4ED0FFB91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169" y="1318079"/>
            <a:ext cx="5597913" cy="4389301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600" b="1" dirty="0">
                <a:cs typeface="Helvetica"/>
              </a:rPr>
              <a:t>Heating Element</a:t>
            </a:r>
          </a:p>
          <a:p>
            <a:pPr indent="137160">
              <a:spcAft>
                <a:spcPts val="1200"/>
              </a:spcAft>
              <a:buFont typeface="Arial"/>
              <a:buChar char="•"/>
            </a:pPr>
            <a:r>
              <a:rPr lang="en-US" sz="2000" dirty="0">
                <a:cs typeface="Helvetica Light"/>
              </a:rPr>
              <a:t>Electrical resistance heating tape</a:t>
            </a:r>
          </a:p>
          <a:p>
            <a:pPr lvl="1" indent="137160">
              <a:spcAft>
                <a:spcPts val="1200"/>
              </a:spcAft>
              <a:buFont typeface="Arial"/>
              <a:buChar char="•"/>
            </a:pPr>
            <a:r>
              <a:rPr lang="en-US" sz="2000" dirty="0">
                <a:cs typeface="Helvetica Light"/>
              </a:rPr>
              <a:t>Highly efficient architecture</a:t>
            </a:r>
          </a:p>
          <a:p>
            <a:pPr lvl="1" indent="137160">
              <a:spcAft>
                <a:spcPts val="1200"/>
              </a:spcAft>
              <a:buFont typeface="Arial"/>
              <a:buChar char="•"/>
            </a:pPr>
            <a:r>
              <a:rPr lang="en-US" sz="2000" dirty="0">
                <a:cs typeface="Helvetica Light"/>
              </a:rPr>
              <a:t>Rapid heat-up time</a:t>
            </a:r>
          </a:p>
          <a:p>
            <a:pPr lvl="1" indent="137160">
              <a:spcAft>
                <a:spcPts val="1200"/>
              </a:spcAft>
              <a:buFont typeface="Arial"/>
              <a:buChar char="•"/>
            </a:pPr>
            <a:r>
              <a:rPr lang="en-US" sz="2000" dirty="0">
                <a:cs typeface="Helvetica Light"/>
              </a:rPr>
              <a:t>Precise wrapping for consistent heating</a:t>
            </a:r>
          </a:p>
          <a:p>
            <a:pPr lvl="1" indent="137160">
              <a:spcAft>
                <a:spcPts val="1200"/>
              </a:spcAft>
              <a:buFont typeface="Arial"/>
              <a:buChar char="•"/>
            </a:pPr>
            <a:r>
              <a:rPr lang="en-US" sz="2000" dirty="0">
                <a:cs typeface="Helvetica Light"/>
              </a:rPr>
              <a:t>Customizable to achieve specific temperature / length / input voltage combinations</a:t>
            </a:r>
          </a:p>
          <a:p>
            <a:pPr lvl="2" indent="137160">
              <a:spcAft>
                <a:spcPts val="1200"/>
              </a:spcAft>
              <a:buFont typeface="Arial"/>
              <a:buChar char="•"/>
            </a:pPr>
            <a:r>
              <a:rPr lang="en-US" sz="2000" dirty="0">
                <a:cs typeface="Helvetica Light"/>
              </a:rPr>
              <a:t>AC or DC operation</a:t>
            </a:r>
          </a:p>
          <a:p>
            <a:pPr lvl="2" indent="137160">
              <a:spcAft>
                <a:spcPts val="1200"/>
              </a:spcAft>
              <a:buFont typeface="Arial"/>
              <a:buChar char="•"/>
            </a:pPr>
            <a:r>
              <a:rPr lang="en-US" sz="2000" dirty="0">
                <a:cs typeface="Helvetica Light"/>
              </a:rPr>
              <a:t>12v, 24v, 120v, 208v, 240, 277v, and 480v input</a:t>
            </a:r>
          </a:p>
          <a:p>
            <a:pPr lvl="2" indent="137160">
              <a:spcAft>
                <a:spcPts val="1200"/>
              </a:spcAft>
              <a:buFont typeface="Arial"/>
              <a:buChar char="•"/>
            </a:pPr>
            <a:r>
              <a:rPr lang="en-US" sz="2000" dirty="0">
                <a:cs typeface="Helvetica Light"/>
              </a:rPr>
              <a:t>3-phase operation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FC070B-094B-F0A8-AE49-53431B2E4C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7" b="14093"/>
          <a:stretch/>
        </p:blipFill>
        <p:spPr>
          <a:xfrm>
            <a:off x="6037004" y="1885299"/>
            <a:ext cx="2367856" cy="257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00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AE6AF-59A7-6C36-4841-469E78D9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Pathway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619785-25C6-67D3-485A-E2E165D67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ABFA6-126D-C760-C48C-CFCF4141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D33A5C-59DD-49B1-163E-1C61301F383C}"/>
              </a:ext>
            </a:extLst>
          </p:cNvPr>
          <p:cNvCxnSpPr>
            <a:cxnSpLocks/>
          </p:cNvCxnSpPr>
          <p:nvPr/>
        </p:nvCxnSpPr>
        <p:spPr>
          <a:xfrm>
            <a:off x="3135807" y="3627854"/>
            <a:ext cx="2539621" cy="2798"/>
          </a:xfrm>
          <a:prstGeom prst="line">
            <a:avLst/>
          </a:prstGeom>
          <a:ln w="177800" cmpd="sng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8CDF7D-04A8-5585-A0AB-CAEDB077BA65}"/>
              </a:ext>
            </a:extLst>
          </p:cNvPr>
          <p:cNvCxnSpPr>
            <a:cxnSpLocks/>
          </p:cNvCxnSpPr>
          <p:nvPr/>
        </p:nvCxnSpPr>
        <p:spPr>
          <a:xfrm>
            <a:off x="5933241" y="3641279"/>
            <a:ext cx="2539621" cy="2798"/>
          </a:xfrm>
          <a:prstGeom prst="line">
            <a:avLst/>
          </a:prstGeom>
          <a:ln w="177800" cmpd="sng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005AFBD-D5D8-C982-BF51-9A1C20CA1E01}"/>
              </a:ext>
            </a:extLst>
          </p:cNvPr>
          <p:cNvSpPr txBox="1">
            <a:spLocks/>
          </p:cNvSpPr>
          <p:nvPr/>
        </p:nvSpPr>
        <p:spPr>
          <a:xfrm>
            <a:off x="11298573" y="6562631"/>
            <a:ext cx="764215" cy="230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Rectangle: Beveled 10">
            <a:extLst>
              <a:ext uri="{FF2B5EF4-FFF2-40B4-BE49-F238E27FC236}">
                <a16:creationId xmlns:a16="http://schemas.microsoft.com/office/drawing/2014/main" id="{00FC19AB-9C23-BB04-6B9B-1EA7E9C80568}"/>
              </a:ext>
            </a:extLst>
          </p:cNvPr>
          <p:cNvSpPr/>
          <p:nvPr/>
        </p:nvSpPr>
        <p:spPr>
          <a:xfrm>
            <a:off x="7800709" y="3339818"/>
            <a:ext cx="1315921" cy="576072"/>
          </a:xfrm>
          <a:prstGeom prst="bevel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/>
              </a:rPr>
              <a:t>Analyzer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7E6778-3930-A98C-8977-FFA428A21A00}"/>
              </a:ext>
            </a:extLst>
          </p:cNvPr>
          <p:cNvCxnSpPr>
            <a:cxnSpLocks/>
          </p:cNvCxnSpPr>
          <p:nvPr/>
        </p:nvCxnSpPr>
        <p:spPr>
          <a:xfrm>
            <a:off x="1014092" y="3630652"/>
            <a:ext cx="2539621" cy="2798"/>
          </a:xfrm>
          <a:prstGeom prst="line">
            <a:avLst/>
          </a:prstGeom>
          <a:ln w="177800" cmpd="sng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Beveled 12">
            <a:extLst>
              <a:ext uri="{FF2B5EF4-FFF2-40B4-BE49-F238E27FC236}">
                <a16:creationId xmlns:a16="http://schemas.microsoft.com/office/drawing/2014/main" id="{E6CD8FD3-44F8-450C-248B-41B973628B90}"/>
              </a:ext>
            </a:extLst>
          </p:cNvPr>
          <p:cNvSpPr/>
          <p:nvPr/>
        </p:nvSpPr>
        <p:spPr>
          <a:xfrm>
            <a:off x="2346973" y="3151922"/>
            <a:ext cx="1002853" cy="763103"/>
          </a:xfrm>
          <a:prstGeom prst="bevel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Montserrat"/>
              </a:rPr>
              <a:t>Cooler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56CA3004-24F2-4721-6AB1-03C623EA0014}"/>
              </a:ext>
            </a:extLst>
          </p:cNvPr>
          <p:cNvSpPr/>
          <p:nvPr/>
        </p:nvSpPr>
        <p:spPr>
          <a:xfrm>
            <a:off x="1159586" y="3141041"/>
            <a:ext cx="1140793" cy="818891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Montserrat"/>
              </a:rPr>
              <a:t>Gas</a:t>
            </a:r>
          </a:p>
          <a:p>
            <a:pPr algn="ctr"/>
            <a:r>
              <a:rPr lang="en-US" sz="1100" dirty="0">
                <a:latin typeface="Montserrat"/>
              </a:rPr>
              <a:t>Sample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E393A5-7D82-2F2E-6701-77A9875A9CDD}"/>
              </a:ext>
            </a:extLst>
          </p:cNvPr>
          <p:cNvGrpSpPr/>
          <p:nvPr/>
        </p:nvGrpSpPr>
        <p:grpSpPr>
          <a:xfrm>
            <a:off x="2389899" y="4390957"/>
            <a:ext cx="891155" cy="609600"/>
            <a:chOff x="4419051" y="4301643"/>
            <a:chExt cx="891155" cy="609600"/>
          </a:xfrm>
        </p:grpSpPr>
        <p:pic>
          <p:nvPicPr>
            <p:cNvPr id="15" name="Graphic 14" descr="Water with solid fill">
              <a:extLst>
                <a:ext uri="{FF2B5EF4-FFF2-40B4-BE49-F238E27FC236}">
                  <a16:creationId xmlns:a16="http://schemas.microsoft.com/office/drawing/2014/main" id="{CDF10C56-2921-96EC-CEFD-713A803AD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19051" y="4390108"/>
              <a:ext cx="304800" cy="304800"/>
            </a:xfrm>
            <a:prstGeom prst="rect">
              <a:avLst/>
            </a:prstGeom>
          </p:spPr>
        </p:pic>
        <p:pic>
          <p:nvPicPr>
            <p:cNvPr id="16" name="Graphic 15" descr="Water with solid fill">
              <a:extLst>
                <a:ext uri="{FF2B5EF4-FFF2-40B4-BE49-F238E27FC236}">
                  <a16:creationId xmlns:a16="http://schemas.microsoft.com/office/drawing/2014/main" id="{2A9421C3-BBE0-7691-4A66-A34705FD1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07630" y="4606443"/>
              <a:ext cx="304800" cy="304800"/>
            </a:xfrm>
            <a:prstGeom prst="rect">
              <a:avLst/>
            </a:prstGeom>
          </p:spPr>
        </p:pic>
        <p:pic>
          <p:nvPicPr>
            <p:cNvPr id="17" name="Graphic 16" descr="Water with solid fill">
              <a:extLst>
                <a:ext uri="{FF2B5EF4-FFF2-40B4-BE49-F238E27FC236}">
                  <a16:creationId xmlns:a16="http://schemas.microsoft.com/office/drawing/2014/main" id="{F0C375FD-333F-2926-9FDF-C58095077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76605" y="4301643"/>
              <a:ext cx="304800" cy="304800"/>
            </a:xfrm>
            <a:prstGeom prst="rect">
              <a:avLst/>
            </a:prstGeom>
          </p:spPr>
        </p:pic>
        <p:pic>
          <p:nvPicPr>
            <p:cNvPr id="18" name="Graphic 17" descr="Water with solid fill">
              <a:extLst>
                <a:ext uri="{FF2B5EF4-FFF2-40B4-BE49-F238E27FC236}">
                  <a16:creationId xmlns:a16="http://schemas.microsoft.com/office/drawing/2014/main" id="{6EDEBF1F-2681-5431-4016-D32E8E93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05406" y="4495764"/>
              <a:ext cx="304800" cy="30480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2B74D86-A869-3EA8-B494-F3763D3863B3}"/>
              </a:ext>
            </a:extLst>
          </p:cNvPr>
          <p:cNvSpPr txBox="1"/>
          <p:nvPr/>
        </p:nvSpPr>
        <p:spPr>
          <a:xfrm>
            <a:off x="4843075" y="3482969"/>
            <a:ext cx="1543425" cy="253916"/>
          </a:xfrm>
          <a:prstGeom prst="flowChartMagneticDrum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Montserrat"/>
              </a:rPr>
              <a:t>Polisher</a:t>
            </a:r>
          </a:p>
        </p:txBody>
      </p:sp>
      <p:pic>
        <p:nvPicPr>
          <p:cNvPr id="21" name="Graphic 20" descr="Power Plant with solid fill">
            <a:extLst>
              <a:ext uri="{FF2B5EF4-FFF2-40B4-BE49-F238E27FC236}">
                <a16:creationId xmlns:a16="http://schemas.microsoft.com/office/drawing/2014/main" id="{5DA73A79-A4B5-158A-B124-51C263DA4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356" y="2698974"/>
            <a:ext cx="1260958" cy="1260958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7091331E-B321-874B-2FA7-063AD030EDB4}"/>
              </a:ext>
            </a:extLst>
          </p:cNvPr>
          <p:cNvSpPr/>
          <p:nvPr/>
        </p:nvSpPr>
        <p:spPr>
          <a:xfrm>
            <a:off x="5547278" y="2463158"/>
            <a:ext cx="732453" cy="497872"/>
          </a:xfrm>
          <a:prstGeom prst="cloud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Montserrat"/>
              </a:rPr>
              <a:t>H20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209F9C8B-93B2-CE4E-2DB2-8B76C41BC284}"/>
              </a:ext>
            </a:extLst>
          </p:cNvPr>
          <p:cNvSpPr/>
          <p:nvPr/>
        </p:nvSpPr>
        <p:spPr>
          <a:xfrm>
            <a:off x="4893901" y="2137047"/>
            <a:ext cx="732453" cy="436287"/>
          </a:xfrm>
          <a:prstGeom prst="cloud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Montserrat"/>
              </a:rPr>
              <a:t>H20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7B7D96D4-3D8E-B64D-C585-05B48A0F90FD}"/>
              </a:ext>
            </a:extLst>
          </p:cNvPr>
          <p:cNvSpPr/>
          <p:nvPr/>
        </p:nvSpPr>
        <p:spPr>
          <a:xfrm>
            <a:off x="6464261" y="3279771"/>
            <a:ext cx="1140794" cy="66031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Montserrat"/>
              </a:rPr>
              <a:t>Gas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Montserrat"/>
              </a:rPr>
              <a:t>Sample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71FEF801-339D-1179-9D76-1506D4A7134F}"/>
              </a:ext>
            </a:extLst>
          </p:cNvPr>
          <p:cNvSpPr/>
          <p:nvPr/>
        </p:nvSpPr>
        <p:spPr>
          <a:xfrm>
            <a:off x="3506628" y="3218408"/>
            <a:ext cx="1140793" cy="818891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Montserrat"/>
              </a:rPr>
              <a:t>Gas</a:t>
            </a:r>
          </a:p>
          <a:p>
            <a:pPr algn="ctr"/>
            <a:r>
              <a:rPr lang="en-US" sz="1100" dirty="0">
                <a:latin typeface="Montserrat"/>
              </a:rPr>
              <a:t>Sample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DE0E9E8-0BA6-454F-4E74-B5AB4E4F6C7D}"/>
              </a:ext>
            </a:extLst>
          </p:cNvPr>
          <p:cNvCxnSpPr>
            <a:cxnSpLocks/>
          </p:cNvCxnSpPr>
          <p:nvPr/>
        </p:nvCxnSpPr>
        <p:spPr>
          <a:xfrm>
            <a:off x="2817076" y="3938250"/>
            <a:ext cx="13802" cy="454711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5ED9235-16E8-3E86-F454-E8EAF81065DF}"/>
              </a:ext>
            </a:extLst>
          </p:cNvPr>
          <p:cNvCxnSpPr>
            <a:cxnSpLocks/>
          </p:cNvCxnSpPr>
          <p:nvPr/>
        </p:nvCxnSpPr>
        <p:spPr>
          <a:xfrm flipH="1" flipV="1">
            <a:off x="5552355" y="2958821"/>
            <a:ext cx="2324" cy="515636"/>
          </a:xfrm>
          <a:prstGeom prst="straightConnector1">
            <a:avLst/>
          </a:prstGeom>
          <a:ln w="47625">
            <a:solidFill>
              <a:srgbClr val="C0E3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C9B614E-04FA-7119-2B99-3282308DD538}"/>
              </a:ext>
            </a:extLst>
          </p:cNvPr>
          <p:cNvCxnSpPr>
            <a:cxnSpLocks/>
          </p:cNvCxnSpPr>
          <p:nvPr/>
        </p:nvCxnSpPr>
        <p:spPr>
          <a:xfrm>
            <a:off x="1319798" y="4165605"/>
            <a:ext cx="820368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6C95028-C08A-8373-FDA8-D100A359342F}"/>
              </a:ext>
            </a:extLst>
          </p:cNvPr>
          <p:cNvSpPr txBox="1"/>
          <p:nvPr/>
        </p:nvSpPr>
        <p:spPr>
          <a:xfrm>
            <a:off x="1594087" y="5117772"/>
            <a:ext cx="5800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Conditioning Prevents Unexpected Liquid Water!</a:t>
            </a:r>
          </a:p>
          <a:p>
            <a:endParaRPr lang="en-US" dirty="0"/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Why do we care so much? </a:t>
            </a:r>
          </a:p>
        </p:txBody>
      </p:sp>
    </p:spTree>
    <p:extLst>
      <p:ext uri="{BB962C8B-B14F-4D97-AF65-F5344CB8AC3E}">
        <p14:creationId xmlns:p14="http://schemas.microsoft.com/office/powerpoint/2010/main" val="26561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7E5E-9057-534A-9513-BFBB0CADE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Customizable Designs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EDDA31-4BB7-A332-2BEE-70B222D44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99BE4-4D7A-AE81-CA43-F4A157AC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8707DE-429A-48D4-5849-4A2EDA8941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9582" y="1249499"/>
            <a:ext cx="8229599" cy="4389301"/>
          </a:xfrm>
        </p:spPr>
        <p:txBody>
          <a:bodyPr>
            <a:normAutofit lnSpcReduction="10000"/>
          </a:bodyPr>
          <a:lstStyle/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kern="1200" dirty="0">
                <a:solidFill>
                  <a:srgbClr val="00B0F0"/>
                </a:solidFill>
                <a:effectLst/>
              </a:rPr>
              <a:t>Sample Line Materials: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Teflon</a:t>
            </a:r>
            <a:endParaRPr lang="en-US" sz="1800" b="0" i="0" u="none" strike="noStrike" dirty="0">
              <a:effectLst/>
            </a:endParaRPr>
          </a:p>
          <a:p>
            <a:pPr marL="7406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Various Grades</a:t>
            </a:r>
            <a:endParaRPr lang="en-US" sz="1800" b="0" i="0" u="none" strike="noStrike" dirty="0">
              <a:effectLst/>
            </a:endParaRPr>
          </a:p>
          <a:p>
            <a:pPr marL="7406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Smooth bore of convoluted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Stainless Steel</a:t>
            </a:r>
            <a:endParaRPr lang="en-US" sz="1800" b="0" i="0" u="none" strike="noStrike" dirty="0">
              <a:effectLst/>
            </a:endParaRPr>
          </a:p>
          <a:p>
            <a:pPr marL="7406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Welded or Seamless</a:t>
            </a:r>
            <a:endParaRPr lang="en-US" sz="1800" b="0" i="0" u="none" strike="noStrike" dirty="0">
              <a:effectLst/>
            </a:endParaRPr>
          </a:p>
          <a:p>
            <a:pPr marL="7406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Electropolished</a:t>
            </a:r>
            <a:endParaRPr lang="en-US" sz="1800" b="0" i="0" u="none" strike="noStrike" dirty="0">
              <a:effectLst/>
            </a:endParaRPr>
          </a:p>
          <a:p>
            <a:pPr marL="7406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Large ID convoluted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Polyethylene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Nylon</a:t>
            </a:r>
            <a:endParaRPr lang="en-US" sz="1800" b="0" i="0" u="none" strike="noStrike" dirty="0">
              <a:effectLst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kern="1200" dirty="0">
                <a:solidFill>
                  <a:srgbClr val="00B0F0"/>
                </a:solidFill>
                <a:effectLst/>
              </a:rPr>
              <a:t>Insulation Materials::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Standard Nomex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High performance Aerogel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Closed/Open cell foam</a:t>
            </a:r>
            <a:endParaRPr lang="en-US" sz="1800" b="0" i="0" u="none" strike="noStrike" dirty="0">
              <a:effectLst/>
            </a:endParaRPr>
          </a:p>
          <a:p>
            <a:endParaRPr lang="en-US" dirty="0"/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C44BED28-ADF0-35CC-AE8D-79352711ED39}"/>
              </a:ext>
            </a:extLst>
          </p:cNvPr>
          <p:cNvSpPr/>
          <p:nvPr/>
        </p:nvSpPr>
        <p:spPr>
          <a:xfrm>
            <a:off x="4374382" y="1081660"/>
            <a:ext cx="4541634" cy="17742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anose="00000500000000000000" pitchFamily="50" charset="0"/>
              </a:rPr>
              <a:t>Up to 6 Heated Sample Lines</a:t>
            </a:r>
          </a:p>
          <a:p>
            <a:pPr algn="ctr"/>
            <a:r>
              <a:rPr lang="en-US" dirty="0">
                <a:latin typeface="Montserrat" panose="00000500000000000000" pitchFamily="50" charset="0"/>
              </a:rPr>
              <a:t>Up to 6 Unheated Sample Lines</a:t>
            </a:r>
          </a:p>
          <a:p>
            <a:pPr algn="ctr"/>
            <a:r>
              <a:rPr lang="en-US" dirty="0">
                <a:latin typeface="Montserrat" panose="00000500000000000000" pitchFamily="50" charset="0"/>
              </a:rPr>
              <a:t>24 pass through wires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22B8C4-D8ED-1339-EF05-ECC62DA78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152" y="3181899"/>
            <a:ext cx="1696508" cy="226201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B51FE5C-FCFF-A1DF-ADFD-DF51B4E97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798" y="3516732"/>
            <a:ext cx="2889355" cy="192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125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F4A5B9-B19D-ACB4-E497-5E10AE8C9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557" y="3362325"/>
            <a:ext cx="2209800" cy="1885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1CDA6B-3E2D-90C7-2A91-CAF59AE51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760" y="1145589"/>
            <a:ext cx="2503468" cy="1920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F78EA3-82BB-CE16-C28B-685A11DA9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Customizable Design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142A21-F879-C4AD-7766-D911F9075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04717"/>
            <a:ext cx="6343200" cy="230056"/>
          </a:xfrm>
        </p:spPr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CF949-2D02-B6B0-2333-8F695692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E88BEB-CC3A-D694-6528-EBE0686899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8401" y="1290684"/>
            <a:ext cx="4191001" cy="4389301"/>
          </a:xfrm>
        </p:spPr>
        <p:txBody>
          <a:bodyPr>
            <a:normAutofit fontScale="85000" lnSpcReduction="10000"/>
          </a:bodyPr>
          <a:lstStyle/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kern="1200" dirty="0">
                <a:solidFill>
                  <a:srgbClr val="00B0F0"/>
                </a:solidFill>
                <a:effectLst/>
              </a:rPr>
              <a:t>Cover Options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Tuffguard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Nylon Braid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Silicone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Heat Shrink</a:t>
            </a:r>
            <a:endParaRPr lang="en-US" sz="1800" b="0" i="0" u="none" strike="noStrike" dirty="0">
              <a:effectLst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kern="1200" dirty="0">
                <a:solidFill>
                  <a:srgbClr val="00B0F0"/>
                </a:solidFill>
                <a:effectLst/>
              </a:rPr>
              <a:t>Innovative Design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Integrated strain relief loops at customizable locations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Finished ends standard from factory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Armored Ends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Embedded Thermostats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Thermocouples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On/OFF indicator lights</a:t>
            </a:r>
            <a:endParaRPr lang="en-US" sz="1800" b="0" i="0" u="none" strike="noStrike" dirty="0">
              <a:effectLst/>
            </a:endParaRP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333333"/>
                </a:solidFill>
                <a:effectLst/>
              </a:rPr>
              <a:t>“Run Wild” Temperature of sample line will fluctuate with ambient</a:t>
            </a: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333333"/>
                </a:solidFill>
              </a:rPr>
              <a:t>Color Coding</a:t>
            </a:r>
          </a:p>
          <a:p>
            <a:pPr marL="283464" indent="-283464" algn="l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333333"/>
                </a:solidFill>
                <a:effectLst/>
              </a:rPr>
              <a:t>Labeling</a:t>
            </a:r>
            <a:endParaRPr lang="en-US" sz="1800" b="0" i="0" u="none" strike="noStrike" dirty="0">
              <a:effectLst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55AD2-1BFB-AED9-E622-6A4FAED43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090" y="1051664"/>
            <a:ext cx="1639580" cy="2186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B80241-D73D-04AE-9AFF-09F19D407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357" y="3901299"/>
            <a:ext cx="2435679" cy="19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31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A107809-1951-3664-7C9E-3A96F9139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69" y="765210"/>
            <a:ext cx="4616012" cy="426034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+mn-lt"/>
              </a:rPr>
              <a:t>For More Information: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sz="2400" dirty="0">
                <a:latin typeface="+mn-lt"/>
              </a:rPr>
              <a:t>www.PermaPure.com</a:t>
            </a:r>
            <a:br>
              <a:rPr lang="en-US" sz="2400" dirty="0">
                <a:latin typeface="+mn-lt"/>
              </a:rPr>
            </a:b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Laura Geenen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LGeenen@PermaPure.com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848-224-3790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E43DC3-FA28-0E4F-6CB7-45CA19DBC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3F9AD9"/>
                </a:solidFill>
                <a:latin typeface="Baguet Script" panose="020B0604020202020204" pitchFamily="2" charset="0"/>
              </a:rPr>
              <a:t>Thank you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33C2FE-9D59-1603-0103-919357ECA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DE97F-A844-8EF9-755B-5BEA49504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5EBCD53B-DF14-512A-D249-198617F1DF62}"/>
              </a:ext>
            </a:extLst>
          </p:cNvPr>
          <p:cNvSpPr txBox="1">
            <a:spLocks/>
          </p:cNvSpPr>
          <p:nvPr/>
        </p:nvSpPr>
        <p:spPr>
          <a:xfrm>
            <a:off x="4728181" y="988041"/>
            <a:ext cx="4616012" cy="4260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>
              <a:latin typeface="+mn-lt"/>
            </a:endParaRPr>
          </a:p>
          <a:p>
            <a:pPr algn="l"/>
            <a:r>
              <a:rPr lang="en-US" sz="2500" dirty="0">
                <a:latin typeface="+mn-lt"/>
              </a:rPr>
              <a:t>www.ClaybornLab.com</a:t>
            </a:r>
            <a:br>
              <a:rPr lang="en-US" sz="2500" dirty="0">
                <a:latin typeface="+mn-lt"/>
              </a:rPr>
            </a:br>
            <a:br>
              <a:rPr lang="en-US" sz="2500" dirty="0">
                <a:latin typeface="+mn-lt"/>
              </a:rPr>
            </a:br>
            <a:r>
              <a:rPr lang="en-US" sz="2500" dirty="0">
                <a:latin typeface="+mn-lt"/>
              </a:rPr>
              <a:t>Tim Edge</a:t>
            </a:r>
            <a:br>
              <a:rPr lang="en-US" sz="2500" dirty="0">
                <a:latin typeface="+mn-lt"/>
              </a:rPr>
            </a:br>
            <a:r>
              <a:rPr lang="en-US" sz="2500" dirty="0">
                <a:latin typeface="+mn-lt"/>
              </a:rPr>
              <a:t>Tim@ClaybornLab.com</a:t>
            </a:r>
            <a:br>
              <a:rPr lang="en-US" sz="2500" dirty="0">
                <a:latin typeface="+mn-lt"/>
              </a:rPr>
            </a:br>
            <a:r>
              <a:rPr lang="en-US" sz="2500" dirty="0">
                <a:latin typeface="+mn-lt"/>
              </a:rPr>
              <a:t>239-826-1170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31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8F53-D254-7581-D51A-695C7BC6E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 of Unexpected Water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41609-5562-F372-A6E8-943D12AC3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BA596-1218-BD52-7DBC-A0C12B62A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Water drop">
                <a:extLst>
                  <a:ext uri="{FF2B5EF4-FFF2-40B4-BE49-F238E27FC236}">
                    <a16:creationId xmlns:a16="http://schemas.microsoft.com/office/drawing/2014/main" id="{B6F1CD45-73B3-52EE-4715-F2B8ECA3CB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74514196"/>
                  </p:ext>
                </p:extLst>
              </p:nvPr>
            </p:nvGraphicFramePr>
            <p:xfrm>
              <a:off x="1677340" y="2339410"/>
              <a:ext cx="892650" cy="127250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92650" cy="1272500"/>
                    </a:xfrm>
                    <a:prstGeom prst="rect">
                      <a:avLst/>
                    </a:prstGeom>
                  </am3d:spPr>
                  <am3d:camera>
                    <am3d:pos x="0" y="0" z="6590638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338430" d="1000000"/>
                    <am3d:preTrans dx="120" dy="-18013082" dz="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7473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Water drop">
                <a:extLst>
                  <a:ext uri="{FF2B5EF4-FFF2-40B4-BE49-F238E27FC236}">
                    <a16:creationId xmlns:a16="http://schemas.microsoft.com/office/drawing/2014/main" id="{B6F1CD45-73B3-52EE-4715-F2B8ECA3CB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7340" y="2339410"/>
                <a:ext cx="892650" cy="127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Wall Clock">
                <a:extLst>
                  <a:ext uri="{FF2B5EF4-FFF2-40B4-BE49-F238E27FC236}">
                    <a16:creationId xmlns:a16="http://schemas.microsoft.com/office/drawing/2014/main" id="{AB1411D3-31F3-CCF9-A2D0-02E6929098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0548546"/>
                  </p:ext>
                </p:extLst>
              </p:nvPr>
            </p:nvGraphicFramePr>
            <p:xfrm>
              <a:off x="3909537" y="2293705"/>
              <a:ext cx="1324926" cy="131820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324926" cy="1318205"/>
                    </a:xfrm>
                    <a:prstGeom prst="rect">
                      <a:avLst/>
                    </a:prstGeom>
                  </am3d:spPr>
                  <am3d:camera>
                    <am3d:pos x="0" y="0" z="665138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618644" d="1000000"/>
                    <am3d:preTrans dx="187" dy="-17969621" dz="131846"/>
                    <am3d:scale>
                      <am3d:sx n="1000000" d="1000000"/>
                      <am3d:sy n="1000000" d="1000000"/>
                      <am3d:sz n="1000000" d="1000000"/>
                    </am3d:scale>
                    <am3d:rot ax="308172" ay="43353" az="389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9407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Wall Clock">
                <a:extLst>
                  <a:ext uri="{FF2B5EF4-FFF2-40B4-BE49-F238E27FC236}">
                    <a16:creationId xmlns:a16="http://schemas.microsoft.com/office/drawing/2014/main" id="{AB1411D3-31F3-CCF9-A2D0-02E6929098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09537" y="2293705"/>
                <a:ext cx="1324926" cy="13182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Gold coins">
                <a:extLst>
                  <a:ext uri="{FF2B5EF4-FFF2-40B4-BE49-F238E27FC236}">
                    <a16:creationId xmlns:a16="http://schemas.microsoft.com/office/drawing/2014/main" id="{8B5A2CEC-97E8-3993-3818-483853149F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5087053"/>
                  </p:ext>
                </p:extLst>
              </p:nvPr>
            </p:nvGraphicFramePr>
            <p:xfrm>
              <a:off x="6085395" y="2253615"/>
              <a:ext cx="1528082" cy="135829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528082" cy="1358295"/>
                    </a:xfrm>
                    <a:prstGeom prst="rect">
                      <a:avLst/>
                    </a:prstGeom>
                  </am3d:spPr>
                  <am3d:camera>
                    <am3d:pos x="0" y="0" z="663161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3461" d="1000000"/>
                    <am3d:preTrans dx="723681" dy="-10108787" dz="6133181"/>
                    <am3d:scale>
                      <am3d:sx n="1000000" d="1000000"/>
                      <am3d:sy n="1000000" d="1000000"/>
                      <am3d:sz n="1000000" d="1000000"/>
                    </am3d:scale>
                    <am3d:rot ax="8497556" ay="-2992055" az="-892850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1714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Gold coins">
                <a:extLst>
                  <a:ext uri="{FF2B5EF4-FFF2-40B4-BE49-F238E27FC236}">
                    <a16:creationId xmlns:a16="http://schemas.microsoft.com/office/drawing/2014/main" id="{8B5A2CEC-97E8-3993-3818-483853149F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85395" y="2253615"/>
                <a:ext cx="1528082" cy="135829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Equals 9">
            <a:extLst>
              <a:ext uri="{FF2B5EF4-FFF2-40B4-BE49-F238E27FC236}">
                <a16:creationId xmlns:a16="http://schemas.microsoft.com/office/drawing/2014/main" id="{B517DC14-A507-765F-01BF-E55F1F893223}"/>
              </a:ext>
            </a:extLst>
          </p:cNvPr>
          <p:cNvSpPr/>
          <p:nvPr/>
        </p:nvSpPr>
        <p:spPr>
          <a:xfrm>
            <a:off x="2844277" y="2696642"/>
            <a:ext cx="892650" cy="576072"/>
          </a:xfrm>
          <a:prstGeom prst="mathEqual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2BE43748-F1C5-3D5A-3B3B-30147AD91646}"/>
              </a:ext>
            </a:extLst>
          </p:cNvPr>
          <p:cNvSpPr/>
          <p:nvPr/>
        </p:nvSpPr>
        <p:spPr>
          <a:xfrm>
            <a:off x="5279906" y="2602661"/>
            <a:ext cx="805489" cy="764034"/>
          </a:xfrm>
          <a:prstGeom prst="mathPlus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ctagon 4">
            <a:extLst>
              <a:ext uri="{FF2B5EF4-FFF2-40B4-BE49-F238E27FC236}">
                <a16:creationId xmlns:a16="http://schemas.microsoft.com/office/drawing/2014/main" id="{637586B5-D6CB-1DB8-2D21-66A72F3F386A}"/>
              </a:ext>
            </a:extLst>
          </p:cNvPr>
          <p:cNvSpPr/>
          <p:nvPr/>
        </p:nvSpPr>
        <p:spPr>
          <a:xfrm>
            <a:off x="808959" y="4292127"/>
            <a:ext cx="1464926" cy="1462382"/>
          </a:xfrm>
          <a:prstGeom prst="octagon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Corrosion</a:t>
            </a:r>
          </a:p>
        </p:txBody>
      </p:sp>
      <p:sp>
        <p:nvSpPr>
          <p:cNvPr id="9" name="Octagon 8">
            <a:extLst>
              <a:ext uri="{FF2B5EF4-FFF2-40B4-BE49-F238E27FC236}">
                <a16:creationId xmlns:a16="http://schemas.microsoft.com/office/drawing/2014/main" id="{2D151CA6-9AFB-4901-9183-3CAE70D09974}"/>
              </a:ext>
            </a:extLst>
          </p:cNvPr>
          <p:cNvSpPr/>
          <p:nvPr/>
        </p:nvSpPr>
        <p:spPr>
          <a:xfrm>
            <a:off x="2825573" y="4294598"/>
            <a:ext cx="1479299" cy="1482931"/>
          </a:xfrm>
          <a:prstGeom prst="octagon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Unplanned Maintenance</a:t>
            </a:r>
          </a:p>
        </p:txBody>
      </p:sp>
      <p:sp>
        <p:nvSpPr>
          <p:cNvPr id="13" name="Octagon 12">
            <a:extLst>
              <a:ext uri="{FF2B5EF4-FFF2-40B4-BE49-F238E27FC236}">
                <a16:creationId xmlns:a16="http://schemas.microsoft.com/office/drawing/2014/main" id="{0CB9D695-36D2-95A3-682A-47A8C872ED39}"/>
              </a:ext>
            </a:extLst>
          </p:cNvPr>
          <p:cNvSpPr/>
          <p:nvPr/>
        </p:nvSpPr>
        <p:spPr>
          <a:xfrm>
            <a:off x="4856559" y="4306107"/>
            <a:ext cx="1528081" cy="1459911"/>
          </a:xfrm>
          <a:prstGeom prst="octagon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Loss of Water-Soluble Components</a:t>
            </a:r>
          </a:p>
        </p:txBody>
      </p:sp>
      <p:sp>
        <p:nvSpPr>
          <p:cNvPr id="14" name="Octagon 13">
            <a:extLst>
              <a:ext uri="{FF2B5EF4-FFF2-40B4-BE49-F238E27FC236}">
                <a16:creationId xmlns:a16="http://schemas.microsoft.com/office/drawing/2014/main" id="{CAFD0A31-FE69-AAD1-0EED-216A5CD7EDA2}"/>
              </a:ext>
            </a:extLst>
          </p:cNvPr>
          <p:cNvSpPr/>
          <p:nvPr/>
        </p:nvSpPr>
        <p:spPr>
          <a:xfrm>
            <a:off x="6936328" y="4313350"/>
            <a:ext cx="1528082" cy="1459911"/>
          </a:xfrm>
          <a:prstGeom prst="octagon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Inaccurate Analysis</a:t>
            </a:r>
          </a:p>
        </p:txBody>
      </p:sp>
    </p:spTree>
    <p:extLst>
      <p:ext uri="{BB962C8B-B14F-4D97-AF65-F5344CB8AC3E}">
        <p14:creationId xmlns:p14="http://schemas.microsoft.com/office/powerpoint/2010/main" val="233539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38231-2047-3A13-35DB-282FFA16D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Wet is Wet?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D1FC14-98D7-C49D-F9A7-CBCB23234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C9BCE-26F7-FA02-A939-B2AE49DCD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A5B93D-06D0-0FB1-0218-E28836C247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6330" y="1255697"/>
            <a:ext cx="3524978" cy="192521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/>
              <a:t>Relative Humidity (RH)</a:t>
            </a:r>
          </a:p>
          <a:p>
            <a:r>
              <a:rPr lang="en-US" sz="1400" dirty="0"/>
              <a:t>The amount of moisture in the air as a percentage of the maximum amount that air can hold depending on the temperature of the air. </a:t>
            </a:r>
          </a:p>
          <a:p>
            <a:r>
              <a:rPr lang="en-US" sz="1400" dirty="0"/>
              <a:t>RH changes as temperature changes</a:t>
            </a:r>
          </a:p>
          <a:p>
            <a:r>
              <a:rPr lang="en-US" sz="1400" u="sng" dirty="0"/>
              <a:t>Amount of actual moisture in air is not necessarily changed by temperature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984392C-4743-F8A6-C6DC-D7245C7BBD2E}"/>
              </a:ext>
            </a:extLst>
          </p:cNvPr>
          <p:cNvSpPr txBox="1">
            <a:spLocks/>
          </p:cNvSpPr>
          <p:nvPr/>
        </p:nvSpPr>
        <p:spPr>
          <a:xfrm>
            <a:off x="4725537" y="1226774"/>
            <a:ext cx="3459664" cy="1699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Partial Pressure of Water Vapor (P</a:t>
            </a:r>
            <a:r>
              <a:rPr lang="en-US" baseline="-25000" dirty="0"/>
              <a:t>W</a:t>
            </a:r>
            <a:r>
              <a:rPr lang="en-US" dirty="0"/>
              <a:t>)</a:t>
            </a:r>
          </a:p>
          <a:p>
            <a:r>
              <a:rPr lang="en-US" sz="1400" dirty="0"/>
              <a:t>The part of the total pressure that is exerted by the water vapor alone.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99DC3F4-91FE-9E18-D45F-1B403F3CACB2}"/>
              </a:ext>
            </a:extLst>
          </p:cNvPr>
          <p:cNvSpPr txBox="1">
            <a:spLocks/>
          </p:cNvSpPr>
          <p:nvPr/>
        </p:nvSpPr>
        <p:spPr>
          <a:xfrm>
            <a:off x="4725537" y="3891038"/>
            <a:ext cx="3384706" cy="1651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Percent Moisture by Volume</a:t>
            </a:r>
          </a:p>
          <a:p>
            <a:r>
              <a:rPr lang="en-US" sz="1400" dirty="0"/>
              <a:t># of molecules of H2O per unit volume / total # of molecules per unit volume</a:t>
            </a:r>
          </a:p>
          <a:p>
            <a:r>
              <a:rPr lang="en-US" sz="1400" dirty="0"/>
              <a:t>P</a:t>
            </a:r>
            <a:r>
              <a:rPr lang="en-US" sz="1400" baseline="-25000" dirty="0"/>
              <a:t>W </a:t>
            </a:r>
            <a:r>
              <a:rPr lang="en-US" sz="1400" dirty="0"/>
              <a:t>/ P</a:t>
            </a:r>
            <a:r>
              <a:rPr lang="en-US" sz="1400" baseline="-25000" dirty="0"/>
              <a:t>T</a:t>
            </a:r>
            <a:endParaRPr lang="en-US" sz="1400" dirty="0"/>
          </a:p>
          <a:p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604F2FB-200E-BB5F-175A-BF1B2A15331E}"/>
              </a:ext>
            </a:extLst>
          </p:cNvPr>
          <p:cNvSpPr txBox="1">
            <a:spLocks/>
          </p:cNvSpPr>
          <p:nvPr/>
        </p:nvSpPr>
        <p:spPr>
          <a:xfrm>
            <a:off x="606330" y="3677086"/>
            <a:ext cx="3459666" cy="1925217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Dew Point</a:t>
            </a:r>
          </a:p>
          <a:p>
            <a:r>
              <a:rPr lang="en-US" sz="1400" dirty="0"/>
              <a:t>The temperature at which RH reaches 100% and condensation forms</a:t>
            </a:r>
          </a:p>
          <a:p>
            <a:r>
              <a:rPr lang="en-US" sz="1400" dirty="0"/>
              <a:t>Scale used by those people concerned about water condensation.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32E14-4ECE-5343-C4AF-069B4EB4E7C4}"/>
              </a:ext>
            </a:extLst>
          </p:cNvPr>
          <p:cNvSpPr/>
          <p:nvPr/>
        </p:nvSpPr>
        <p:spPr>
          <a:xfrm flipH="1">
            <a:off x="4372591" y="1095521"/>
            <a:ext cx="86392" cy="4931596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CFB5F-ADE5-1697-451B-6EF8138863C4}"/>
              </a:ext>
            </a:extLst>
          </p:cNvPr>
          <p:cNvSpPr/>
          <p:nvPr/>
        </p:nvSpPr>
        <p:spPr>
          <a:xfrm rot="16200000" flipH="1">
            <a:off x="4474602" y="-783197"/>
            <a:ext cx="66372" cy="8358029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94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C304-DBA8-2FE0-21BD-DA8547BE5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Dew Point &amp; Ambient Air Temperature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EF2668-4AD1-F65F-58FD-621A85D7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6D17A-7F21-448E-CBB7-E9B9F65EA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FC50055-06EF-7C9F-9947-9C7382B14C24}"/>
              </a:ext>
            </a:extLst>
          </p:cNvPr>
          <p:cNvGrpSpPr/>
          <p:nvPr/>
        </p:nvGrpSpPr>
        <p:grpSpPr>
          <a:xfrm>
            <a:off x="245620" y="1973138"/>
            <a:ext cx="6688289" cy="1947083"/>
            <a:chOff x="932626" y="1932579"/>
            <a:chExt cx="6688289" cy="1947083"/>
          </a:xfrm>
        </p:grpSpPr>
        <p:sp>
          <p:nvSpPr>
            <p:cNvPr id="8" name="Cylinder 7">
              <a:extLst>
                <a:ext uri="{FF2B5EF4-FFF2-40B4-BE49-F238E27FC236}">
                  <a16:creationId xmlns:a16="http://schemas.microsoft.com/office/drawing/2014/main" id="{7829CD51-0AF2-8C98-48F1-5290B85E2EC9}"/>
                </a:ext>
              </a:extLst>
            </p:cNvPr>
            <p:cNvSpPr/>
            <p:nvPr/>
          </p:nvSpPr>
          <p:spPr>
            <a:xfrm>
              <a:off x="6614047" y="1932579"/>
              <a:ext cx="1006868" cy="1931541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AE95ADED-2B2B-67FB-9FCE-5F337D5B5126}"/>
                </a:ext>
              </a:extLst>
            </p:cNvPr>
            <p:cNvSpPr/>
            <p:nvPr/>
          </p:nvSpPr>
          <p:spPr>
            <a:xfrm>
              <a:off x="5475821" y="2115155"/>
              <a:ext cx="1006868" cy="1735896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Cylinder 10">
              <a:extLst>
                <a:ext uri="{FF2B5EF4-FFF2-40B4-BE49-F238E27FC236}">
                  <a16:creationId xmlns:a16="http://schemas.microsoft.com/office/drawing/2014/main" id="{D9FFEECF-C755-BA31-DE4A-B90499FD2CE4}"/>
                </a:ext>
              </a:extLst>
            </p:cNvPr>
            <p:cNvSpPr/>
            <p:nvPr/>
          </p:nvSpPr>
          <p:spPr>
            <a:xfrm>
              <a:off x="4337595" y="2377156"/>
              <a:ext cx="1006868" cy="1486964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50302EEE-7626-4FCB-5BB3-AD72F1105C52}"/>
                </a:ext>
              </a:extLst>
            </p:cNvPr>
            <p:cNvSpPr/>
            <p:nvPr/>
          </p:nvSpPr>
          <p:spPr>
            <a:xfrm>
              <a:off x="3199369" y="2603187"/>
              <a:ext cx="1006868" cy="1260933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Cylinder 8">
              <a:extLst>
                <a:ext uri="{FF2B5EF4-FFF2-40B4-BE49-F238E27FC236}">
                  <a16:creationId xmlns:a16="http://schemas.microsoft.com/office/drawing/2014/main" id="{5CB96DF9-3781-EA20-AB8C-7CC42AD2A02B}"/>
                </a:ext>
              </a:extLst>
            </p:cNvPr>
            <p:cNvSpPr/>
            <p:nvPr/>
          </p:nvSpPr>
          <p:spPr>
            <a:xfrm>
              <a:off x="2061143" y="2849549"/>
              <a:ext cx="1006868" cy="1014571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ylinder 12">
              <a:extLst>
                <a:ext uri="{FF2B5EF4-FFF2-40B4-BE49-F238E27FC236}">
                  <a16:creationId xmlns:a16="http://schemas.microsoft.com/office/drawing/2014/main" id="{210519FF-3A7F-F1BF-18F8-8806225E9ACE}"/>
                </a:ext>
              </a:extLst>
            </p:cNvPr>
            <p:cNvSpPr/>
            <p:nvPr/>
          </p:nvSpPr>
          <p:spPr>
            <a:xfrm>
              <a:off x="2061143" y="3190257"/>
              <a:ext cx="1006868" cy="689405"/>
            </a:xfrm>
            <a:prstGeom prst="can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E3041C12-2565-E131-5071-89ECD973126A}"/>
                </a:ext>
              </a:extLst>
            </p:cNvPr>
            <p:cNvSpPr/>
            <p:nvPr/>
          </p:nvSpPr>
          <p:spPr>
            <a:xfrm>
              <a:off x="3189660" y="3174715"/>
              <a:ext cx="1006868" cy="689405"/>
            </a:xfrm>
            <a:prstGeom prst="can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ylinder 14">
              <a:extLst>
                <a:ext uri="{FF2B5EF4-FFF2-40B4-BE49-F238E27FC236}">
                  <a16:creationId xmlns:a16="http://schemas.microsoft.com/office/drawing/2014/main" id="{7313FD1E-4754-88BD-4D59-31D5A8886938}"/>
                </a:ext>
              </a:extLst>
            </p:cNvPr>
            <p:cNvSpPr/>
            <p:nvPr/>
          </p:nvSpPr>
          <p:spPr>
            <a:xfrm>
              <a:off x="4337594" y="3190256"/>
              <a:ext cx="1006868" cy="689405"/>
            </a:xfrm>
            <a:prstGeom prst="can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ylinder 15">
              <a:extLst>
                <a:ext uri="{FF2B5EF4-FFF2-40B4-BE49-F238E27FC236}">
                  <a16:creationId xmlns:a16="http://schemas.microsoft.com/office/drawing/2014/main" id="{8470BDFE-F731-0D6E-90BF-7D2FC53ACDAA}"/>
                </a:ext>
              </a:extLst>
            </p:cNvPr>
            <p:cNvSpPr/>
            <p:nvPr/>
          </p:nvSpPr>
          <p:spPr>
            <a:xfrm>
              <a:off x="5487154" y="3161645"/>
              <a:ext cx="1006868" cy="689405"/>
            </a:xfrm>
            <a:prstGeom prst="can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Cylinder 16">
              <a:extLst>
                <a:ext uri="{FF2B5EF4-FFF2-40B4-BE49-F238E27FC236}">
                  <a16:creationId xmlns:a16="http://schemas.microsoft.com/office/drawing/2014/main" id="{4062BBDC-0686-D540-8E6B-BB50CEBECB55}"/>
                </a:ext>
              </a:extLst>
            </p:cNvPr>
            <p:cNvSpPr/>
            <p:nvPr/>
          </p:nvSpPr>
          <p:spPr>
            <a:xfrm>
              <a:off x="6614047" y="3171864"/>
              <a:ext cx="1006868" cy="689405"/>
            </a:xfrm>
            <a:prstGeom prst="can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Cylinder 17">
              <a:extLst>
                <a:ext uri="{FF2B5EF4-FFF2-40B4-BE49-F238E27FC236}">
                  <a16:creationId xmlns:a16="http://schemas.microsoft.com/office/drawing/2014/main" id="{20CA1550-D9CA-8B04-55D2-CEC44B0208AD}"/>
                </a:ext>
              </a:extLst>
            </p:cNvPr>
            <p:cNvSpPr/>
            <p:nvPr/>
          </p:nvSpPr>
          <p:spPr>
            <a:xfrm>
              <a:off x="932626" y="3190257"/>
              <a:ext cx="1006868" cy="689405"/>
            </a:xfrm>
            <a:prstGeom prst="can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DA136F7-B544-DDB6-F470-33DF862A4191}"/>
              </a:ext>
            </a:extLst>
          </p:cNvPr>
          <p:cNvSpPr txBox="1"/>
          <p:nvPr/>
        </p:nvSpPr>
        <p:spPr>
          <a:xfrm>
            <a:off x="7012910" y="1277746"/>
            <a:ext cx="1831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Air Temperature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DA1332-B4C6-169D-9BA0-0D2F23102B91}"/>
              </a:ext>
            </a:extLst>
          </p:cNvPr>
          <p:cNvGrpSpPr/>
          <p:nvPr/>
        </p:nvGrpSpPr>
        <p:grpSpPr>
          <a:xfrm>
            <a:off x="457200" y="1516839"/>
            <a:ext cx="6297002" cy="389788"/>
            <a:chOff x="1163821" y="1546807"/>
            <a:chExt cx="6297002" cy="3897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B8C36-ECE6-88EA-B011-83D60708DB2A}"/>
                </a:ext>
              </a:extLst>
            </p:cNvPr>
            <p:cNvSpPr txBox="1"/>
            <p:nvPr/>
          </p:nvSpPr>
          <p:spPr>
            <a:xfrm>
              <a:off x="1163821" y="1563247"/>
              <a:ext cx="664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10°C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754CBF8-AA07-D095-E384-B7B17C3A442E}"/>
                </a:ext>
              </a:extLst>
            </p:cNvPr>
            <p:cNvSpPr txBox="1"/>
            <p:nvPr/>
          </p:nvSpPr>
          <p:spPr>
            <a:xfrm>
              <a:off x="2243567" y="1567263"/>
              <a:ext cx="664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15°C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4F6903-3F32-9684-111B-BA34AD95A76C}"/>
                </a:ext>
              </a:extLst>
            </p:cNvPr>
            <p:cNvSpPr txBox="1"/>
            <p:nvPr/>
          </p:nvSpPr>
          <p:spPr>
            <a:xfrm>
              <a:off x="3453737" y="1546807"/>
              <a:ext cx="664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20°C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8085A26-7912-BC2B-09D1-E307F1ABD19B}"/>
                </a:ext>
              </a:extLst>
            </p:cNvPr>
            <p:cNvSpPr txBox="1"/>
            <p:nvPr/>
          </p:nvSpPr>
          <p:spPr>
            <a:xfrm>
              <a:off x="4537685" y="1567263"/>
              <a:ext cx="664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25°C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205A9D-CDBE-B715-C751-F7ECE88E2ABF}"/>
                </a:ext>
              </a:extLst>
            </p:cNvPr>
            <p:cNvSpPr txBox="1"/>
            <p:nvPr/>
          </p:nvSpPr>
          <p:spPr>
            <a:xfrm>
              <a:off x="5586634" y="1552551"/>
              <a:ext cx="664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30°C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C45EE3-9FC4-6FFB-4409-FCFF4C881003}"/>
                </a:ext>
              </a:extLst>
            </p:cNvPr>
            <p:cNvSpPr txBox="1"/>
            <p:nvPr/>
          </p:nvSpPr>
          <p:spPr>
            <a:xfrm>
              <a:off x="6796804" y="1548497"/>
              <a:ext cx="664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35°C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A9C15-F86C-7A84-B111-5BEA004B73E3}"/>
              </a:ext>
            </a:extLst>
          </p:cNvPr>
          <p:cNvGrpSpPr/>
          <p:nvPr/>
        </p:nvGrpSpPr>
        <p:grpSpPr>
          <a:xfrm>
            <a:off x="457200" y="4044896"/>
            <a:ext cx="6297002" cy="359010"/>
            <a:chOff x="1163821" y="1546807"/>
            <a:chExt cx="6297002" cy="35901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A358CB-6888-EEB8-8698-C3DC5768205A}"/>
                </a:ext>
              </a:extLst>
            </p:cNvPr>
            <p:cNvSpPr txBox="1"/>
            <p:nvPr/>
          </p:nvSpPr>
          <p:spPr>
            <a:xfrm>
              <a:off x="1163821" y="1563247"/>
              <a:ext cx="6752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100%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DC33E64-01AC-FCA2-C04F-862742FDE300}"/>
                </a:ext>
              </a:extLst>
            </p:cNvPr>
            <p:cNvSpPr txBox="1"/>
            <p:nvPr/>
          </p:nvSpPr>
          <p:spPr>
            <a:xfrm>
              <a:off x="2243567" y="1567263"/>
              <a:ext cx="664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72%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A78213-1169-8ED6-B383-1B1654B89C46}"/>
                </a:ext>
              </a:extLst>
            </p:cNvPr>
            <p:cNvSpPr txBox="1"/>
            <p:nvPr/>
          </p:nvSpPr>
          <p:spPr>
            <a:xfrm>
              <a:off x="3453737" y="1546807"/>
              <a:ext cx="664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53%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2E346EA-E8D6-079D-67BB-35FA92B36DC5}"/>
                </a:ext>
              </a:extLst>
            </p:cNvPr>
            <p:cNvSpPr txBox="1"/>
            <p:nvPr/>
          </p:nvSpPr>
          <p:spPr>
            <a:xfrm>
              <a:off x="4537685" y="1567263"/>
              <a:ext cx="664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39%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A9C8F2-431F-856B-6100-4FDB4DCD9191}"/>
                </a:ext>
              </a:extLst>
            </p:cNvPr>
            <p:cNvSpPr txBox="1"/>
            <p:nvPr/>
          </p:nvSpPr>
          <p:spPr>
            <a:xfrm>
              <a:off x="5586634" y="1552551"/>
              <a:ext cx="664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29%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D5D7DC-7F27-2A53-5B93-6E51DD2E6B6E}"/>
                </a:ext>
              </a:extLst>
            </p:cNvPr>
            <p:cNvSpPr txBox="1"/>
            <p:nvPr/>
          </p:nvSpPr>
          <p:spPr>
            <a:xfrm>
              <a:off x="6796804" y="1548497"/>
              <a:ext cx="664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22%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DABBAD1-8149-CBC4-0D9D-4DC9087C1BA3}"/>
              </a:ext>
            </a:extLst>
          </p:cNvPr>
          <p:cNvSpPr txBox="1"/>
          <p:nvPr/>
        </p:nvSpPr>
        <p:spPr>
          <a:xfrm>
            <a:off x="6933909" y="4266231"/>
            <a:ext cx="218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Relative Humidity </a:t>
            </a:r>
          </a:p>
        </p:txBody>
      </p:sp>
      <p:sp>
        <p:nvSpPr>
          <p:cNvPr id="39" name="Arrow: Left 38">
            <a:extLst>
              <a:ext uri="{FF2B5EF4-FFF2-40B4-BE49-F238E27FC236}">
                <a16:creationId xmlns:a16="http://schemas.microsoft.com/office/drawing/2014/main" id="{3CAF4ADC-F443-F76C-E757-7A8AD40C7FE1}"/>
              </a:ext>
            </a:extLst>
          </p:cNvPr>
          <p:cNvSpPr/>
          <p:nvPr/>
        </p:nvSpPr>
        <p:spPr>
          <a:xfrm>
            <a:off x="6953873" y="1828445"/>
            <a:ext cx="2200754" cy="509638"/>
          </a:xfrm>
          <a:prstGeom prst="leftArrow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Capacity to hold water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FA327CCA-8E9D-045C-8E48-C98D7B0EE9E8}"/>
              </a:ext>
            </a:extLst>
          </p:cNvPr>
          <p:cNvSpPr/>
          <p:nvPr/>
        </p:nvSpPr>
        <p:spPr>
          <a:xfrm>
            <a:off x="6953872" y="3366918"/>
            <a:ext cx="2200754" cy="509638"/>
          </a:xfrm>
          <a:prstGeom prst="leftArrow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Actual Water Present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1936D2-F4D9-5A67-8E4B-829D2D3FCD76}"/>
              </a:ext>
            </a:extLst>
          </p:cNvPr>
          <p:cNvSpPr txBox="1"/>
          <p:nvPr/>
        </p:nvSpPr>
        <p:spPr>
          <a:xfrm>
            <a:off x="3126938" y="5232829"/>
            <a:ext cx="2725392" cy="461665"/>
          </a:xfrm>
          <a:prstGeom prst="rect">
            <a:avLst/>
          </a:prstGeom>
          <a:solidFill>
            <a:srgbClr val="3F9AD9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Dew Point = 10°C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7871617-A3DA-EA6A-A104-B4A7E5ED4D64}"/>
              </a:ext>
            </a:extLst>
          </p:cNvPr>
          <p:cNvCxnSpPr>
            <a:cxnSpLocks/>
          </p:cNvCxnSpPr>
          <p:nvPr/>
        </p:nvCxnSpPr>
        <p:spPr>
          <a:xfrm>
            <a:off x="349321" y="1462412"/>
            <a:ext cx="65845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8DF2A59-286D-F5A3-9514-84B7864DB573}"/>
              </a:ext>
            </a:extLst>
          </p:cNvPr>
          <p:cNvCxnSpPr>
            <a:cxnSpLocks/>
          </p:cNvCxnSpPr>
          <p:nvPr/>
        </p:nvCxnSpPr>
        <p:spPr>
          <a:xfrm>
            <a:off x="369284" y="4481302"/>
            <a:ext cx="65845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32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95E05-AB17-344A-BD1A-607996667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Dry is Dry?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61070A-E378-2A4C-BAFF-8F2896CC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May not be reproduced or distributed without permission from Perma Pure.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75DFC-ADBF-E84C-A962-6A04B76A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98EB89-F5A3-0E8D-7301-815AF3BA0ACA}"/>
              </a:ext>
            </a:extLst>
          </p:cNvPr>
          <p:cNvSpPr txBox="1"/>
          <p:nvPr/>
        </p:nvSpPr>
        <p:spPr>
          <a:xfrm>
            <a:off x="577903" y="1178212"/>
            <a:ext cx="798819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Dryness targets are based on application requirements. 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Clr>
                <a:srgbClr val="3F9AD9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Preventing condensation / damage to the sensor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Target dew point: + 8-10 C</a:t>
            </a:r>
          </a:p>
          <a:p>
            <a:pPr lvl="1">
              <a:buClr>
                <a:srgbClr val="3F9AD9"/>
              </a:buClr>
            </a:pPr>
            <a:endParaRPr lang="en-US" sz="2000" dirty="0"/>
          </a:p>
          <a:p>
            <a:pPr marL="514350" indent="-514350">
              <a:buClr>
                <a:srgbClr val="3F9AD9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Removing moisture for most CEMS &amp; particulate monitoring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Target dew point: +4 C</a:t>
            </a:r>
          </a:p>
          <a:p>
            <a:pPr lvl="1"/>
            <a:endParaRPr lang="en-US" sz="2000" dirty="0"/>
          </a:p>
          <a:p>
            <a:pPr marL="514350" indent="-514350">
              <a:buClr>
                <a:srgbClr val="3F9AD9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Eliminating water interference for NIR and improved CEMS performance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Target dew point: -10 to -15 C</a:t>
            </a:r>
          </a:p>
          <a:p>
            <a:pPr lvl="1"/>
            <a:endParaRPr lang="en-US" sz="2000" dirty="0"/>
          </a:p>
          <a:p>
            <a:pPr marL="514350" indent="-514350">
              <a:buClr>
                <a:srgbClr val="3F9AD9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Ultimate drying for IMS and other methods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Target dew point -40 to -60 C</a:t>
            </a:r>
          </a:p>
        </p:txBody>
      </p:sp>
    </p:spTree>
    <p:extLst>
      <p:ext uri="{BB962C8B-B14F-4D97-AF65-F5344CB8AC3E}">
        <p14:creationId xmlns:p14="http://schemas.microsoft.com/office/powerpoint/2010/main" val="2277673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0A1227F-A68C-B871-950A-B355BCB6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349" y="2248089"/>
            <a:ext cx="3200551" cy="358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358CAEE-844A-9DBC-CFA1-CDBC907A893C}"/>
              </a:ext>
            </a:extLst>
          </p:cNvPr>
          <p:cNvCxnSpPr>
            <a:cxnSpLocks/>
          </p:cNvCxnSpPr>
          <p:nvPr/>
        </p:nvCxnSpPr>
        <p:spPr>
          <a:xfrm>
            <a:off x="3212432" y="3240865"/>
            <a:ext cx="4392037" cy="12032"/>
          </a:xfrm>
          <a:prstGeom prst="line">
            <a:avLst/>
          </a:prstGeom>
          <a:ln w="1079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3F6DA5C-93B4-5711-EB70-F04D8B034087}"/>
              </a:ext>
            </a:extLst>
          </p:cNvPr>
          <p:cNvSpPr/>
          <p:nvPr/>
        </p:nvSpPr>
        <p:spPr>
          <a:xfrm>
            <a:off x="5053263" y="2891352"/>
            <a:ext cx="1122612" cy="7688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Pump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Changing Conditions Along CEMS Pathway</a:t>
            </a: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9CD5E959-F6AF-350D-F01C-671F37276EB2}"/>
              </a:ext>
            </a:extLst>
          </p:cNvPr>
          <p:cNvSpPr/>
          <p:nvPr/>
        </p:nvSpPr>
        <p:spPr>
          <a:xfrm>
            <a:off x="534932" y="1353620"/>
            <a:ext cx="832207" cy="4613097"/>
          </a:xfrm>
          <a:prstGeom prst="trapezoi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C5C91CA-28B8-7731-7733-B3C628F2C29E}"/>
              </a:ext>
            </a:extLst>
          </p:cNvPr>
          <p:cNvCxnSpPr>
            <a:cxnSpLocks/>
          </p:cNvCxnSpPr>
          <p:nvPr/>
        </p:nvCxnSpPr>
        <p:spPr>
          <a:xfrm>
            <a:off x="1058175" y="2743200"/>
            <a:ext cx="784803" cy="236306"/>
          </a:xfrm>
          <a:prstGeom prst="curvedConnector3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9F6F3B1-DB5C-B07D-B532-D3BEC1982B09}"/>
              </a:ext>
            </a:extLst>
          </p:cNvPr>
          <p:cNvSpPr/>
          <p:nvPr/>
        </p:nvSpPr>
        <p:spPr>
          <a:xfrm>
            <a:off x="869323" y="2619910"/>
            <a:ext cx="188852" cy="2157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4EDB0D5-E30F-442D-202C-E63FAD725CF5}"/>
              </a:ext>
            </a:extLst>
          </p:cNvPr>
          <p:cNvSpPr/>
          <p:nvPr/>
        </p:nvSpPr>
        <p:spPr>
          <a:xfrm>
            <a:off x="7389184" y="2903384"/>
            <a:ext cx="1122612" cy="7688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Analyzer</a:t>
            </a:r>
          </a:p>
        </p:txBody>
      </p:sp>
      <p:sp>
        <p:nvSpPr>
          <p:cNvPr id="43" name="Callout: Line with No Border 42">
            <a:extLst>
              <a:ext uri="{FF2B5EF4-FFF2-40B4-BE49-F238E27FC236}">
                <a16:creationId xmlns:a16="http://schemas.microsoft.com/office/drawing/2014/main" id="{98DC0C1C-E316-A4F3-528C-F7CEDB76F57E}"/>
              </a:ext>
            </a:extLst>
          </p:cNvPr>
          <p:cNvSpPr/>
          <p:nvPr/>
        </p:nvSpPr>
        <p:spPr>
          <a:xfrm>
            <a:off x="1987082" y="1299684"/>
            <a:ext cx="1910875" cy="998792"/>
          </a:xfrm>
          <a:prstGeom prst="callout1">
            <a:avLst>
              <a:gd name="adj1" fmla="val 74162"/>
              <a:gd name="adj2" fmla="val -1407"/>
              <a:gd name="adj3" fmla="val 146813"/>
              <a:gd name="adj4" fmla="val -31407"/>
            </a:avLst>
          </a:prstGeom>
          <a:solidFill>
            <a:srgbClr val="3F9A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Heated Line:</a:t>
            </a:r>
          </a:p>
          <a:p>
            <a:r>
              <a:rPr lang="en-US" sz="1400" dirty="0"/>
              <a:t>Holds temp above acid dew point</a:t>
            </a:r>
          </a:p>
        </p:txBody>
      </p:sp>
      <p:sp>
        <p:nvSpPr>
          <p:cNvPr id="45" name="Callout: Line with No Border 44">
            <a:extLst>
              <a:ext uri="{FF2B5EF4-FFF2-40B4-BE49-F238E27FC236}">
                <a16:creationId xmlns:a16="http://schemas.microsoft.com/office/drawing/2014/main" id="{D41B7DBC-38A8-4771-2D3E-689C5BB2B99B}"/>
              </a:ext>
            </a:extLst>
          </p:cNvPr>
          <p:cNvSpPr/>
          <p:nvPr/>
        </p:nvSpPr>
        <p:spPr>
          <a:xfrm>
            <a:off x="1717745" y="5864759"/>
            <a:ext cx="2817730" cy="902368"/>
          </a:xfrm>
          <a:prstGeom prst="callout1">
            <a:avLst>
              <a:gd name="adj1" fmla="val -7917"/>
              <a:gd name="adj2" fmla="val 10028"/>
              <a:gd name="adj3" fmla="val -139500"/>
              <a:gd name="adj4" fmla="val 29807"/>
            </a:avLst>
          </a:prstGeom>
          <a:solidFill>
            <a:srgbClr val="3F9A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Conditioning: </a:t>
            </a:r>
          </a:p>
          <a:p>
            <a:r>
              <a:rPr lang="en-US" sz="1400" dirty="0"/>
              <a:t>Thermo Electric Cooler condenses water and drains it from system</a:t>
            </a:r>
          </a:p>
        </p:txBody>
      </p:sp>
      <p:sp>
        <p:nvSpPr>
          <p:cNvPr id="53" name="Callout: Line with No Border 52">
            <a:extLst>
              <a:ext uri="{FF2B5EF4-FFF2-40B4-BE49-F238E27FC236}">
                <a16:creationId xmlns:a16="http://schemas.microsoft.com/office/drawing/2014/main" id="{44AE6F9D-D664-32D1-F497-09A4BE54286F}"/>
              </a:ext>
            </a:extLst>
          </p:cNvPr>
          <p:cNvSpPr/>
          <p:nvPr/>
        </p:nvSpPr>
        <p:spPr>
          <a:xfrm>
            <a:off x="5408450" y="4331368"/>
            <a:ext cx="1509708" cy="914401"/>
          </a:xfrm>
          <a:prstGeom prst="callout1">
            <a:avLst>
              <a:gd name="adj1" fmla="val 18750"/>
              <a:gd name="adj2" fmla="val -8333"/>
              <a:gd name="adj3" fmla="val -110059"/>
              <a:gd name="adj4" fmla="val -862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Exit sample gas dew point = 4°C</a:t>
            </a:r>
          </a:p>
        </p:txBody>
      </p:sp>
    </p:spTree>
    <p:extLst>
      <p:ext uri="{BB962C8B-B14F-4D97-AF65-F5344CB8AC3E}">
        <p14:creationId xmlns:p14="http://schemas.microsoft.com/office/powerpoint/2010/main" val="322397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0A1227F-A68C-B871-950A-B355BCB6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349" y="2248089"/>
            <a:ext cx="3200551" cy="358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358CAEE-844A-9DBC-CFA1-CDBC907A893C}"/>
              </a:ext>
            </a:extLst>
          </p:cNvPr>
          <p:cNvCxnSpPr>
            <a:cxnSpLocks/>
          </p:cNvCxnSpPr>
          <p:nvPr/>
        </p:nvCxnSpPr>
        <p:spPr>
          <a:xfrm>
            <a:off x="3212432" y="3240865"/>
            <a:ext cx="4392037" cy="12032"/>
          </a:xfrm>
          <a:prstGeom prst="line">
            <a:avLst/>
          </a:prstGeom>
          <a:ln w="1079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3F6DA5C-93B4-5711-EB70-F04D8B034087}"/>
              </a:ext>
            </a:extLst>
          </p:cNvPr>
          <p:cNvSpPr/>
          <p:nvPr/>
        </p:nvSpPr>
        <p:spPr>
          <a:xfrm>
            <a:off x="5053263" y="2891352"/>
            <a:ext cx="1122612" cy="7688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Pump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Areas of Concern Along CEMS Pathway</a:t>
            </a: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9CD5E959-F6AF-350D-F01C-671F37276EB2}"/>
              </a:ext>
            </a:extLst>
          </p:cNvPr>
          <p:cNvSpPr/>
          <p:nvPr/>
        </p:nvSpPr>
        <p:spPr>
          <a:xfrm>
            <a:off x="534932" y="1353620"/>
            <a:ext cx="832207" cy="4613097"/>
          </a:xfrm>
          <a:prstGeom prst="trapezoi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C5C91CA-28B8-7731-7733-B3C628F2C29E}"/>
              </a:ext>
            </a:extLst>
          </p:cNvPr>
          <p:cNvCxnSpPr>
            <a:cxnSpLocks/>
          </p:cNvCxnSpPr>
          <p:nvPr/>
        </p:nvCxnSpPr>
        <p:spPr>
          <a:xfrm>
            <a:off x="1058175" y="2743200"/>
            <a:ext cx="784803" cy="236306"/>
          </a:xfrm>
          <a:prstGeom prst="curvedConnector3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9F6F3B1-DB5C-B07D-B532-D3BEC1982B09}"/>
              </a:ext>
            </a:extLst>
          </p:cNvPr>
          <p:cNvSpPr/>
          <p:nvPr/>
        </p:nvSpPr>
        <p:spPr>
          <a:xfrm>
            <a:off x="869323" y="2619910"/>
            <a:ext cx="188852" cy="2157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4EDB0D5-E30F-442D-202C-E63FAD725CF5}"/>
              </a:ext>
            </a:extLst>
          </p:cNvPr>
          <p:cNvSpPr/>
          <p:nvPr/>
        </p:nvSpPr>
        <p:spPr>
          <a:xfrm>
            <a:off x="7389184" y="2903384"/>
            <a:ext cx="1122612" cy="7688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Analyzer</a:t>
            </a:r>
          </a:p>
        </p:txBody>
      </p:sp>
      <p:sp>
        <p:nvSpPr>
          <p:cNvPr id="45" name="Callout: Line with No Border 44">
            <a:extLst>
              <a:ext uri="{FF2B5EF4-FFF2-40B4-BE49-F238E27FC236}">
                <a16:creationId xmlns:a16="http://schemas.microsoft.com/office/drawing/2014/main" id="{D41B7DBC-38A8-4771-2D3E-689C5BB2B99B}"/>
              </a:ext>
            </a:extLst>
          </p:cNvPr>
          <p:cNvSpPr/>
          <p:nvPr/>
        </p:nvSpPr>
        <p:spPr>
          <a:xfrm>
            <a:off x="1717745" y="5864759"/>
            <a:ext cx="2817730" cy="902368"/>
          </a:xfrm>
          <a:prstGeom prst="callout1">
            <a:avLst>
              <a:gd name="adj1" fmla="val -7917"/>
              <a:gd name="adj2" fmla="val 10028"/>
              <a:gd name="adj3" fmla="val -139500"/>
              <a:gd name="adj4" fmla="val 29807"/>
            </a:avLst>
          </a:prstGeom>
          <a:solidFill>
            <a:srgbClr val="FFFF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Not all condensed water may be trapped and drained</a:t>
            </a:r>
          </a:p>
        </p:txBody>
      </p:sp>
      <p:sp>
        <p:nvSpPr>
          <p:cNvPr id="46" name="Callout: Line with No Border 45">
            <a:extLst>
              <a:ext uri="{FF2B5EF4-FFF2-40B4-BE49-F238E27FC236}">
                <a16:creationId xmlns:a16="http://schemas.microsoft.com/office/drawing/2014/main" id="{4CD47032-D3A9-C35E-2372-2FE4B5956B20}"/>
              </a:ext>
            </a:extLst>
          </p:cNvPr>
          <p:cNvSpPr/>
          <p:nvPr/>
        </p:nvSpPr>
        <p:spPr>
          <a:xfrm>
            <a:off x="5001357" y="1703721"/>
            <a:ext cx="1215364" cy="648396"/>
          </a:xfrm>
          <a:prstGeom prst="callout1">
            <a:avLst>
              <a:gd name="adj1" fmla="val 103153"/>
              <a:gd name="adj2" fmla="val 43438"/>
              <a:gd name="adj3" fmla="val 179365"/>
              <a:gd name="adj4" fmla="val 44036"/>
            </a:avLst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Unscheduled Maintenance</a:t>
            </a:r>
          </a:p>
        </p:txBody>
      </p:sp>
      <p:sp>
        <p:nvSpPr>
          <p:cNvPr id="53" name="Callout: Line with No Border 52">
            <a:extLst>
              <a:ext uri="{FF2B5EF4-FFF2-40B4-BE49-F238E27FC236}">
                <a16:creationId xmlns:a16="http://schemas.microsoft.com/office/drawing/2014/main" id="{44AE6F9D-D664-32D1-F497-09A4BE54286F}"/>
              </a:ext>
            </a:extLst>
          </p:cNvPr>
          <p:cNvSpPr/>
          <p:nvPr/>
        </p:nvSpPr>
        <p:spPr>
          <a:xfrm>
            <a:off x="5408450" y="4331368"/>
            <a:ext cx="1509708" cy="1502402"/>
          </a:xfrm>
          <a:prstGeom prst="callout1">
            <a:avLst>
              <a:gd name="adj1" fmla="val 17949"/>
              <a:gd name="adj2" fmla="val -3551"/>
              <a:gd name="adj3" fmla="val -66014"/>
              <a:gd name="adj4" fmla="val -88640"/>
            </a:avLst>
          </a:prstGeom>
          <a:solidFill>
            <a:srgbClr val="FFFF66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Water carryover: Acid formation Corrosion</a:t>
            </a:r>
          </a:p>
          <a:p>
            <a:r>
              <a:rPr lang="en-US" sz="1400" dirty="0">
                <a:solidFill>
                  <a:schemeClr val="tx1"/>
                </a:solidFill>
              </a:rPr>
              <a:t>Loss of analytes</a:t>
            </a:r>
          </a:p>
        </p:txBody>
      </p:sp>
      <p:sp>
        <p:nvSpPr>
          <p:cNvPr id="16" name="Callout: Line with No Border 15">
            <a:extLst>
              <a:ext uri="{FF2B5EF4-FFF2-40B4-BE49-F238E27FC236}">
                <a16:creationId xmlns:a16="http://schemas.microsoft.com/office/drawing/2014/main" id="{CC6D84C3-FB7B-E692-AFC5-D8C54D648342}"/>
              </a:ext>
            </a:extLst>
          </p:cNvPr>
          <p:cNvSpPr/>
          <p:nvPr/>
        </p:nvSpPr>
        <p:spPr>
          <a:xfrm>
            <a:off x="7389184" y="883629"/>
            <a:ext cx="1215364" cy="1097624"/>
          </a:xfrm>
          <a:prstGeom prst="callout1">
            <a:avLst>
              <a:gd name="adj1" fmla="val 103153"/>
              <a:gd name="adj2" fmla="val 43438"/>
              <a:gd name="adj3" fmla="val 179365"/>
              <a:gd name="adj4" fmla="val 44036"/>
            </a:avLst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Unscheduled Maintenance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Inaccurate Analysis</a:t>
            </a:r>
          </a:p>
        </p:txBody>
      </p:sp>
      <p:sp>
        <p:nvSpPr>
          <p:cNvPr id="17" name="Callout: Line with No Border 16">
            <a:extLst>
              <a:ext uri="{FF2B5EF4-FFF2-40B4-BE49-F238E27FC236}">
                <a16:creationId xmlns:a16="http://schemas.microsoft.com/office/drawing/2014/main" id="{10FCF0C5-3041-F00B-6AF6-FD0EBA1B70E8}"/>
              </a:ext>
            </a:extLst>
          </p:cNvPr>
          <p:cNvSpPr/>
          <p:nvPr/>
        </p:nvSpPr>
        <p:spPr>
          <a:xfrm>
            <a:off x="2141840" y="907056"/>
            <a:ext cx="2753400" cy="959505"/>
          </a:xfrm>
          <a:prstGeom prst="callout1">
            <a:avLst>
              <a:gd name="adj1" fmla="val 103153"/>
              <a:gd name="adj2" fmla="val 43438"/>
              <a:gd name="adj3" fmla="val 238346"/>
              <a:gd name="adj4" fmla="val 14428"/>
            </a:avLst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Higher than expected moisture levels may overwhelm impingers – moisture breakthrough</a:t>
            </a:r>
          </a:p>
        </p:txBody>
      </p:sp>
      <p:sp>
        <p:nvSpPr>
          <p:cNvPr id="3" name="Callout: Line with No Border 2">
            <a:extLst>
              <a:ext uri="{FF2B5EF4-FFF2-40B4-BE49-F238E27FC236}">
                <a16:creationId xmlns:a16="http://schemas.microsoft.com/office/drawing/2014/main" id="{345CC32A-616E-93AD-F167-BEF852F3B704}"/>
              </a:ext>
            </a:extLst>
          </p:cNvPr>
          <p:cNvSpPr/>
          <p:nvPr/>
        </p:nvSpPr>
        <p:spPr>
          <a:xfrm>
            <a:off x="759457" y="1046835"/>
            <a:ext cx="1215364" cy="1201254"/>
          </a:xfrm>
          <a:prstGeom prst="callout1">
            <a:avLst>
              <a:gd name="adj1" fmla="val 103153"/>
              <a:gd name="adj2" fmla="val 43438"/>
              <a:gd name="adj3" fmla="val 141305"/>
              <a:gd name="adj4" fmla="val 44036"/>
            </a:avLst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Changing Ambient conditions, Cold spots or zonal dropout</a:t>
            </a:r>
          </a:p>
        </p:txBody>
      </p:sp>
    </p:spTree>
    <p:extLst>
      <p:ext uri="{BB962C8B-B14F-4D97-AF65-F5344CB8AC3E}">
        <p14:creationId xmlns:p14="http://schemas.microsoft.com/office/powerpoint/2010/main" val="379687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53" grpId="0" animBg="1"/>
      <p:bldP spid="16" grpId="0" animBg="1"/>
      <p:bldP spid="17" grpId="0" animBg="1"/>
      <p:bldP spid="3" grpId="0" animBg="1"/>
    </p:bldLst>
  </p:timing>
</p:sld>
</file>

<file path=ppt/theme/theme1.xml><?xml version="1.0" encoding="utf-8"?>
<a:theme xmlns:a="http://schemas.openxmlformats.org/drawingml/2006/main" name="Droplet">
  <a:themeElements>
    <a:clrScheme name="Custom 2">
      <a:dk1>
        <a:srgbClr val="333333"/>
      </a:dk1>
      <a:lt1>
        <a:srgbClr val="FFFFFF"/>
      </a:lt1>
      <a:dk2>
        <a:srgbClr val="0295D2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6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12426</TotalTime>
  <Words>2092</Words>
  <Application>Microsoft Office PowerPoint</Application>
  <PresentationFormat>On-screen Show (4:3)</PresentationFormat>
  <Paragraphs>407</Paragraphs>
  <Slides>32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Baguet Script</vt:lpstr>
      <vt:lpstr>Calibri</vt:lpstr>
      <vt:lpstr>Corbel</vt:lpstr>
      <vt:lpstr>Gotham A</vt:lpstr>
      <vt:lpstr>Montserrat</vt:lpstr>
      <vt:lpstr>Montserrat Medium</vt:lpstr>
      <vt:lpstr>Times New Roman</vt:lpstr>
      <vt:lpstr>Wingdings</vt:lpstr>
      <vt:lpstr>Droplet</vt:lpstr>
      <vt:lpstr>Water Management in Gas Analysis</vt:lpstr>
      <vt:lpstr>Challenges for CEMS Sample Conditioning</vt:lpstr>
      <vt:lpstr>Sample Pathway</vt:lpstr>
      <vt:lpstr>Costs of Unexpected Water</vt:lpstr>
      <vt:lpstr>How Wet is Wet?</vt:lpstr>
      <vt:lpstr>Dew Point &amp; Ambient Air Temperature</vt:lpstr>
      <vt:lpstr>How Dry is Dry?</vt:lpstr>
      <vt:lpstr>Changing Conditions Along CEMS Pathway</vt:lpstr>
      <vt:lpstr>Areas of Concern Along CEMS Pathway</vt:lpstr>
      <vt:lpstr>Changing Conditions Along Process Pathway</vt:lpstr>
      <vt:lpstr>PowerPoint Presentation</vt:lpstr>
      <vt:lpstr>Thermoeletric Cooler</vt:lpstr>
      <vt:lpstr>Desiccant Dryer</vt:lpstr>
      <vt:lpstr>Nafion™ Technology</vt:lpstr>
      <vt:lpstr>Nafion™ Selectivity</vt:lpstr>
      <vt:lpstr>Perma Pure Dryers</vt:lpstr>
      <vt:lpstr>Perma Pure Dryers</vt:lpstr>
      <vt:lpstr>Water Vapor Saturation Temperatures</vt:lpstr>
      <vt:lpstr>Emissions Monitoring</vt:lpstr>
      <vt:lpstr>Considerations In Moisture Removal </vt:lpstr>
      <vt:lpstr>PowerPoint Presentation</vt:lpstr>
      <vt:lpstr>Hybrid Sample Gas Cooler </vt:lpstr>
      <vt:lpstr>Hybrid Sample Gas Cooler </vt:lpstr>
      <vt:lpstr>PowerPoint Presentation</vt:lpstr>
      <vt:lpstr>Heated Lines</vt:lpstr>
      <vt:lpstr>Anatomy </vt:lpstr>
      <vt:lpstr>Anatomy of Different Heated Lines</vt:lpstr>
      <vt:lpstr>Anatomy of Consistent Heating </vt:lpstr>
      <vt:lpstr>Clayborn Electrical Resistive Heat Tape</vt:lpstr>
      <vt:lpstr>Customizable Designs</vt:lpstr>
      <vt:lpstr>Customizable Design</vt:lpstr>
      <vt:lpstr>For More Information:  www.PermaPure.com  Laura Geenen LGeenen@PermaPure.com 848-224-3790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Shalom Pennington</dc:creator>
  <cp:lastModifiedBy>Laura Geenen</cp:lastModifiedBy>
  <cp:revision>113</cp:revision>
  <cp:lastPrinted>2020-09-29T14:52:07Z</cp:lastPrinted>
  <dcterms:created xsi:type="dcterms:W3CDTF">2020-09-01T14:24:46Z</dcterms:created>
  <dcterms:modified xsi:type="dcterms:W3CDTF">2022-09-14T13:24:19Z</dcterms:modified>
</cp:coreProperties>
</file>