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sldIdLst>
    <p:sldId id="256" r:id="rId2"/>
    <p:sldId id="258" r:id="rId3"/>
    <p:sldId id="259" r:id="rId4"/>
    <p:sldId id="261" r:id="rId5"/>
    <p:sldId id="263" r:id="rId6"/>
    <p:sldId id="262" r:id="rId7"/>
    <p:sldId id="264" r:id="rId8"/>
    <p:sldId id="265" r:id="rId9"/>
    <p:sldId id="268" r:id="rId10"/>
    <p:sldId id="266" r:id="rId11"/>
    <p:sldId id="257"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5" d="100"/>
          <a:sy n="85" d="100"/>
        </p:scale>
        <p:origin x="6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3FF2A94-51A9-4F06-88F3-457F271AA59C}" type="datetimeFigureOut">
              <a:rPr lang="en-US" smtClean="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dirty="0"/>
          </a:p>
        </p:txBody>
      </p:sp>
    </p:spTree>
    <p:extLst>
      <p:ext uri="{BB962C8B-B14F-4D97-AF65-F5344CB8AC3E}">
        <p14:creationId xmlns:p14="http://schemas.microsoft.com/office/powerpoint/2010/main" val="2830005171"/>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FF2A94-51A9-4F06-88F3-457F271AA59C}" type="datetimeFigureOut">
              <a:rPr lang="en-US" smtClean="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dirty="0"/>
          </a:p>
        </p:txBody>
      </p:sp>
    </p:spTree>
    <p:extLst>
      <p:ext uri="{BB962C8B-B14F-4D97-AF65-F5344CB8AC3E}">
        <p14:creationId xmlns:p14="http://schemas.microsoft.com/office/powerpoint/2010/main" val="695283582"/>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FF2A94-51A9-4F06-88F3-457F271AA59C}" type="datetimeFigureOut">
              <a:rPr lang="en-US" smtClean="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dirty="0"/>
          </a:p>
        </p:txBody>
      </p:sp>
    </p:spTree>
    <p:extLst>
      <p:ext uri="{BB962C8B-B14F-4D97-AF65-F5344CB8AC3E}">
        <p14:creationId xmlns:p14="http://schemas.microsoft.com/office/powerpoint/2010/main" val="2908262889"/>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FF2A94-51A9-4F06-88F3-457F271AA59C}" type="datetimeFigureOut">
              <a:rPr lang="en-US" smtClean="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dirty="0"/>
          </a:p>
        </p:txBody>
      </p:sp>
    </p:spTree>
    <p:extLst>
      <p:ext uri="{BB962C8B-B14F-4D97-AF65-F5344CB8AC3E}">
        <p14:creationId xmlns:p14="http://schemas.microsoft.com/office/powerpoint/2010/main" val="4222178658"/>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FF2A94-51A9-4F06-88F3-457F271AA59C}" type="datetimeFigureOut">
              <a:rPr lang="en-US" smtClean="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dirty="0"/>
          </a:p>
        </p:txBody>
      </p:sp>
    </p:spTree>
    <p:extLst>
      <p:ext uri="{BB962C8B-B14F-4D97-AF65-F5344CB8AC3E}">
        <p14:creationId xmlns:p14="http://schemas.microsoft.com/office/powerpoint/2010/main" val="3215310429"/>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FF2A94-51A9-4F06-88F3-457F271AA59C}" type="datetimeFigureOut">
              <a:rPr lang="en-US" smtClean="0"/>
              <a:t>9/14/2022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70293A-F202-432E-86DF-552B3FACAA31}" type="slidenum">
              <a:rPr lang="en-US" smtClean="0"/>
              <a:t>‹#›</a:t>
            </a:fld>
            <a:endParaRPr lang="en-US" dirty="0"/>
          </a:p>
        </p:txBody>
      </p:sp>
    </p:spTree>
    <p:extLst>
      <p:ext uri="{BB962C8B-B14F-4D97-AF65-F5344CB8AC3E}">
        <p14:creationId xmlns:p14="http://schemas.microsoft.com/office/powerpoint/2010/main" val="374278830"/>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FF2A94-51A9-4F06-88F3-457F271AA59C}" type="datetimeFigureOut">
              <a:rPr lang="en-US" smtClean="0"/>
              <a:t>9/14/2022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570293A-F202-432E-86DF-552B3FACAA31}" type="slidenum">
              <a:rPr lang="en-US" smtClean="0"/>
              <a:t>‹#›</a:t>
            </a:fld>
            <a:endParaRPr lang="en-US" dirty="0"/>
          </a:p>
        </p:txBody>
      </p:sp>
    </p:spTree>
    <p:extLst>
      <p:ext uri="{BB962C8B-B14F-4D97-AF65-F5344CB8AC3E}">
        <p14:creationId xmlns:p14="http://schemas.microsoft.com/office/powerpoint/2010/main" val="197659978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FF2A94-51A9-4F06-88F3-457F271AA59C}" type="datetimeFigureOut">
              <a:rPr lang="en-US" smtClean="0"/>
              <a:t>9/14/2022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70293A-F202-432E-86DF-552B3FACAA31}" type="slidenum">
              <a:rPr lang="en-US" smtClean="0"/>
              <a:t>‹#›</a:t>
            </a:fld>
            <a:endParaRPr lang="en-US" dirty="0"/>
          </a:p>
        </p:txBody>
      </p:sp>
    </p:spTree>
    <p:extLst>
      <p:ext uri="{BB962C8B-B14F-4D97-AF65-F5344CB8AC3E}">
        <p14:creationId xmlns:p14="http://schemas.microsoft.com/office/powerpoint/2010/main" val="3430239204"/>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F2A94-51A9-4F06-88F3-457F271AA59C}" type="datetimeFigureOut">
              <a:rPr lang="en-US" smtClean="0"/>
              <a:t>9/14/2022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570293A-F202-432E-86DF-552B3FACAA31}" type="slidenum">
              <a:rPr lang="en-US" smtClean="0"/>
              <a:t>‹#›</a:t>
            </a:fld>
            <a:endParaRPr lang="en-US" dirty="0"/>
          </a:p>
        </p:txBody>
      </p:sp>
    </p:spTree>
    <p:extLst>
      <p:ext uri="{BB962C8B-B14F-4D97-AF65-F5344CB8AC3E}">
        <p14:creationId xmlns:p14="http://schemas.microsoft.com/office/powerpoint/2010/main" val="3902400545"/>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FF2A94-51A9-4F06-88F3-457F271AA59C}" type="datetimeFigureOut">
              <a:rPr lang="en-US" smtClean="0"/>
              <a:t>9/14/2022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70293A-F202-432E-86DF-552B3FACAA31}" type="slidenum">
              <a:rPr lang="en-US" smtClean="0"/>
              <a:t>‹#›</a:t>
            </a:fld>
            <a:endParaRPr lang="en-US" dirty="0"/>
          </a:p>
        </p:txBody>
      </p:sp>
    </p:spTree>
    <p:extLst>
      <p:ext uri="{BB962C8B-B14F-4D97-AF65-F5344CB8AC3E}">
        <p14:creationId xmlns:p14="http://schemas.microsoft.com/office/powerpoint/2010/main" val="2371870234"/>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FF2A94-51A9-4F06-88F3-457F271AA59C}" type="datetimeFigureOut">
              <a:rPr lang="en-US" smtClean="0"/>
              <a:t>9/14/2022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70293A-F202-432E-86DF-552B3FACAA31}" type="slidenum">
              <a:rPr lang="en-US" smtClean="0"/>
              <a:t>‹#›</a:t>
            </a:fld>
            <a:endParaRPr lang="en-US" dirty="0"/>
          </a:p>
        </p:txBody>
      </p:sp>
    </p:spTree>
    <p:extLst>
      <p:ext uri="{BB962C8B-B14F-4D97-AF65-F5344CB8AC3E}">
        <p14:creationId xmlns:p14="http://schemas.microsoft.com/office/powerpoint/2010/main" val="157119063"/>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64000">
              <a:srgbClr val="CCDFF1"/>
            </a:gs>
            <a:gs pos="47000">
              <a:schemeClr val="bg1">
                <a:tint val="98000"/>
                <a:satMod val="130000"/>
                <a:shade val="90000"/>
                <a:lumMod val="103000"/>
              </a:schemeClr>
            </a:gs>
            <a:gs pos="97000">
              <a:schemeClr val="accent1">
                <a:lumMod val="75000"/>
                <a:alpha val="78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FF2A94-51A9-4F06-88F3-457F271AA59C}" type="datetimeFigureOut">
              <a:rPr lang="en-US" smtClean="0"/>
              <a:t>9/14/2022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70293A-F202-432E-86DF-552B3FACAA31}" type="slidenum">
              <a:rPr lang="en-US" smtClean="0"/>
              <a:t>‹#›</a:t>
            </a:fld>
            <a:endParaRPr lang="en-US" dirty="0"/>
          </a:p>
        </p:txBody>
      </p:sp>
    </p:spTree>
    <p:extLst>
      <p:ext uri="{BB962C8B-B14F-4D97-AF65-F5344CB8AC3E}">
        <p14:creationId xmlns:p14="http://schemas.microsoft.com/office/powerpoint/2010/main" val="4243513911"/>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7E9E7-6265-48BE-B186-5ABD106C81BC}"/>
              </a:ext>
            </a:extLst>
          </p:cNvPr>
          <p:cNvSpPr>
            <a:spLocks noGrp="1"/>
          </p:cNvSpPr>
          <p:nvPr>
            <p:ph type="ctrTitle"/>
          </p:nvPr>
        </p:nvSpPr>
        <p:spPr/>
        <p:txBody>
          <a:bodyPr>
            <a:normAutofit fontScale="90000"/>
          </a:bodyPr>
          <a:lstStyle/>
          <a:p>
            <a:r>
              <a:rPr lang="en-US" b="1" dirty="0">
                <a:latin typeface="+mn-lt"/>
              </a:rPr>
              <a:t>Planning for End-of-Life (EOL) DAHS, PLC Hardware and Software</a:t>
            </a:r>
          </a:p>
        </p:txBody>
      </p:sp>
      <p:sp>
        <p:nvSpPr>
          <p:cNvPr id="3" name="Subtitle 2">
            <a:extLst>
              <a:ext uri="{FF2B5EF4-FFF2-40B4-BE49-F238E27FC236}">
                <a16:creationId xmlns:a16="http://schemas.microsoft.com/office/drawing/2014/main" id="{EFEFFD2A-B453-4E56-A4FE-92EC1536418E}"/>
              </a:ext>
            </a:extLst>
          </p:cNvPr>
          <p:cNvSpPr>
            <a:spLocks noGrp="1"/>
          </p:cNvSpPr>
          <p:nvPr>
            <p:ph type="subTitle" idx="1"/>
          </p:nvPr>
        </p:nvSpPr>
        <p:spPr/>
        <p:txBody>
          <a:bodyPr>
            <a:normAutofit/>
          </a:bodyPr>
          <a:lstStyle/>
          <a:p>
            <a:r>
              <a:rPr lang="en-US" sz="3200" dirty="0"/>
              <a:t>Cindy Lees</a:t>
            </a:r>
          </a:p>
          <a:p>
            <a:r>
              <a:rPr lang="en-US" dirty="0"/>
              <a:t>PLC Manager</a:t>
            </a:r>
          </a:p>
          <a:p>
            <a:endParaRPr lang="en-US" dirty="0"/>
          </a:p>
        </p:txBody>
      </p:sp>
      <p:pic>
        <p:nvPicPr>
          <p:cNvPr id="5" name="Picture 4">
            <a:extLst>
              <a:ext uri="{FF2B5EF4-FFF2-40B4-BE49-F238E27FC236}">
                <a16:creationId xmlns:a16="http://schemas.microsoft.com/office/drawing/2014/main" id="{22F30CE6-49CF-4CE8-8F69-22DE13ACE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1296178955"/>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C036-DCFF-40D9-85E1-1C6D5C271584}"/>
              </a:ext>
            </a:extLst>
          </p:cNvPr>
          <p:cNvSpPr>
            <a:spLocks noGrp="1"/>
          </p:cNvSpPr>
          <p:nvPr>
            <p:ph type="title"/>
          </p:nvPr>
        </p:nvSpPr>
        <p:spPr>
          <a:xfrm>
            <a:off x="646111" y="452718"/>
            <a:ext cx="9404723" cy="788853"/>
          </a:xfrm>
        </p:spPr>
        <p:txBody>
          <a:bodyPr/>
          <a:lstStyle/>
          <a:p>
            <a:r>
              <a:rPr lang="en-US" b="1" dirty="0">
                <a:latin typeface="+mn-lt"/>
              </a:rPr>
              <a:t>End-of-Life Hardware: Computers</a:t>
            </a:r>
          </a:p>
        </p:txBody>
      </p:sp>
      <p:sp>
        <p:nvSpPr>
          <p:cNvPr id="3" name="TextBox 2">
            <a:extLst>
              <a:ext uri="{FF2B5EF4-FFF2-40B4-BE49-F238E27FC236}">
                <a16:creationId xmlns:a16="http://schemas.microsoft.com/office/drawing/2014/main" id="{5730D108-6620-4539-9F46-7A41C1A4DDF9}"/>
              </a:ext>
            </a:extLst>
          </p:cNvPr>
          <p:cNvSpPr txBox="1"/>
          <p:nvPr/>
        </p:nvSpPr>
        <p:spPr>
          <a:xfrm>
            <a:off x="646111" y="1241571"/>
            <a:ext cx="8623724" cy="5078313"/>
          </a:xfrm>
          <a:prstGeom prst="rect">
            <a:avLst/>
          </a:prstGeom>
          <a:noFill/>
        </p:spPr>
        <p:txBody>
          <a:bodyPr wrap="square" rtlCol="0">
            <a:spAutoFit/>
          </a:bodyPr>
          <a:lstStyle/>
          <a:p>
            <a:pPr marL="285750" indent="-285750">
              <a:buFont typeface="Arial" panose="020B0604020202020204" pitchFamily="34" charset="0"/>
              <a:buChar char="•"/>
            </a:pPr>
            <a:r>
              <a:rPr lang="en-US" sz="2400" dirty="0"/>
              <a:t>Dell considers their computers to be at an ‘End-of-Life’ stage after 5 years</a:t>
            </a:r>
          </a:p>
          <a:p>
            <a:pPr marL="742950" lvl="1" indent="-285750">
              <a:buFont typeface="Arial" panose="020B0604020202020204" pitchFamily="34" charset="0"/>
              <a:buChar char="•"/>
            </a:pPr>
            <a:r>
              <a:rPr lang="en-US" sz="2000" dirty="0"/>
              <a:t>Support and replacement parts may be limited and/or unavailable after that point</a:t>
            </a:r>
            <a:endParaRPr lang="en-US" sz="2400" dirty="0"/>
          </a:p>
          <a:p>
            <a:pPr marL="285750" indent="-285750">
              <a:buFont typeface="Arial" panose="020B0604020202020204" pitchFamily="34" charset="0"/>
              <a:buChar char="•"/>
            </a:pPr>
            <a:r>
              <a:rPr lang="en-US" sz="2400" dirty="0"/>
              <a:t>CiSCO recommends replacing DAHS computers every 3-5 years</a:t>
            </a:r>
          </a:p>
          <a:p>
            <a:pPr marL="742950" lvl="1" indent="-285750">
              <a:buFont typeface="Arial" panose="020B0604020202020204" pitchFamily="34" charset="0"/>
              <a:buChar char="•"/>
            </a:pPr>
            <a:r>
              <a:rPr lang="en-US" sz="2000" dirty="0"/>
              <a:t>It’s better to replace the computer before a failure occurs</a:t>
            </a:r>
          </a:p>
          <a:p>
            <a:pPr marL="742950" lvl="1" indent="-285750">
              <a:buFont typeface="Arial" panose="020B0604020202020204" pitchFamily="34" charset="0"/>
              <a:buChar char="•"/>
            </a:pPr>
            <a:r>
              <a:rPr lang="en-US" sz="2000" dirty="0"/>
              <a:t>Replacing before failure prevents potential loss of data and emergency rush replacements/repairs.</a:t>
            </a:r>
            <a:endParaRPr lang="en-US" sz="2400" dirty="0"/>
          </a:p>
          <a:p>
            <a:pPr marL="285750" indent="-285750">
              <a:buFont typeface="Arial" panose="020B0604020202020204" pitchFamily="34" charset="0"/>
              <a:buChar char="•"/>
            </a:pPr>
            <a:r>
              <a:rPr lang="en-US" sz="2400" dirty="0"/>
              <a:t>Computers purchased through CiSCO include a 3-year Dell warranty with next day on-site repair.</a:t>
            </a:r>
          </a:p>
          <a:p>
            <a:pPr marL="742950" lvl="1" indent="-285750">
              <a:buFont typeface="Arial" panose="020B0604020202020204" pitchFamily="34" charset="0"/>
              <a:buChar char="•"/>
            </a:pPr>
            <a:r>
              <a:rPr lang="en-US" sz="2000" dirty="0"/>
              <a:t>Warranties up to 5 years available upon request.</a:t>
            </a:r>
          </a:p>
          <a:p>
            <a:pPr marL="742950" lvl="1" indent="-285750">
              <a:buFont typeface="Arial" panose="020B0604020202020204" pitchFamily="34" charset="0"/>
              <a:buChar char="•"/>
            </a:pPr>
            <a:r>
              <a:rPr lang="en-US" sz="2000" dirty="0"/>
              <a:t>CiSCO offers both remote assistance and on-site support for computer replacements.</a:t>
            </a:r>
          </a:p>
          <a:p>
            <a:pPr marL="742950" lvl="1" indent="-285750">
              <a:buFont typeface="Arial" panose="020B0604020202020204" pitchFamily="34" charset="0"/>
              <a:buChar char="•"/>
            </a:pPr>
            <a:endParaRPr lang="en-US" sz="2000" dirty="0"/>
          </a:p>
        </p:txBody>
      </p:sp>
      <p:pic>
        <p:nvPicPr>
          <p:cNvPr id="4" name="Picture 3">
            <a:extLst>
              <a:ext uri="{FF2B5EF4-FFF2-40B4-BE49-F238E27FC236}">
                <a16:creationId xmlns:a16="http://schemas.microsoft.com/office/drawing/2014/main" id="{3D593E10-ACCF-4ED0-BED6-0B13881DAB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40523850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83CC7-EE15-4E53-9136-1B5E7C3FE14F}"/>
              </a:ext>
            </a:extLst>
          </p:cNvPr>
          <p:cNvSpPr>
            <a:spLocks noGrp="1"/>
          </p:cNvSpPr>
          <p:nvPr>
            <p:ph type="title"/>
          </p:nvPr>
        </p:nvSpPr>
        <p:spPr>
          <a:xfrm>
            <a:off x="646111" y="452718"/>
            <a:ext cx="9404723" cy="830798"/>
          </a:xfrm>
        </p:spPr>
        <p:txBody>
          <a:bodyPr/>
          <a:lstStyle/>
          <a:p>
            <a:r>
              <a:rPr lang="en-US" b="1" dirty="0">
                <a:latin typeface="+mn-lt"/>
              </a:rPr>
              <a:t>End-of-Life Software: breez75x</a:t>
            </a:r>
          </a:p>
        </p:txBody>
      </p:sp>
      <p:sp>
        <p:nvSpPr>
          <p:cNvPr id="3" name="TextBox 2">
            <a:extLst>
              <a:ext uri="{FF2B5EF4-FFF2-40B4-BE49-F238E27FC236}">
                <a16:creationId xmlns:a16="http://schemas.microsoft.com/office/drawing/2014/main" id="{C59C536C-5792-4D0E-BF73-F5341A6C28A9}"/>
              </a:ext>
            </a:extLst>
          </p:cNvPr>
          <p:cNvSpPr txBox="1"/>
          <p:nvPr/>
        </p:nvSpPr>
        <p:spPr>
          <a:xfrm>
            <a:off x="646111" y="1283516"/>
            <a:ext cx="8405610" cy="4801314"/>
          </a:xfrm>
          <a:prstGeom prst="rect">
            <a:avLst/>
          </a:prstGeom>
          <a:noFill/>
        </p:spPr>
        <p:txBody>
          <a:bodyPr wrap="square" rtlCol="0">
            <a:spAutoFit/>
          </a:bodyPr>
          <a:lstStyle/>
          <a:p>
            <a:pPr marL="285750" indent="-285750">
              <a:buFont typeface="Arial" panose="020B0604020202020204" pitchFamily="34" charset="0"/>
              <a:buChar char="•"/>
            </a:pPr>
            <a:r>
              <a:rPr lang="en-US" sz="2400" dirty="0"/>
              <a:t>Current breez75x will need to be updated for the EPA’s ECMPS 2.0 system.</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ECMPS 2.0 is currently scheduled for release in Q1 2024.</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ECMPS 2.0 will not have a phased update window like the original MDC to ECMPS updates.</a:t>
            </a:r>
          </a:p>
          <a:p>
            <a:pPr marL="742950" lvl="1" indent="-285750">
              <a:buFont typeface="Arial" panose="020B0604020202020204" pitchFamily="34" charset="0"/>
              <a:buChar char="•"/>
            </a:pPr>
            <a:r>
              <a:rPr lang="en-US" sz="2400" dirty="0"/>
              <a:t>All sites will need to switch to the new ECMPS 2.0 system &amp; updated breez75x software in the same quarter.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2400" dirty="0"/>
              <a:t>SQL Server 2016 (or newer) will be required for the breez75x update.</a:t>
            </a:r>
          </a:p>
        </p:txBody>
      </p:sp>
      <p:pic>
        <p:nvPicPr>
          <p:cNvPr id="4" name="Picture 3">
            <a:extLst>
              <a:ext uri="{FF2B5EF4-FFF2-40B4-BE49-F238E27FC236}">
                <a16:creationId xmlns:a16="http://schemas.microsoft.com/office/drawing/2014/main" id="{58BEFD77-7810-4783-A8FA-F58EA5230A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17107001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DDCCE-A630-4C6E-92AC-776040CA9561}"/>
              </a:ext>
            </a:extLst>
          </p:cNvPr>
          <p:cNvSpPr>
            <a:spLocks noGrp="1"/>
          </p:cNvSpPr>
          <p:nvPr>
            <p:ph type="title"/>
          </p:nvPr>
        </p:nvSpPr>
        <p:spPr>
          <a:xfrm>
            <a:off x="646111" y="452718"/>
            <a:ext cx="9404723" cy="864354"/>
          </a:xfrm>
        </p:spPr>
        <p:txBody>
          <a:bodyPr/>
          <a:lstStyle/>
          <a:p>
            <a:r>
              <a:rPr lang="en-US" b="1" dirty="0">
                <a:latin typeface="+mn-lt"/>
              </a:rPr>
              <a:t>End-of-Life Software: CeDAR 4</a:t>
            </a:r>
          </a:p>
        </p:txBody>
      </p:sp>
      <p:sp>
        <p:nvSpPr>
          <p:cNvPr id="4" name="TextBox 3">
            <a:extLst>
              <a:ext uri="{FF2B5EF4-FFF2-40B4-BE49-F238E27FC236}">
                <a16:creationId xmlns:a16="http://schemas.microsoft.com/office/drawing/2014/main" id="{339B563E-C110-4C55-92D5-D329C0397399}"/>
              </a:ext>
            </a:extLst>
          </p:cNvPr>
          <p:cNvSpPr txBox="1"/>
          <p:nvPr/>
        </p:nvSpPr>
        <p:spPr>
          <a:xfrm>
            <a:off x="646111" y="1317072"/>
            <a:ext cx="8397221" cy="4308872"/>
          </a:xfrm>
          <a:prstGeom prst="rect">
            <a:avLst/>
          </a:prstGeom>
          <a:noFill/>
        </p:spPr>
        <p:txBody>
          <a:bodyPr wrap="square" rtlCol="0">
            <a:spAutoFit/>
          </a:bodyPr>
          <a:lstStyle/>
          <a:p>
            <a:pPr marL="285750" indent="-285750">
              <a:buFont typeface="Arial" panose="020B0604020202020204" pitchFamily="34" charset="0"/>
              <a:buChar char="•"/>
            </a:pPr>
            <a:r>
              <a:rPr lang="en-US" sz="2400" dirty="0"/>
              <a:t>CeDAR 4 is no longer supported by CiSCO</a:t>
            </a:r>
          </a:p>
          <a:p>
            <a:pPr marL="742950" lvl="1" indent="-285750">
              <a:buFont typeface="Arial" panose="020B0604020202020204" pitchFamily="34" charset="0"/>
              <a:buChar char="•"/>
            </a:pPr>
            <a:r>
              <a:rPr lang="en-US" sz="2000" dirty="0"/>
              <a:t>Reached End-of-Life 7/1/2021</a:t>
            </a:r>
          </a:p>
          <a:p>
            <a:pPr marL="285750" indent="-285750">
              <a:buFont typeface="Arial" panose="020B0604020202020204" pitchFamily="34" charset="0"/>
              <a:buChar char="•"/>
            </a:pPr>
            <a:r>
              <a:rPr lang="en-US" sz="2400" dirty="0"/>
              <a:t>What “no longer supported” means to customers:</a:t>
            </a:r>
          </a:p>
          <a:p>
            <a:pPr marL="742950" lvl="1" indent="-285750">
              <a:buFont typeface="Arial" panose="020B0604020202020204" pitchFamily="34" charset="0"/>
              <a:buChar char="•"/>
            </a:pPr>
            <a:r>
              <a:rPr lang="en-US" sz="2000" dirty="0">
                <a:effectLst/>
                <a:ea typeface="Calibri" panose="020F0502020204030204" pitchFamily="34" charset="0"/>
              </a:rPr>
              <a:t>No modifications to CeDAR 4 logic for screens, reports, alarms, new permits, etc. </a:t>
            </a:r>
          </a:p>
          <a:p>
            <a:pPr marL="742950" lvl="1" indent="-285750">
              <a:buFont typeface="Arial" panose="020B0604020202020204" pitchFamily="34" charset="0"/>
              <a:buChar char="•"/>
            </a:pPr>
            <a:r>
              <a:rPr lang="en-US" sz="2000" dirty="0">
                <a:effectLst/>
                <a:ea typeface="Calibri" panose="020F0502020204030204" pitchFamily="34" charset="0"/>
              </a:rPr>
              <a:t>No troubleshooting of issues (communication issues, alarms, exceedances, data editing, data purging, etc.).</a:t>
            </a:r>
          </a:p>
          <a:p>
            <a:pPr marL="742950" lvl="1" indent="-285750">
              <a:buFont typeface="Arial" panose="020B0604020202020204" pitchFamily="34" charset="0"/>
              <a:buChar char="•"/>
            </a:pPr>
            <a:r>
              <a:rPr lang="en-US" sz="2000" dirty="0">
                <a:ea typeface="Calibri" panose="020F0502020204030204" pitchFamily="34" charset="0"/>
              </a:rPr>
              <a:t>N</a:t>
            </a:r>
            <a:r>
              <a:rPr lang="en-US" sz="2000" dirty="0">
                <a:effectLst/>
                <a:ea typeface="Calibri" panose="020F0502020204030204" pitchFamily="34" charset="0"/>
              </a:rPr>
              <a:t>o support for CeDAR 4 </a:t>
            </a:r>
            <a:r>
              <a:rPr lang="en-US" sz="2000" dirty="0">
                <a:ea typeface="Calibri" panose="020F0502020204030204" pitchFamily="34" charset="0"/>
              </a:rPr>
              <a:t>or</a:t>
            </a:r>
            <a:r>
              <a:rPr lang="en-US" sz="2000" dirty="0">
                <a:effectLst/>
                <a:ea typeface="Calibri" panose="020F0502020204030204" pitchFamily="34" charset="0"/>
              </a:rPr>
              <a:t> CeDAR 4 computer replacements.</a:t>
            </a:r>
          </a:p>
          <a:p>
            <a:pPr marL="1200150" lvl="2" indent="-285750">
              <a:buFont typeface="Arial" panose="020B0604020202020204" pitchFamily="34" charset="0"/>
              <a:buChar char="•"/>
            </a:pPr>
            <a:r>
              <a:rPr lang="en-US" dirty="0"/>
              <a:t>If your computer dies, we won’t help without an upgrade to </a:t>
            </a:r>
            <a:r>
              <a:rPr lang="en-US" dirty="0" err="1"/>
              <a:t>CeDAR</a:t>
            </a:r>
            <a:r>
              <a:rPr lang="en-US" dirty="0"/>
              <a:t> 7.</a:t>
            </a:r>
          </a:p>
          <a:p>
            <a:pPr marL="285750" indent="-285750">
              <a:buFont typeface="Arial" panose="020B0604020202020204" pitchFamily="34" charset="0"/>
              <a:buChar char="•"/>
            </a:pPr>
            <a:r>
              <a:rPr lang="en-US" sz="2400" b="1" u="sng" dirty="0"/>
              <a:t>Most importantly updates to breez75x are not  available for sites running </a:t>
            </a:r>
            <a:r>
              <a:rPr lang="en-US" sz="2400" b="1" u="sng" dirty="0" err="1"/>
              <a:t>CeDAR</a:t>
            </a:r>
            <a:r>
              <a:rPr lang="en-US" sz="2400" b="1" u="sng" dirty="0"/>
              <a:t> 4.</a:t>
            </a:r>
          </a:p>
          <a:p>
            <a:pPr marL="742950" lvl="1" indent="-285750">
              <a:buFont typeface="Arial" panose="020B0604020202020204" pitchFamily="34" charset="0"/>
              <a:buChar char="•"/>
            </a:pPr>
            <a:r>
              <a:rPr lang="en-US" sz="2000" dirty="0"/>
              <a:t>40 CFR 75 running CeDAR 4 </a:t>
            </a:r>
            <a:r>
              <a:rPr lang="en-US" sz="2000" u="sng" dirty="0"/>
              <a:t>MUST</a:t>
            </a:r>
            <a:r>
              <a:rPr lang="en-US" sz="2000" dirty="0"/>
              <a:t> upgrade to the latest CeDAR for the breez75x/ECMPS 2.0 updates in Q1 2024.</a:t>
            </a:r>
          </a:p>
        </p:txBody>
      </p:sp>
      <p:pic>
        <p:nvPicPr>
          <p:cNvPr id="5" name="Picture 4">
            <a:extLst>
              <a:ext uri="{FF2B5EF4-FFF2-40B4-BE49-F238E27FC236}">
                <a16:creationId xmlns:a16="http://schemas.microsoft.com/office/drawing/2014/main" id="{F5BCD260-E335-4AAF-9CB5-3D782F156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40667967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C036-DCFF-40D9-85E1-1C6D5C271584}"/>
              </a:ext>
            </a:extLst>
          </p:cNvPr>
          <p:cNvSpPr>
            <a:spLocks noGrp="1"/>
          </p:cNvSpPr>
          <p:nvPr>
            <p:ph type="title"/>
          </p:nvPr>
        </p:nvSpPr>
        <p:spPr>
          <a:xfrm>
            <a:off x="646111" y="452718"/>
            <a:ext cx="9404723" cy="788853"/>
          </a:xfrm>
        </p:spPr>
        <p:txBody>
          <a:bodyPr>
            <a:normAutofit fontScale="90000"/>
          </a:bodyPr>
          <a:lstStyle/>
          <a:p>
            <a:r>
              <a:rPr lang="en-US" b="1" dirty="0">
                <a:latin typeface="+mn-lt"/>
              </a:rPr>
              <a:t>EOL Programmable Logic Controller (PLC) and Software, GE</a:t>
            </a:r>
          </a:p>
        </p:txBody>
      </p:sp>
      <p:sp>
        <p:nvSpPr>
          <p:cNvPr id="3" name="TextBox 2">
            <a:extLst>
              <a:ext uri="{FF2B5EF4-FFF2-40B4-BE49-F238E27FC236}">
                <a16:creationId xmlns:a16="http://schemas.microsoft.com/office/drawing/2014/main" id="{5730D108-6620-4539-9F46-7A41C1A4DDF9}"/>
              </a:ext>
            </a:extLst>
          </p:cNvPr>
          <p:cNvSpPr txBox="1"/>
          <p:nvPr/>
        </p:nvSpPr>
        <p:spPr>
          <a:xfrm>
            <a:off x="646111" y="1490146"/>
            <a:ext cx="8623724" cy="4708981"/>
          </a:xfrm>
          <a:prstGeom prst="rect">
            <a:avLst/>
          </a:prstGeom>
          <a:noFill/>
        </p:spPr>
        <p:txBody>
          <a:bodyPr wrap="square" rtlCol="0">
            <a:spAutoFit/>
          </a:bodyPr>
          <a:lstStyle/>
          <a:p>
            <a:pPr marL="342900" indent="-342900">
              <a:buFont typeface="Arial" panose="020B0604020202020204" pitchFamily="34" charset="0"/>
              <a:buChar char="•"/>
            </a:pPr>
            <a:r>
              <a:rPr lang="en-US" sz="2000" dirty="0"/>
              <a:t>General Electric (GE) 9030</a:t>
            </a:r>
          </a:p>
          <a:p>
            <a:pPr marL="800100" lvl="1" indent="-342900">
              <a:buFont typeface="Courier New" panose="02070309020205020404" pitchFamily="49" charset="0"/>
              <a:buChar char="o"/>
            </a:pPr>
            <a:r>
              <a:rPr lang="en-US" sz="2000" dirty="0"/>
              <a:t>Upgrade:  </a:t>
            </a:r>
          </a:p>
          <a:p>
            <a:pPr marL="1257300" lvl="2" indent="-342900">
              <a:buFont typeface="Wingdings" panose="05000000000000000000" pitchFamily="2" charset="2"/>
              <a:buChar char="§"/>
            </a:pPr>
            <a:r>
              <a:rPr lang="en-US" sz="2000" dirty="0"/>
              <a:t>Keep 9030 input/output (I/O) modules.</a:t>
            </a:r>
          </a:p>
          <a:p>
            <a:pPr marL="1257300" lvl="2" indent="-342900">
              <a:buFont typeface="Wingdings" panose="05000000000000000000" pitchFamily="2" charset="2"/>
              <a:buChar char="§"/>
            </a:pPr>
            <a:r>
              <a:rPr lang="en-US" sz="2000" dirty="0"/>
              <a:t>Replace 9030 with Emerson RX3i base, power supply, and </a:t>
            </a:r>
            <a:r>
              <a:rPr lang="en-US" sz="2000" b="0" i="0" u="none" strike="noStrike" baseline="0" dirty="0"/>
              <a:t>CPE310 (processor and power pack).</a:t>
            </a:r>
          </a:p>
          <a:p>
            <a:pPr marL="1257300" lvl="2" indent="-342900">
              <a:buFont typeface="Wingdings" panose="05000000000000000000" pitchFamily="2" charset="2"/>
              <a:buChar char="§"/>
            </a:pPr>
            <a:r>
              <a:rPr lang="en-US" sz="2000" b="0" i="0" u="none" strike="noStrike" baseline="0" dirty="0"/>
              <a:t>Machine Edition Version 10 software (install on </a:t>
            </a:r>
            <a:r>
              <a:rPr lang="en-US" sz="2000" dirty="0"/>
              <a:t>CiSCO </a:t>
            </a:r>
            <a:r>
              <a:rPr lang="en-US" sz="2000" b="0" i="0" u="none" strike="noStrike" baseline="0" dirty="0"/>
              <a:t>DAHS PC).</a:t>
            </a:r>
          </a:p>
          <a:p>
            <a:pPr marL="1257300" lvl="2" indent="-342900">
              <a:buFont typeface="Wingdings" panose="05000000000000000000" pitchFamily="2" charset="2"/>
              <a:buChar char="§"/>
            </a:pPr>
            <a:r>
              <a:rPr lang="en-US" sz="2000" b="0" i="0" u="none" strike="noStrike" baseline="0" dirty="0"/>
              <a:t>Current CiSCO </a:t>
            </a:r>
            <a:r>
              <a:rPr lang="en-US" sz="2000" dirty="0"/>
              <a:t>s</a:t>
            </a:r>
            <a:r>
              <a:rPr lang="en-US" sz="2000" b="0" i="0" u="none" strike="noStrike" baseline="0" dirty="0"/>
              <a:t>tandard code for RX3i.</a:t>
            </a:r>
          </a:p>
          <a:p>
            <a:pPr marL="342900" indent="-342900">
              <a:buFont typeface="Arial" panose="020B0604020202020204" pitchFamily="34" charset="0"/>
              <a:buChar char="•"/>
            </a:pPr>
            <a:r>
              <a:rPr lang="en-US" sz="2000" b="0" i="0" u="none" strike="noStrike" baseline="0" dirty="0"/>
              <a:t>GE RX</a:t>
            </a:r>
            <a:r>
              <a:rPr lang="en-US" sz="2000" dirty="0"/>
              <a:t>3i CPU310</a:t>
            </a:r>
            <a:endParaRPr lang="en-US" sz="2000" b="0" i="0" u="none" strike="noStrike" baseline="0" dirty="0"/>
          </a:p>
          <a:p>
            <a:pPr marL="800100" lvl="1" indent="-342900">
              <a:buFont typeface="Courier New" panose="02070309020205020404" pitchFamily="49" charset="0"/>
              <a:buChar char="o"/>
            </a:pPr>
            <a:r>
              <a:rPr lang="en-US" sz="2000" dirty="0"/>
              <a:t>Upgrade:  </a:t>
            </a:r>
          </a:p>
          <a:p>
            <a:pPr marL="1257300" lvl="2" indent="-342900">
              <a:buFont typeface="Wingdings" panose="05000000000000000000" pitchFamily="2" charset="2"/>
              <a:buChar char="§"/>
            </a:pPr>
            <a:r>
              <a:rPr lang="en-US" sz="2000" dirty="0"/>
              <a:t>Replace GE RX3i CPU310 with </a:t>
            </a:r>
            <a:r>
              <a:rPr lang="en-US" sz="2000" b="0" i="0" u="none" strike="noStrike" baseline="0" dirty="0"/>
              <a:t>CPE310 (processor and power pack).</a:t>
            </a:r>
          </a:p>
          <a:p>
            <a:pPr marL="1257300" lvl="2" indent="-342900">
              <a:buFont typeface="Wingdings" panose="05000000000000000000" pitchFamily="2" charset="2"/>
              <a:buChar char="§"/>
            </a:pPr>
            <a:r>
              <a:rPr lang="en-US" sz="2000" b="0" i="0" u="none" strike="noStrike" baseline="0" dirty="0"/>
              <a:t>Machine Edition Version 10 software (install on </a:t>
            </a:r>
            <a:r>
              <a:rPr lang="en-US" sz="2000" dirty="0"/>
              <a:t>CiSCO </a:t>
            </a:r>
            <a:r>
              <a:rPr lang="en-US" sz="2000" b="0" i="0" u="none" strike="noStrike" baseline="0" dirty="0"/>
              <a:t>DAHS PC).</a:t>
            </a:r>
          </a:p>
          <a:p>
            <a:pPr marL="1257300" lvl="2" indent="-342900">
              <a:buFont typeface="Wingdings" panose="05000000000000000000" pitchFamily="2" charset="2"/>
              <a:buChar char="§"/>
            </a:pPr>
            <a:r>
              <a:rPr lang="en-US" sz="2000" b="0" i="0" u="none" strike="noStrike" baseline="0" dirty="0"/>
              <a:t>Current CiSCO standard </a:t>
            </a:r>
            <a:r>
              <a:rPr lang="en-US" sz="2000" dirty="0"/>
              <a:t>c</a:t>
            </a:r>
            <a:r>
              <a:rPr lang="en-US" sz="2000" b="0" i="0" u="none" strike="noStrike" baseline="0" dirty="0"/>
              <a:t>ode for RX3i.</a:t>
            </a:r>
          </a:p>
        </p:txBody>
      </p:sp>
      <p:pic>
        <p:nvPicPr>
          <p:cNvPr id="4" name="Picture 3">
            <a:extLst>
              <a:ext uri="{FF2B5EF4-FFF2-40B4-BE49-F238E27FC236}">
                <a16:creationId xmlns:a16="http://schemas.microsoft.com/office/drawing/2014/main" id="{3D593E10-ACCF-4ED0-BED6-0B13881DAB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322137597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DDCCE-A630-4C6E-92AC-776040CA9561}"/>
              </a:ext>
            </a:extLst>
          </p:cNvPr>
          <p:cNvSpPr>
            <a:spLocks noGrp="1"/>
          </p:cNvSpPr>
          <p:nvPr>
            <p:ph type="title"/>
          </p:nvPr>
        </p:nvSpPr>
        <p:spPr>
          <a:xfrm>
            <a:off x="646111" y="452718"/>
            <a:ext cx="9404723" cy="864354"/>
          </a:xfrm>
        </p:spPr>
        <p:txBody>
          <a:bodyPr>
            <a:normAutofit fontScale="90000"/>
          </a:bodyPr>
          <a:lstStyle/>
          <a:p>
            <a:r>
              <a:rPr lang="en-US" b="1" dirty="0">
                <a:latin typeface="+mn-lt"/>
              </a:rPr>
              <a:t>EOL PLC and Software, Allen-Bradley</a:t>
            </a:r>
          </a:p>
        </p:txBody>
      </p:sp>
      <p:sp>
        <p:nvSpPr>
          <p:cNvPr id="4" name="TextBox 3">
            <a:extLst>
              <a:ext uri="{FF2B5EF4-FFF2-40B4-BE49-F238E27FC236}">
                <a16:creationId xmlns:a16="http://schemas.microsoft.com/office/drawing/2014/main" id="{339B563E-C110-4C55-92D5-D329C0397399}"/>
              </a:ext>
            </a:extLst>
          </p:cNvPr>
          <p:cNvSpPr txBox="1"/>
          <p:nvPr/>
        </p:nvSpPr>
        <p:spPr>
          <a:xfrm>
            <a:off x="646111" y="1317072"/>
            <a:ext cx="8397221" cy="5139869"/>
          </a:xfrm>
          <a:prstGeom prst="rect">
            <a:avLst/>
          </a:prstGeom>
          <a:noFill/>
        </p:spPr>
        <p:txBody>
          <a:bodyPr wrap="square" rtlCol="0">
            <a:spAutoFit/>
          </a:bodyPr>
          <a:lstStyle/>
          <a:p>
            <a:pPr marL="342900" indent="-342900">
              <a:buFont typeface="Arial" panose="020B0604020202020204" pitchFamily="34" charset="0"/>
              <a:buChar char="•"/>
            </a:pPr>
            <a:r>
              <a:rPr lang="en-US" sz="2000" dirty="0"/>
              <a:t>Allen-Bradley PLC 5 and SLC 500</a:t>
            </a:r>
          </a:p>
          <a:p>
            <a:pPr marL="800100" lvl="1" indent="-342900">
              <a:buFont typeface="Courier New" panose="02070309020205020404" pitchFamily="49" charset="0"/>
              <a:buChar char="o"/>
            </a:pPr>
            <a:r>
              <a:rPr lang="en-US" sz="2000" dirty="0"/>
              <a:t>Replacement :</a:t>
            </a:r>
          </a:p>
          <a:p>
            <a:pPr marL="1257300" lvl="2" indent="-342900">
              <a:buFont typeface="Wingdings" panose="05000000000000000000" pitchFamily="2" charset="2"/>
              <a:buChar char="§"/>
            </a:pPr>
            <a:r>
              <a:rPr lang="en-US" sz="2000" dirty="0"/>
              <a:t>Allen-Bradley Compact 5000 PLC (5069-) processor and I/O modules with stand-alone 24 VDC power supply. </a:t>
            </a:r>
          </a:p>
          <a:p>
            <a:pPr marL="1257300" lvl="2" indent="-342900">
              <a:buFont typeface="Wingdings" panose="05000000000000000000" pitchFamily="2" charset="2"/>
              <a:buChar char="§"/>
            </a:pPr>
            <a:r>
              <a:rPr lang="en-US" sz="2000" dirty="0"/>
              <a:t>Allen-Bradley ControlLogix PLC (1756-) L71, I/O modules, power supply, Ethernet module, and Chassis. Class 1 Div 2 Groups A, B, C, D rating.</a:t>
            </a:r>
          </a:p>
          <a:p>
            <a:pPr marL="1257300" lvl="2" indent="-342900">
              <a:buFont typeface="Wingdings" panose="05000000000000000000" pitchFamily="2" charset="2"/>
              <a:buChar char="§"/>
            </a:pPr>
            <a:r>
              <a:rPr lang="en-US" sz="2000" dirty="0"/>
              <a:t>SLC 5/05 communicates over Ethernet/IP.</a:t>
            </a:r>
          </a:p>
          <a:p>
            <a:pPr marL="1257300" lvl="2" indent="-342900">
              <a:buFont typeface="Wingdings" panose="05000000000000000000" pitchFamily="2" charset="2"/>
              <a:buChar char="§"/>
            </a:pPr>
            <a:r>
              <a:rPr lang="en-US" sz="2000" dirty="0"/>
              <a:t>PLC 5 and SLC 5/04 (and older models) do not communicate over Ethernet/IP. Ethernet network must be installed by others.</a:t>
            </a:r>
          </a:p>
          <a:p>
            <a:pPr marL="1257300" lvl="2" indent="-342900">
              <a:buFont typeface="Wingdings" panose="05000000000000000000" pitchFamily="2" charset="2"/>
              <a:buChar char="§"/>
            </a:pPr>
            <a:r>
              <a:rPr lang="en-US" sz="2000" dirty="0"/>
              <a:t>Studio 5000 Version 32</a:t>
            </a:r>
            <a:r>
              <a:rPr lang="en-US" sz="2000" b="0" i="0" u="none" strike="noStrike" baseline="0" dirty="0"/>
              <a:t> software (install on </a:t>
            </a:r>
            <a:r>
              <a:rPr lang="en-US" sz="2000" dirty="0"/>
              <a:t>CiSCO </a:t>
            </a:r>
            <a:r>
              <a:rPr lang="en-US" sz="2000" b="0" i="0" u="none" strike="noStrike" baseline="0" dirty="0"/>
              <a:t>DAHS PC).</a:t>
            </a:r>
          </a:p>
          <a:p>
            <a:pPr marL="1257300" lvl="2" indent="-342900">
              <a:buFont typeface="Wingdings" panose="05000000000000000000" pitchFamily="2" charset="2"/>
              <a:buChar char="§"/>
            </a:pPr>
            <a:r>
              <a:rPr lang="en-US" sz="2000" b="0" i="0" u="none" strike="noStrike" baseline="0" dirty="0"/>
              <a:t>Current CiSCO Standard Code for Compact and ControlLogix.</a:t>
            </a:r>
            <a:endParaRPr lang="en-US" sz="2000" dirty="0"/>
          </a:p>
          <a:p>
            <a:pPr lvl="2"/>
            <a:endParaRPr lang="en-US" sz="2800" dirty="0"/>
          </a:p>
        </p:txBody>
      </p:sp>
      <p:pic>
        <p:nvPicPr>
          <p:cNvPr id="5" name="Picture 4">
            <a:extLst>
              <a:ext uri="{FF2B5EF4-FFF2-40B4-BE49-F238E27FC236}">
                <a16:creationId xmlns:a16="http://schemas.microsoft.com/office/drawing/2014/main" id="{F5BCD260-E335-4AAF-9CB5-3D782F156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138508999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DDCCE-A630-4C6E-92AC-776040CA9561}"/>
              </a:ext>
            </a:extLst>
          </p:cNvPr>
          <p:cNvSpPr>
            <a:spLocks noGrp="1"/>
          </p:cNvSpPr>
          <p:nvPr>
            <p:ph type="title"/>
          </p:nvPr>
        </p:nvSpPr>
        <p:spPr>
          <a:xfrm>
            <a:off x="646111" y="452718"/>
            <a:ext cx="9404723" cy="864354"/>
          </a:xfrm>
        </p:spPr>
        <p:txBody>
          <a:bodyPr>
            <a:normAutofit fontScale="90000"/>
          </a:bodyPr>
          <a:lstStyle/>
          <a:p>
            <a:r>
              <a:rPr lang="en-US" b="1" dirty="0">
                <a:latin typeface="+mn-lt"/>
              </a:rPr>
              <a:t>EOL PLC and Software, Allen-Bradley</a:t>
            </a:r>
          </a:p>
        </p:txBody>
      </p:sp>
      <p:sp>
        <p:nvSpPr>
          <p:cNvPr id="4" name="TextBox 3">
            <a:extLst>
              <a:ext uri="{FF2B5EF4-FFF2-40B4-BE49-F238E27FC236}">
                <a16:creationId xmlns:a16="http://schemas.microsoft.com/office/drawing/2014/main" id="{339B563E-C110-4C55-92D5-D329C0397399}"/>
              </a:ext>
            </a:extLst>
          </p:cNvPr>
          <p:cNvSpPr txBox="1"/>
          <p:nvPr/>
        </p:nvSpPr>
        <p:spPr>
          <a:xfrm>
            <a:off x="646111" y="1317072"/>
            <a:ext cx="8397221" cy="2677656"/>
          </a:xfrm>
          <a:prstGeom prst="rect">
            <a:avLst/>
          </a:prstGeom>
          <a:noFill/>
        </p:spPr>
        <p:txBody>
          <a:bodyPr wrap="square" rtlCol="0">
            <a:spAutoFit/>
          </a:bodyPr>
          <a:lstStyle/>
          <a:p>
            <a:pPr marL="342900" indent="-342900">
              <a:buFont typeface="Arial" panose="020B0604020202020204" pitchFamily="34" charset="0"/>
              <a:buChar char="•"/>
            </a:pPr>
            <a:r>
              <a:rPr lang="en-US" sz="2000" dirty="0"/>
              <a:t>Allen-Bradley 1769-L35E</a:t>
            </a:r>
          </a:p>
          <a:p>
            <a:pPr marL="800100" lvl="1" indent="-342900">
              <a:buFont typeface="Courier New" panose="02070309020205020404" pitchFamily="49" charset="0"/>
              <a:buChar char="o"/>
            </a:pPr>
            <a:r>
              <a:rPr lang="en-US" sz="2000" dirty="0"/>
              <a:t>Upgrade:</a:t>
            </a:r>
          </a:p>
          <a:p>
            <a:pPr marL="1257300" lvl="2" indent="-342900">
              <a:buFont typeface="Wingdings" panose="05000000000000000000" pitchFamily="2" charset="2"/>
              <a:buChar char="§"/>
            </a:pPr>
            <a:r>
              <a:rPr lang="en-US" sz="2000" dirty="0"/>
              <a:t>Allen-Bradley CompactLogix 1769-L33ER.</a:t>
            </a:r>
          </a:p>
          <a:p>
            <a:pPr marL="1257300" lvl="2" indent="-342900">
              <a:buFont typeface="Wingdings" panose="05000000000000000000" pitchFamily="2" charset="2"/>
              <a:buChar char="§"/>
            </a:pPr>
            <a:r>
              <a:rPr lang="en-US" sz="2000" dirty="0"/>
              <a:t>Studio 5000 Version 32</a:t>
            </a:r>
            <a:r>
              <a:rPr lang="en-US" sz="2000" b="0" i="0" u="none" strike="noStrike" baseline="0" dirty="0"/>
              <a:t> software (install on </a:t>
            </a:r>
            <a:r>
              <a:rPr lang="en-US" sz="2000" dirty="0"/>
              <a:t>CiSCO </a:t>
            </a:r>
            <a:r>
              <a:rPr lang="en-US" sz="2000" b="0" i="0" u="none" strike="noStrike" baseline="0" dirty="0"/>
              <a:t>DAHS PC).</a:t>
            </a:r>
          </a:p>
          <a:p>
            <a:pPr marL="1257300" lvl="2" indent="-342900">
              <a:buFont typeface="Wingdings" panose="05000000000000000000" pitchFamily="2" charset="2"/>
              <a:buChar char="§"/>
            </a:pPr>
            <a:r>
              <a:rPr lang="en-US" sz="2000" b="0" i="0" u="none" strike="noStrike" baseline="0" dirty="0"/>
              <a:t>Current CiSCO Standard Code for Compact and ControlLogix.</a:t>
            </a:r>
            <a:endParaRPr lang="en-US" sz="2000" dirty="0"/>
          </a:p>
          <a:p>
            <a:pPr lvl="2"/>
            <a:endParaRPr lang="en-US" sz="2800" dirty="0"/>
          </a:p>
        </p:txBody>
      </p:sp>
      <p:pic>
        <p:nvPicPr>
          <p:cNvPr id="5" name="Picture 4">
            <a:extLst>
              <a:ext uri="{FF2B5EF4-FFF2-40B4-BE49-F238E27FC236}">
                <a16:creationId xmlns:a16="http://schemas.microsoft.com/office/drawing/2014/main" id="{F5BCD260-E335-4AAF-9CB5-3D782F156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262139736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DDCCE-A630-4C6E-92AC-776040CA9561}"/>
              </a:ext>
            </a:extLst>
          </p:cNvPr>
          <p:cNvSpPr>
            <a:spLocks noGrp="1"/>
          </p:cNvSpPr>
          <p:nvPr>
            <p:ph type="title"/>
          </p:nvPr>
        </p:nvSpPr>
        <p:spPr>
          <a:xfrm>
            <a:off x="646111" y="452718"/>
            <a:ext cx="9404723" cy="864354"/>
          </a:xfrm>
        </p:spPr>
        <p:txBody>
          <a:bodyPr>
            <a:normAutofit fontScale="90000"/>
          </a:bodyPr>
          <a:lstStyle/>
          <a:p>
            <a:r>
              <a:rPr lang="en-US" b="1" dirty="0">
                <a:latin typeface="+mn-lt"/>
              </a:rPr>
              <a:t>EOL PLC and Software, Allen-Bradley</a:t>
            </a:r>
          </a:p>
        </p:txBody>
      </p:sp>
      <p:sp>
        <p:nvSpPr>
          <p:cNvPr id="4" name="TextBox 3">
            <a:extLst>
              <a:ext uri="{FF2B5EF4-FFF2-40B4-BE49-F238E27FC236}">
                <a16:creationId xmlns:a16="http://schemas.microsoft.com/office/drawing/2014/main" id="{339B563E-C110-4C55-92D5-D329C0397399}"/>
              </a:ext>
            </a:extLst>
          </p:cNvPr>
          <p:cNvSpPr txBox="1"/>
          <p:nvPr/>
        </p:nvSpPr>
        <p:spPr>
          <a:xfrm>
            <a:off x="646111" y="1317072"/>
            <a:ext cx="8397221" cy="2985433"/>
          </a:xfrm>
          <a:prstGeom prst="rect">
            <a:avLst/>
          </a:prstGeom>
          <a:noFill/>
        </p:spPr>
        <p:txBody>
          <a:bodyPr wrap="square" rtlCol="0">
            <a:spAutoFit/>
          </a:bodyPr>
          <a:lstStyle/>
          <a:p>
            <a:pPr marL="342900" indent="-342900">
              <a:buFont typeface="Arial" panose="020B0604020202020204" pitchFamily="34" charset="0"/>
              <a:buChar char="•"/>
            </a:pPr>
            <a:r>
              <a:rPr lang="en-US" sz="2000" dirty="0"/>
              <a:t>Allen-Bradley 1756-L61(and models with larger memory capacity)</a:t>
            </a:r>
          </a:p>
          <a:p>
            <a:pPr marL="800100" lvl="1" indent="-342900">
              <a:buFont typeface="Courier New" panose="02070309020205020404" pitchFamily="49" charset="0"/>
              <a:buChar char="o"/>
            </a:pPr>
            <a:r>
              <a:rPr lang="en-US" sz="2000" dirty="0"/>
              <a:t>Upgrade:</a:t>
            </a:r>
          </a:p>
          <a:p>
            <a:pPr marL="1257300" lvl="2" indent="-342900">
              <a:buFont typeface="Wingdings" panose="05000000000000000000" pitchFamily="2" charset="2"/>
              <a:buChar char="§"/>
            </a:pPr>
            <a:r>
              <a:rPr lang="en-US" sz="2000" dirty="0"/>
              <a:t>Allen-Bradley ControlLogix 1756-L71 (and models with larger memory capacity).</a:t>
            </a:r>
          </a:p>
          <a:p>
            <a:pPr marL="1257300" lvl="2" indent="-342900">
              <a:buFont typeface="Wingdings" panose="05000000000000000000" pitchFamily="2" charset="2"/>
              <a:buChar char="§"/>
            </a:pPr>
            <a:r>
              <a:rPr lang="en-US" sz="2000" dirty="0"/>
              <a:t>Studio 5000 Version 32</a:t>
            </a:r>
            <a:r>
              <a:rPr lang="en-US" sz="2000" b="0" i="0" u="none" strike="noStrike" baseline="0" dirty="0"/>
              <a:t> software (install on </a:t>
            </a:r>
            <a:r>
              <a:rPr lang="en-US" sz="2000" dirty="0"/>
              <a:t>CiSCO </a:t>
            </a:r>
            <a:r>
              <a:rPr lang="en-US" sz="2000" b="0" i="0" u="none" strike="noStrike" baseline="0" dirty="0"/>
              <a:t>DAHS PC).</a:t>
            </a:r>
          </a:p>
          <a:p>
            <a:pPr marL="1257300" lvl="2" indent="-342900">
              <a:buFont typeface="Wingdings" panose="05000000000000000000" pitchFamily="2" charset="2"/>
              <a:buChar char="§"/>
            </a:pPr>
            <a:r>
              <a:rPr lang="en-US" sz="2000" b="0" i="0" u="none" strike="noStrike" baseline="0" dirty="0"/>
              <a:t>Current CiSCO Standard Code for Compact and ControlLogix.</a:t>
            </a:r>
            <a:endParaRPr lang="en-US" sz="2000" dirty="0"/>
          </a:p>
          <a:p>
            <a:pPr lvl="2"/>
            <a:endParaRPr lang="en-US" sz="2800" dirty="0"/>
          </a:p>
        </p:txBody>
      </p:sp>
      <p:pic>
        <p:nvPicPr>
          <p:cNvPr id="5" name="Picture 4">
            <a:extLst>
              <a:ext uri="{FF2B5EF4-FFF2-40B4-BE49-F238E27FC236}">
                <a16:creationId xmlns:a16="http://schemas.microsoft.com/office/drawing/2014/main" id="{F5BCD260-E335-4AAF-9CB5-3D782F156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77347917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DDCCE-A630-4C6E-92AC-776040CA9561}"/>
              </a:ext>
            </a:extLst>
          </p:cNvPr>
          <p:cNvSpPr>
            <a:spLocks noGrp="1"/>
          </p:cNvSpPr>
          <p:nvPr>
            <p:ph type="title"/>
          </p:nvPr>
        </p:nvSpPr>
        <p:spPr>
          <a:xfrm>
            <a:off x="646111" y="452718"/>
            <a:ext cx="9404723" cy="1093860"/>
          </a:xfrm>
        </p:spPr>
        <p:txBody>
          <a:bodyPr>
            <a:normAutofit fontScale="90000"/>
          </a:bodyPr>
          <a:lstStyle/>
          <a:p>
            <a:r>
              <a:rPr lang="en-US" b="1" dirty="0">
                <a:latin typeface="+mn-lt"/>
              </a:rPr>
              <a:t>EOL Human Machine Interface (HMI) and Software </a:t>
            </a:r>
          </a:p>
        </p:txBody>
      </p:sp>
      <p:sp>
        <p:nvSpPr>
          <p:cNvPr id="4" name="TextBox 3">
            <a:extLst>
              <a:ext uri="{FF2B5EF4-FFF2-40B4-BE49-F238E27FC236}">
                <a16:creationId xmlns:a16="http://schemas.microsoft.com/office/drawing/2014/main" id="{339B563E-C110-4C55-92D5-D329C0397399}"/>
              </a:ext>
            </a:extLst>
          </p:cNvPr>
          <p:cNvSpPr txBox="1"/>
          <p:nvPr/>
        </p:nvSpPr>
        <p:spPr>
          <a:xfrm>
            <a:off x="646111" y="1813783"/>
            <a:ext cx="8397221" cy="2554545"/>
          </a:xfrm>
          <a:prstGeom prst="rect">
            <a:avLst/>
          </a:prstGeom>
          <a:noFill/>
        </p:spPr>
        <p:txBody>
          <a:bodyPr wrap="square" rtlCol="0">
            <a:spAutoFit/>
          </a:bodyPr>
          <a:lstStyle/>
          <a:p>
            <a:pPr marL="342900" indent="-342900">
              <a:buFont typeface="Arial" panose="020B0604020202020204" pitchFamily="34" charset="0"/>
              <a:buChar char="•"/>
            </a:pPr>
            <a:r>
              <a:rPr lang="en-US" sz="2000" dirty="0"/>
              <a:t>Legacy non-Allen Bradley HMI panels (Maple Panel, GE Quick Panel, etc.)</a:t>
            </a:r>
          </a:p>
          <a:p>
            <a:pPr marL="800100" lvl="1" indent="-342900">
              <a:buFont typeface="Courier New" panose="02070309020205020404" pitchFamily="49" charset="0"/>
              <a:buChar char="o"/>
            </a:pPr>
            <a:r>
              <a:rPr lang="en-US" sz="2000" dirty="0"/>
              <a:t>Replacement:</a:t>
            </a:r>
          </a:p>
          <a:p>
            <a:pPr marL="1257300" lvl="2" indent="-342900">
              <a:buFont typeface="Wingdings" panose="05000000000000000000" pitchFamily="2" charset="2"/>
              <a:buChar char="§"/>
            </a:pPr>
            <a:r>
              <a:rPr lang="en-US" sz="2000" dirty="0"/>
              <a:t>Panel mount PC or computer (if space in shelter).</a:t>
            </a:r>
          </a:p>
          <a:p>
            <a:pPr marL="1714500" lvl="3" indent="-342900">
              <a:buFont typeface="Wingdings" panose="05000000000000000000" pitchFamily="2" charset="2"/>
              <a:buChar char="v"/>
            </a:pPr>
            <a:r>
              <a:rPr lang="en-US" sz="2000" dirty="0"/>
              <a:t>CiSCO </a:t>
            </a:r>
            <a:r>
              <a:rPr lang="en-US" sz="2000" dirty="0" err="1"/>
              <a:t>RealView</a:t>
            </a:r>
            <a:r>
              <a:rPr lang="en-US" sz="2000" dirty="0"/>
              <a:t> software with CiSCO standard HMI.</a:t>
            </a:r>
            <a:endParaRPr lang="en-US" sz="2000" b="0" i="0" u="none" strike="noStrike" baseline="0" dirty="0"/>
          </a:p>
          <a:p>
            <a:pPr marL="1257300" lvl="2" indent="-342900">
              <a:buFont typeface="Wingdings" panose="05000000000000000000" pitchFamily="2" charset="2"/>
              <a:buChar char="§"/>
            </a:pPr>
            <a:r>
              <a:rPr lang="en-US" sz="2000" dirty="0"/>
              <a:t>Automation Direct EA9 8” or 10” panel (compatible with CiSCO Allen-Bradley CompactLogix and ControlLogix).</a:t>
            </a:r>
          </a:p>
          <a:p>
            <a:pPr marL="1714500" lvl="3" indent="-342900">
              <a:buFont typeface="Wingdings" panose="05000000000000000000" pitchFamily="2" charset="2"/>
              <a:buChar char="v"/>
            </a:pPr>
            <a:r>
              <a:rPr lang="en-US" sz="2000" b="0" i="0" u="none" strike="noStrike" baseline="0" dirty="0"/>
              <a:t>C-more software with CiSCO standard HMI.</a:t>
            </a:r>
            <a:endParaRPr lang="en-US" sz="2800" dirty="0"/>
          </a:p>
        </p:txBody>
      </p:sp>
      <p:pic>
        <p:nvPicPr>
          <p:cNvPr id="5" name="Picture 4">
            <a:extLst>
              <a:ext uri="{FF2B5EF4-FFF2-40B4-BE49-F238E27FC236}">
                <a16:creationId xmlns:a16="http://schemas.microsoft.com/office/drawing/2014/main" id="{F5BCD260-E335-4AAF-9CB5-3D782F156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1438704895"/>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DDCCE-A630-4C6E-92AC-776040CA9561}"/>
              </a:ext>
            </a:extLst>
          </p:cNvPr>
          <p:cNvSpPr>
            <a:spLocks noGrp="1"/>
          </p:cNvSpPr>
          <p:nvPr>
            <p:ph type="title"/>
          </p:nvPr>
        </p:nvSpPr>
        <p:spPr>
          <a:xfrm>
            <a:off x="646111" y="452718"/>
            <a:ext cx="9404723" cy="864354"/>
          </a:xfrm>
        </p:spPr>
        <p:txBody>
          <a:bodyPr>
            <a:normAutofit/>
          </a:bodyPr>
          <a:lstStyle/>
          <a:p>
            <a:r>
              <a:rPr lang="en-US" b="1" dirty="0">
                <a:latin typeface="+mn-lt"/>
              </a:rPr>
              <a:t>EOL HMI and Software </a:t>
            </a:r>
          </a:p>
        </p:txBody>
      </p:sp>
      <p:sp>
        <p:nvSpPr>
          <p:cNvPr id="4" name="TextBox 3">
            <a:extLst>
              <a:ext uri="{FF2B5EF4-FFF2-40B4-BE49-F238E27FC236}">
                <a16:creationId xmlns:a16="http://schemas.microsoft.com/office/drawing/2014/main" id="{339B563E-C110-4C55-92D5-D329C0397399}"/>
              </a:ext>
            </a:extLst>
          </p:cNvPr>
          <p:cNvSpPr txBox="1"/>
          <p:nvPr/>
        </p:nvSpPr>
        <p:spPr>
          <a:xfrm>
            <a:off x="646111" y="1317072"/>
            <a:ext cx="8397221" cy="2985433"/>
          </a:xfrm>
          <a:prstGeom prst="rect">
            <a:avLst/>
          </a:prstGeom>
          <a:noFill/>
        </p:spPr>
        <p:txBody>
          <a:bodyPr wrap="square" rtlCol="0">
            <a:spAutoFit/>
          </a:bodyPr>
          <a:lstStyle/>
          <a:p>
            <a:pPr marL="342900" indent="-342900">
              <a:buFont typeface="Arial" panose="020B0604020202020204" pitchFamily="34" charset="0"/>
              <a:buChar char="•"/>
            </a:pPr>
            <a:r>
              <a:rPr lang="en-US" sz="2000" dirty="0"/>
              <a:t>Legacy Allen-Bradley PanelView (PanelView 7 plus and lower)</a:t>
            </a:r>
          </a:p>
          <a:p>
            <a:pPr marL="800100" lvl="1" indent="-342900">
              <a:buFont typeface="Courier New" panose="02070309020205020404" pitchFamily="49" charset="0"/>
              <a:buChar char="o"/>
            </a:pPr>
            <a:r>
              <a:rPr lang="en-US" sz="2000" dirty="0"/>
              <a:t>Replacement:</a:t>
            </a:r>
          </a:p>
          <a:p>
            <a:pPr marL="1257300" lvl="2" indent="-342900">
              <a:buFont typeface="Wingdings" panose="05000000000000000000" pitchFamily="2" charset="2"/>
              <a:buChar char="§"/>
            </a:pPr>
            <a:r>
              <a:rPr lang="en-US" sz="2000" dirty="0"/>
              <a:t>Allen-Bradley 5310 (2713 -) or 5510 (2715 -, Class 1 Div 2 Groups A, B, C, D rating). </a:t>
            </a:r>
          </a:p>
          <a:p>
            <a:pPr marL="1257300" lvl="2" indent="-342900">
              <a:buFont typeface="Wingdings" panose="05000000000000000000" pitchFamily="2" charset="2"/>
              <a:buChar char="§"/>
            </a:pPr>
            <a:r>
              <a:rPr lang="en-US" sz="2000" dirty="0"/>
              <a:t>Studio 5000 version 32</a:t>
            </a:r>
            <a:r>
              <a:rPr lang="en-US" sz="2000" b="0" i="0" u="none" strike="noStrike" baseline="0" dirty="0"/>
              <a:t> software with CiSCO standard HMI.</a:t>
            </a:r>
          </a:p>
          <a:p>
            <a:pPr marL="1257300" lvl="2" indent="-342900">
              <a:buFont typeface="Wingdings" panose="05000000000000000000" pitchFamily="2" charset="2"/>
              <a:buChar char="§"/>
            </a:pPr>
            <a:r>
              <a:rPr lang="en-US" sz="2000" dirty="0"/>
              <a:t>Compatible with Compact and ControlLogix PLC processor with firmware version 32.</a:t>
            </a:r>
          </a:p>
          <a:p>
            <a:pPr marL="1257300" lvl="2" indent="-342900">
              <a:buFont typeface="Wingdings" panose="05000000000000000000" pitchFamily="2" charset="2"/>
              <a:buChar char="§"/>
            </a:pPr>
            <a:endParaRPr lang="en-US" sz="2000" dirty="0"/>
          </a:p>
          <a:p>
            <a:pPr lvl="2"/>
            <a:endParaRPr lang="en-US" sz="2800" dirty="0"/>
          </a:p>
        </p:txBody>
      </p:sp>
      <p:pic>
        <p:nvPicPr>
          <p:cNvPr id="5" name="Picture 4">
            <a:extLst>
              <a:ext uri="{FF2B5EF4-FFF2-40B4-BE49-F238E27FC236}">
                <a16:creationId xmlns:a16="http://schemas.microsoft.com/office/drawing/2014/main" id="{F5BCD260-E335-4AAF-9CB5-3D782F156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2656525396"/>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DDCCE-A630-4C6E-92AC-776040CA9561}"/>
              </a:ext>
            </a:extLst>
          </p:cNvPr>
          <p:cNvSpPr>
            <a:spLocks noGrp="1"/>
          </p:cNvSpPr>
          <p:nvPr>
            <p:ph type="title"/>
          </p:nvPr>
        </p:nvSpPr>
        <p:spPr>
          <a:xfrm>
            <a:off x="646111" y="452717"/>
            <a:ext cx="9404723" cy="958393"/>
          </a:xfrm>
        </p:spPr>
        <p:txBody>
          <a:bodyPr>
            <a:normAutofit fontScale="90000"/>
          </a:bodyPr>
          <a:lstStyle/>
          <a:p>
            <a:r>
              <a:rPr lang="en-US" b="1" dirty="0">
                <a:latin typeface="+mn-lt"/>
              </a:rPr>
              <a:t>EOL PLC Datalink with Plant Process Data Controller</a:t>
            </a:r>
          </a:p>
        </p:txBody>
      </p:sp>
      <p:sp>
        <p:nvSpPr>
          <p:cNvPr id="4" name="TextBox 3">
            <a:extLst>
              <a:ext uri="{FF2B5EF4-FFF2-40B4-BE49-F238E27FC236}">
                <a16:creationId xmlns:a16="http://schemas.microsoft.com/office/drawing/2014/main" id="{339B563E-C110-4C55-92D5-D329C0397399}"/>
              </a:ext>
            </a:extLst>
          </p:cNvPr>
          <p:cNvSpPr txBox="1"/>
          <p:nvPr/>
        </p:nvSpPr>
        <p:spPr>
          <a:xfrm>
            <a:off x="646111" y="1610583"/>
            <a:ext cx="8397221" cy="5139869"/>
          </a:xfrm>
          <a:prstGeom prst="rect">
            <a:avLst/>
          </a:prstGeom>
          <a:noFill/>
        </p:spPr>
        <p:txBody>
          <a:bodyPr wrap="square" rtlCol="0">
            <a:spAutoFit/>
          </a:bodyPr>
          <a:lstStyle/>
          <a:p>
            <a:pPr marL="342900" indent="-342900">
              <a:buFont typeface="Arial" panose="020B0604020202020204" pitchFamily="34" charset="0"/>
              <a:buChar char="•"/>
            </a:pPr>
            <a:r>
              <a:rPr lang="en-US" sz="2000" dirty="0"/>
              <a:t>Non-Ethernet datalinks</a:t>
            </a:r>
          </a:p>
          <a:p>
            <a:pPr marL="800100" lvl="1" indent="-342900">
              <a:buFont typeface="Courier New" panose="02070309020205020404" pitchFamily="49" charset="0"/>
              <a:buChar char="o"/>
            </a:pPr>
            <a:r>
              <a:rPr lang="en-US" sz="2000" dirty="0"/>
              <a:t>Replacement:</a:t>
            </a:r>
          </a:p>
          <a:p>
            <a:pPr marL="1257300" lvl="2" indent="-342900">
              <a:buFont typeface="Wingdings" panose="05000000000000000000" pitchFamily="2" charset="2"/>
              <a:buChar char="§"/>
            </a:pPr>
            <a:r>
              <a:rPr lang="en-US" sz="2000" dirty="0"/>
              <a:t>Allen-Bradley Ethernet/IP or MODBUS/TCP datalink from CiSCO Allen-Bradley Compact and ControlLogix PLC to Plant Process Data Controller (e.g., Distributed Control System -DCS) is required for PLC replacements.</a:t>
            </a:r>
          </a:p>
          <a:p>
            <a:pPr marL="1257300" lvl="2" indent="-342900">
              <a:buFont typeface="Wingdings" panose="05000000000000000000" pitchFamily="2" charset="2"/>
              <a:buChar char="§"/>
            </a:pPr>
            <a:r>
              <a:rPr lang="en-US" sz="2000" dirty="0"/>
              <a:t>MODBUS/TCP or Ethernet Global Data (EGD) datalink from CiSCO Emerson RX3i PLC to Plant Process Data Controller is required for PLC replacements.</a:t>
            </a:r>
          </a:p>
          <a:p>
            <a:pPr marL="1257300" lvl="2" indent="-342900">
              <a:buFont typeface="Wingdings" panose="05000000000000000000" pitchFamily="2" charset="2"/>
              <a:buChar char="§"/>
            </a:pPr>
            <a:r>
              <a:rPr lang="en-US" sz="2000" dirty="0"/>
              <a:t>Customer is responsible to work with Plant Process Data Controller expert to determine what, if any, upgrade to Controller (e.g. install hardware, firmware, software and program plant controller to exchange data that is compatible with CiSCO PLC).</a:t>
            </a:r>
          </a:p>
          <a:p>
            <a:pPr lvl="2"/>
            <a:endParaRPr lang="en-US" sz="2000" dirty="0"/>
          </a:p>
          <a:p>
            <a:pPr lvl="2"/>
            <a:endParaRPr lang="en-US" sz="2800" dirty="0"/>
          </a:p>
        </p:txBody>
      </p:sp>
      <p:pic>
        <p:nvPicPr>
          <p:cNvPr id="5" name="Picture 4">
            <a:extLst>
              <a:ext uri="{FF2B5EF4-FFF2-40B4-BE49-F238E27FC236}">
                <a16:creationId xmlns:a16="http://schemas.microsoft.com/office/drawing/2014/main" id="{F5BCD260-E335-4AAF-9CB5-3D782F156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1151960256"/>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7E9E7-6265-48BE-B186-5ABD106C81BC}"/>
              </a:ext>
            </a:extLst>
          </p:cNvPr>
          <p:cNvSpPr>
            <a:spLocks noGrp="1"/>
          </p:cNvSpPr>
          <p:nvPr>
            <p:ph type="ctrTitle"/>
          </p:nvPr>
        </p:nvSpPr>
        <p:spPr/>
        <p:txBody>
          <a:bodyPr>
            <a:normAutofit fontScale="90000"/>
          </a:bodyPr>
          <a:lstStyle/>
          <a:p>
            <a:r>
              <a:rPr lang="en-US" b="1" dirty="0">
                <a:latin typeface="+mn-lt"/>
              </a:rPr>
              <a:t>Planning for End-of-Life (EOL) DAHS Hardware and Software</a:t>
            </a:r>
          </a:p>
        </p:txBody>
      </p:sp>
      <p:sp>
        <p:nvSpPr>
          <p:cNvPr id="3" name="Subtitle 2">
            <a:extLst>
              <a:ext uri="{FF2B5EF4-FFF2-40B4-BE49-F238E27FC236}">
                <a16:creationId xmlns:a16="http://schemas.microsoft.com/office/drawing/2014/main" id="{EFEFFD2A-B453-4E56-A4FE-92EC1536418E}"/>
              </a:ext>
            </a:extLst>
          </p:cNvPr>
          <p:cNvSpPr>
            <a:spLocks noGrp="1"/>
          </p:cNvSpPr>
          <p:nvPr>
            <p:ph type="subTitle" idx="1"/>
          </p:nvPr>
        </p:nvSpPr>
        <p:spPr/>
        <p:txBody>
          <a:bodyPr>
            <a:normAutofit/>
          </a:bodyPr>
          <a:lstStyle/>
          <a:p>
            <a:r>
              <a:rPr lang="en-US" sz="3200" dirty="0"/>
              <a:t>Brian Rezek</a:t>
            </a:r>
          </a:p>
          <a:p>
            <a:r>
              <a:rPr lang="en-US" dirty="0"/>
              <a:t>Software Manager</a:t>
            </a:r>
          </a:p>
          <a:p>
            <a:endParaRPr lang="en-US" dirty="0"/>
          </a:p>
        </p:txBody>
      </p:sp>
      <p:pic>
        <p:nvPicPr>
          <p:cNvPr id="5" name="Picture 4">
            <a:extLst>
              <a:ext uri="{FF2B5EF4-FFF2-40B4-BE49-F238E27FC236}">
                <a16:creationId xmlns:a16="http://schemas.microsoft.com/office/drawing/2014/main" id="{22F30CE6-49CF-4CE8-8F69-22DE13ACE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3134379482"/>
      </p:ext>
    </p:extLst>
  </p:cSld>
  <p:clrMapOvr>
    <a:masterClrMapping/>
  </p:clrMapOvr>
  <p:transition spd="slow">
    <p:wipe/>
  </p:transition>
</p:sld>
</file>

<file path=ppt/theme/theme1.xml><?xml version="1.0" encoding="utf-8"?>
<a:theme xmlns:a="http://schemas.openxmlformats.org/drawingml/2006/main" name="logo slide background">
  <a:themeElements>
    <a:clrScheme name="Custom 1">
      <a:dk1>
        <a:srgbClr val="44546A"/>
      </a:dk1>
      <a:lt1>
        <a:sysClr val="window" lastClr="FFFFFF"/>
      </a:lt1>
      <a:dk2>
        <a:srgbClr val="4472C4"/>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ogo slide background.potx" id="{FCEFBCF3-EE75-43A8-89DF-13640462D051}" vid="{82C45CFF-3181-4D21-AE9B-6E58C15B262D}"/>
    </a:ext>
  </a:extLst>
</a:theme>
</file>

<file path=docProps/app.xml><?xml version="1.0" encoding="utf-8"?>
<Properties xmlns="http://schemas.openxmlformats.org/officeDocument/2006/extended-properties" xmlns:vt="http://schemas.openxmlformats.org/officeDocument/2006/docPropsVTypes">
  <Template>logo slide background</Template>
  <TotalTime>729</TotalTime>
  <Words>910</Words>
  <Application>Microsoft Office PowerPoint</Application>
  <PresentationFormat>Widescreen</PresentationFormat>
  <Paragraphs>86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Courier New</vt:lpstr>
      <vt:lpstr>Times New Roman</vt:lpstr>
      <vt:lpstr>Wingdings</vt:lpstr>
      <vt:lpstr>logo slide background</vt:lpstr>
      <vt:lpstr>Planning for End-of-Life (EOL) DAHS, PLC Hardware and Software</vt:lpstr>
      <vt:lpstr>EOL Programmable Logic Controller (PLC) and Software, GE</vt:lpstr>
      <vt:lpstr>EOL PLC and Software, Allen-Bradley</vt:lpstr>
      <vt:lpstr>EOL PLC and Software, Allen-Bradley</vt:lpstr>
      <vt:lpstr>EOL PLC and Software, Allen-Bradley</vt:lpstr>
      <vt:lpstr>EOL Human Machine Interface (HMI) and Software </vt:lpstr>
      <vt:lpstr>EOL HMI and Software </vt:lpstr>
      <vt:lpstr>EOL PLC Datalink with Plant Process Data Controller</vt:lpstr>
      <vt:lpstr>Planning for End-of-Life (EOL) DAHS Hardware and Software</vt:lpstr>
      <vt:lpstr>End-of-Life Hardware: Computers</vt:lpstr>
      <vt:lpstr>End-of-Life Software: breez75x</vt:lpstr>
      <vt:lpstr>End-of-Life Software: CeDAR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Analyzer Issues</dc:title>
  <dc:creator>Sumit Sunthankar</dc:creator>
  <cp:lastModifiedBy>Shane Williams</cp:lastModifiedBy>
  <cp:revision>20</cp:revision>
  <dcterms:created xsi:type="dcterms:W3CDTF">2019-09-05T22:11:01Z</dcterms:created>
  <dcterms:modified xsi:type="dcterms:W3CDTF">2022-09-14T14:33:06Z</dcterms:modified>
</cp:coreProperties>
</file>