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9" r:id="rId3"/>
    <p:sldId id="376" r:id="rId4"/>
    <p:sldId id="257" r:id="rId5"/>
    <p:sldId id="258" r:id="rId6"/>
    <p:sldId id="259" r:id="rId7"/>
    <p:sldId id="378" r:id="rId8"/>
    <p:sldId id="379" r:id="rId9"/>
    <p:sldId id="377" r:id="rId10"/>
    <p:sldId id="380" r:id="rId11"/>
    <p:sldId id="381" r:id="rId12"/>
    <p:sldId id="384" r:id="rId13"/>
    <p:sldId id="387" r:id="rId14"/>
    <p:sldId id="386" r:id="rId15"/>
    <p:sldId id="385" r:id="rId16"/>
    <p:sldId id="388" r:id="rId17"/>
    <p:sldId id="391" r:id="rId18"/>
    <p:sldId id="392" r:id="rId19"/>
    <p:sldId id="393" r:id="rId20"/>
    <p:sldId id="389" r:id="rId21"/>
    <p:sldId id="390" r:id="rId22"/>
    <p:sldId id="394"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10" d="100"/>
          <a:sy n="110" d="100"/>
        </p:scale>
        <p:origin x="992"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EF131FF-0F61-42C9-8137-F1181F3F3D2D}" type="datetimeFigureOut">
              <a:rPr lang="en-US" smtClean="0"/>
              <a:t>9/13/2022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F0F8EB8-8E80-4012-BDF9-2295A0EFA9DB}" type="slidenum">
              <a:rPr lang="en-US" smtClean="0"/>
              <a:t>‹#›</a:t>
            </a:fld>
            <a:endParaRPr lang="en-US" dirty="0"/>
          </a:p>
        </p:txBody>
      </p:sp>
    </p:spTree>
    <p:extLst>
      <p:ext uri="{BB962C8B-B14F-4D97-AF65-F5344CB8AC3E}">
        <p14:creationId xmlns:p14="http://schemas.microsoft.com/office/powerpoint/2010/main" val="408339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a:t>
            </a:r>
            <a:r>
              <a:rPr lang="en-US" baseline="0" dirty="0"/>
              <a:t> yourself</a:t>
            </a:r>
            <a:endParaRPr lang="en-US" dirty="0"/>
          </a:p>
        </p:txBody>
      </p:sp>
      <p:sp>
        <p:nvSpPr>
          <p:cNvPr id="4" name="Slide Number Placeholder 3"/>
          <p:cNvSpPr>
            <a:spLocks noGrp="1"/>
          </p:cNvSpPr>
          <p:nvPr>
            <p:ph type="sldNum" sz="quarter" idx="10"/>
          </p:nvPr>
        </p:nvSpPr>
        <p:spPr/>
        <p:txBody>
          <a:bodyPr/>
          <a:lstStyle/>
          <a:p>
            <a:fld id="{EF0F8EB8-8E80-4012-BDF9-2295A0EFA9DB}" type="slidenum">
              <a:rPr lang="en-US" smtClean="0"/>
              <a:t>1</a:t>
            </a:fld>
            <a:endParaRPr lang="en-US" dirty="0"/>
          </a:p>
        </p:txBody>
      </p:sp>
    </p:spTree>
    <p:extLst>
      <p:ext uri="{BB962C8B-B14F-4D97-AF65-F5344CB8AC3E}">
        <p14:creationId xmlns:p14="http://schemas.microsoft.com/office/powerpoint/2010/main" val="1153700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Encyclopedia Set</a:t>
            </a:r>
          </a:p>
        </p:txBody>
      </p:sp>
      <p:sp>
        <p:nvSpPr>
          <p:cNvPr id="4" name="Slide Number Placeholder 3"/>
          <p:cNvSpPr>
            <a:spLocks noGrp="1"/>
          </p:cNvSpPr>
          <p:nvPr>
            <p:ph type="sldNum" sz="quarter" idx="10"/>
          </p:nvPr>
        </p:nvSpPr>
        <p:spPr/>
        <p:txBody>
          <a:bodyPr/>
          <a:lstStyle/>
          <a:p>
            <a:fld id="{EF0F8EB8-8E80-4012-BDF9-2295A0EFA9DB}" type="slidenum">
              <a:rPr lang="en-US" smtClean="0"/>
              <a:t>10</a:t>
            </a:fld>
            <a:endParaRPr lang="en-US" dirty="0"/>
          </a:p>
        </p:txBody>
      </p:sp>
    </p:spTree>
    <p:extLst>
      <p:ext uri="{BB962C8B-B14F-4D97-AF65-F5344CB8AC3E}">
        <p14:creationId xmlns:p14="http://schemas.microsoft.com/office/powerpoint/2010/main" val="311781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Encyclopedia Set</a:t>
            </a:r>
          </a:p>
        </p:txBody>
      </p:sp>
      <p:sp>
        <p:nvSpPr>
          <p:cNvPr id="4" name="Slide Number Placeholder 3"/>
          <p:cNvSpPr>
            <a:spLocks noGrp="1"/>
          </p:cNvSpPr>
          <p:nvPr>
            <p:ph type="sldNum" sz="quarter" idx="10"/>
          </p:nvPr>
        </p:nvSpPr>
        <p:spPr/>
        <p:txBody>
          <a:bodyPr/>
          <a:lstStyle/>
          <a:p>
            <a:fld id="{EF0F8EB8-8E80-4012-BDF9-2295A0EFA9DB}" type="slidenum">
              <a:rPr lang="en-US" smtClean="0"/>
              <a:t>11</a:t>
            </a:fld>
            <a:endParaRPr lang="en-US" dirty="0"/>
          </a:p>
        </p:txBody>
      </p:sp>
    </p:spTree>
    <p:extLst>
      <p:ext uri="{BB962C8B-B14F-4D97-AF65-F5344CB8AC3E}">
        <p14:creationId xmlns:p14="http://schemas.microsoft.com/office/powerpoint/2010/main" val="311781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F8EB8-8E80-4012-BDF9-2295A0EFA9DB}" type="slidenum">
              <a:rPr lang="en-US" smtClean="0"/>
              <a:t>12</a:t>
            </a:fld>
            <a:endParaRPr lang="en-US" dirty="0"/>
          </a:p>
        </p:txBody>
      </p:sp>
    </p:spTree>
    <p:extLst>
      <p:ext uri="{BB962C8B-B14F-4D97-AF65-F5344CB8AC3E}">
        <p14:creationId xmlns:p14="http://schemas.microsoft.com/office/powerpoint/2010/main" val="427166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F8EB8-8E80-4012-BDF9-2295A0EFA9DB}" type="slidenum">
              <a:rPr lang="en-US" smtClean="0"/>
              <a:t>13</a:t>
            </a:fld>
            <a:endParaRPr lang="en-US" dirty="0"/>
          </a:p>
        </p:txBody>
      </p:sp>
    </p:spTree>
    <p:extLst>
      <p:ext uri="{BB962C8B-B14F-4D97-AF65-F5344CB8AC3E}">
        <p14:creationId xmlns:p14="http://schemas.microsoft.com/office/powerpoint/2010/main" val="4271666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F8EB8-8E80-4012-BDF9-2295A0EFA9DB}" type="slidenum">
              <a:rPr lang="en-US" smtClean="0"/>
              <a:t>14</a:t>
            </a:fld>
            <a:endParaRPr lang="en-US" dirty="0"/>
          </a:p>
        </p:txBody>
      </p:sp>
    </p:spTree>
    <p:extLst>
      <p:ext uri="{BB962C8B-B14F-4D97-AF65-F5344CB8AC3E}">
        <p14:creationId xmlns:p14="http://schemas.microsoft.com/office/powerpoint/2010/main" val="4271666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F8EB8-8E80-4012-BDF9-2295A0EFA9DB}" type="slidenum">
              <a:rPr lang="en-US" smtClean="0"/>
              <a:t>15</a:t>
            </a:fld>
            <a:endParaRPr lang="en-US" dirty="0"/>
          </a:p>
        </p:txBody>
      </p:sp>
    </p:spTree>
    <p:extLst>
      <p:ext uri="{BB962C8B-B14F-4D97-AF65-F5344CB8AC3E}">
        <p14:creationId xmlns:p14="http://schemas.microsoft.com/office/powerpoint/2010/main" val="4271666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F8EB8-8E80-4012-BDF9-2295A0EFA9DB}" type="slidenum">
              <a:rPr lang="en-US" smtClean="0"/>
              <a:t>16</a:t>
            </a:fld>
            <a:endParaRPr lang="en-US" dirty="0"/>
          </a:p>
        </p:txBody>
      </p:sp>
    </p:spTree>
    <p:extLst>
      <p:ext uri="{BB962C8B-B14F-4D97-AF65-F5344CB8AC3E}">
        <p14:creationId xmlns:p14="http://schemas.microsoft.com/office/powerpoint/2010/main" val="4271666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F8EB8-8E80-4012-BDF9-2295A0EFA9DB}" type="slidenum">
              <a:rPr lang="en-US" smtClean="0"/>
              <a:t>17</a:t>
            </a:fld>
            <a:endParaRPr lang="en-US" dirty="0"/>
          </a:p>
        </p:txBody>
      </p:sp>
    </p:spTree>
    <p:extLst>
      <p:ext uri="{BB962C8B-B14F-4D97-AF65-F5344CB8AC3E}">
        <p14:creationId xmlns:p14="http://schemas.microsoft.com/office/powerpoint/2010/main" val="4271666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F8EB8-8E80-4012-BDF9-2295A0EFA9DB}" type="slidenum">
              <a:rPr lang="en-US" smtClean="0"/>
              <a:t>18</a:t>
            </a:fld>
            <a:endParaRPr lang="en-US" dirty="0"/>
          </a:p>
        </p:txBody>
      </p:sp>
    </p:spTree>
    <p:extLst>
      <p:ext uri="{BB962C8B-B14F-4D97-AF65-F5344CB8AC3E}">
        <p14:creationId xmlns:p14="http://schemas.microsoft.com/office/powerpoint/2010/main" val="4271666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F8EB8-8E80-4012-BDF9-2295A0EFA9DB}" type="slidenum">
              <a:rPr lang="en-US" smtClean="0"/>
              <a:t>19</a:t>
            </a:fld>
            <a:endParaRPr lang="en-US" dirty="0"/>
          </a:p>
        </p:txBody>
      </p:sp>
    </p:spTree>
    <p:extLst>
      <p:ext uri="{BB962C8B-B14F-4D97-AF65-F5344CB8AC3E}">
        <p14:creationId xmlns:p14="http://schemas.microsoft.com/office/powerpoint/2010/main" val="427166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the Continuous</a:t>
            </a:r>
            <a:r>
              <a:rPr lang="en-US" baseline="0" dirty="0"/>
              <a:t> Improvement Structure</a:t>
            </a:r>
            <a:endParaRPr lang="en-US" dirty="0"/>
          </a:p>
        </p:txBody>
      </p:sp>
      <p:sp>
        <p:nvSpPr>
          <p:cNvPr id="4" name="Slide Number Placeholder 3"/>
          <p:cNvSpPr>
            <a:spLocks noGrp="1"/>
          </p:cNvSpPr>
          <p:nvPr>
            <p:ph type="sldNum" sz="quarter" idx="10"/>
          </p:nvPr>
        </p:nvSpPr>
        <p:spPr/>
        <p:txBody>
          <a:bodyPr/>
          <a:lstStyle/>
          <a:p>
            <a:fld id="{EF0F8EB8-8E80-4012-BDF9-2295A0EFA9DB}" type="slidenum">
              <a:rPr lang="en-US" smtClean="0"/>
              <a:t>2</a:t>
            </a:fld>
            <a:endParaRPr lang="en-US" dirty="0"/>
          </a:p>
        </p:txBody>
      </p:sp>
    </p:spTree>
    <p:extLst>
      <p:ext uri="{BB962C8B-B14F-4D97-AF65-F5344CB8AC3E}">
        <p14:creationId xmlns:p14="http://schemas.microsoft.com/office/powerpoint/2010/main" val="99426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F8EB8-8E80-4012-BDF9-2295A0EFA9DB}" type="slidenum">
              <a:rPr lang="en-US" smtClean="0"/>
              <a:t>20</a:t>
            </a:fld>
            <a:endParaRPr lang="en-US" dirty="0"/>
          </a:p>
        </p:txBody>
      </p:sp>
    </p:spTree>
    <p:extLst>
      <p:ext uri="{BB962C8B-B14F-4D97-AF65-F5344CB8AC3E}">
        <p14:creationId xmlns:p14="http://schemas.microsoft.com/office/powerpoint/2010/main" val="4271666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F8EB8-8E80-4012-BDF9-2295A0EFA9DB}" type="slidenum">
              <a:rPr lang="en-US" smtClean="0"/>
              <a:t>21</a:t>
            </a:fld>
            <a:endParaRPr lang="en-US" dirty="0"/>
          </a:p>
        </p:txBody>
      </p:sp>
    </p:spTree>
    <p:extLst>
      <p:ext uri="{BB962C8B-B14F-4D97-AF65-F5344CB8AC3E}">
        <p14:creationId xmlns:p14="http://schemas.microsoft.com/office/powerpoint/2010/main" val="4271666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F8EB8-8E80-4012-BDF9-2295A0EFA9DB}" type="slidenum">
              <a:rPr lang="en-US" smtClean="0"/>
              <a:t>22</a:t>
            </a:fld>
            <a:endParaRPr lang="en-US" dirty="0"/>
          </a:p>
        </p:txBody>
      </p:sp>
    </p:spTree>
    <p:extLst>
      <p:ext uri="{BB962C8B-B14F-4D97-AF65-F5344CB8AC3E}">
        <p14:creationId xmlns:p14="http://schemas.microsoft.com/office/powerpoint/2010/main" val="427166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the Continuous</a:t>
            </a:r>
            <a:r>
              <a:rPr lang="en-US" baseline="0" dirty="0"/>
              <a:t> Improvement Structure</a:t>
            </a:r>
            <a:endParaRPr lang="en-US" dirty="0"/>
          </a:p>
        </p:txBody>
      </p:sp>
      <p:sp>
        <p:nvSpPr>
          <p:cNvPr id="4" name="Slide Number Placeholder 3"/>
          <p:cNvSpPr>
            <a:spLocks noGrp="1"/>
          </p:cNvSpPr>
          <p:nvPr>
            <p:ph type="sldNum" sz="quarter" idx="10"/>
          </p:nvPr>
        </p:nvSpPr>
        <p:spPr/>
        <p:txBody>
          <a:bodyPr/>
          <a:lstStyle/>
          <a:p>
            <a:fld id="{EF0F8EB8-8E80-4012-BDF9-2295A0EFA9DB}" type="slidenum">
              <a:rPr lang="en-US" smtClean="0"/>
              <a:t>3</a:t>
            </a:fld>
            <a:endParaRPr lang="en-US" dirty="0"/>
          </a:p>
        </p:txBody>
      </p:sp>
    </p:spTree>
    <p:extLst>
      <p:ext uri="{BB962C8B-B14F-4D97-AF65-F5344CB8AC3E}">
        <p14:creationId xmlns:p14="http://schemas.microsoft.com/office/powerpoint/2010/main" val="994262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F8EB8-8E80-4012-BDF9-2295A0EFA9DB}" type="slidenum">
              <a:rPr lang="en-US" smtClean="0"/>
              <a:t>4</a:t>
            </a:fld>
            <a:endParaRPr lang="en-US" dirty="0"/>
          </a:p>
        </p:txBody>
      </p:sp>
    </p:spTree>
    <p:extLst>
      <p:ext uri="{BB962C8B-B14F-4D97-AF65-F5344CB8AC3E}">
        <p14:creationId xmlns:p14="http://schemas.microsoft.com/office/powerpoint/2010/main" val="427166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do you know where</a:t>
            </a:r>
            <a:r>
              <a:rPr lang="en-US" baseline="0" dirty="0"/>
              <a:t> this comes from?</a:t>
            </a:r>
            <a:endParaRPr lang="en-US" dirty="0"/>
          </a:p>
        </p:txBody>
      </p:sp>
      <p:sp>
        <p:nvSpPr>
          <p:cNvPr id="4" name="Slide Number Placeholder 3"/>
          <p:cNvSpPr>
            <a:spLocks noGrp="1"/>
          </p:cNvSpPr>
          <p:nvPr>
            <p:ph type="sldNum" sz="quarter" idx="10"/>
          </p:nvPr>
        </p:nvSpPr>
        <p:spPr/>
        <p:txBody>
          <a:bodyPr/>
          <a:lstStyle/>
          <a:p>
            <a:fld id="{EF0F8EB8-8E80-4012-BDF9-2295A0EFA9DB}" type="slidenum">
              <a:rPr lang="en-US" smtClean="0"/>
              <a:t>5</a:t>
            </a:fld>
            <a:endParaRPr lang="en-US" dirty="0"/>
          </a:p>
        </p:txBody>
      </p:sp>
    </p:spTree>
    <p:extLst>
      <p:ext uri="{BB962C8B-B14F-4D97-AF65-F5344CB8AC3E}">
        <p14:creationId xmlns:p14="http://schemas.microsoft.com/office/powerpoint/2010/main" val="4214586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Encyclopedia Set</a:t>
            </a:r>
          </a:p>
        </p:txBody>
      </p:sp>
      <p:sp>
        <p:nvSpPr>
          <p:cNvPr id="4" name="Slide Number Placeholder 3"/>
          <p:cNvSpPr>
            <a:spLocks noGrp="1"/>
          </p:cNvSpPr>
          <p:nvPr>
            <p:ph type="sldNum" sz="quarter" idx="10"/>
          </p:nvPr>
        </p:nvSpPr>
        <p:spPr/>
        <p:txBody>
          <a:bodyPr/>
          <a:lstStyle/>
          <a:p>
            <a:fld id="{EF0F8EB8-8E80-4012-BDF9-2295A0EFA9DB}" type="slidenum">
              <a:rPr lang="en-US" smtClean="0"/>
              <a:t>6</a:t>
            </a:fld>
            <a:endParaRPr lang="en-US" dirty="0"/>
          </a:p>
        </p:txBody>
      </p:sp>
    </p:spTree>
    <p:extLst>
      <p:ext uri="{BB962C8B-B14F-4D97-AF65-F5344CB8AC3E}">
        <p14:creationId xmlns:p14="http://schemas.microsoft.com/office/powerpoint/2010/main" val="311781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Encyclopedia Set</a:t>
            </a:r>
          </a:p>
        </p:txBody>
      </p:sp>
      <p:sp>
        <p:nvSpPr>
          <p:cNvPr id="4" name="Slide Number Placeholder 3"/>
          <p:cNvSpPr>
            <a:spLocks noGrp="1"/>
          </p:cNvSpPr>
          <p:nvPr>
            <p:ph type="sldNum" sz="quarter" idx="10"/>
          </p:nvPr>
        </p:nvSpPr>
        <p:spPr/>
        <p:txBody>
          <a:bodyPr/>
          <a:lstStyle/>
          <a:p>
            <a:fld id="{EF0F8EB8-8E80-4012-BDF9-2295A0EFA9DB}" type="slidenum">
              <a:rPr lang="en-US" smtClean="0"/>
              <a:t>7</a:t>
            </a:fld>
            <a:endParaRPr lang="en-US" dirty="0"/>
          </a:p>
        </p:txBody>
      </p:sp>
    </p:spTree>
    <p:extLst>
      <p:ext uri="{BB962C8B-B14F-4D97-AF65-F5344CB8AC3E}">
        <p14:creationId xmlns:p14="http://schemas.microsoft.com/office/powerpoint/2010/main" val="31178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Encyclopedia Set</a:t>
            </a:r>
          </a:p>
        </p:txBody>
      </p:sp>
      <p:sp>
        <p:nvSpPr>
          <p:cNvPr id="4" name="Slide Number Placeholder 3"/>
          <p:cNvSpPr>
            <a:spLocks noGrp="1"/>
          </p:cNvSpPr>
          <p:nvPr>
            <p:ph type="sldNum" sz="quarter" idx="10"/>
          </p:nvPr>
        </p:nvSpPr>
        <p:spPr/>
        <p:txBody>
          <a:bodyPr/>
          <a:lstStyle/>
          <a:p>
            <a:fld id="{EF0F8EB8-8E80-4012-BDF9-2295A0EFA9DB}" type="slidenum">
              <a:rPr lang="en-US" smtClean="0"/>
              <a:t>8</a:t>
            </a:fld>
            <a:endParaRPr lang="en-US" dirty="0"/>
          </a:p>
        </p:txBody>
      </p:sp>
    </p:spTree>
    <p:extLst>
      <p:ext uri="{BB962C8B-B14F-4D97-AF65-F5344CB8AC3E}">
        <p14:creationId xmlns:p14="http://schemas.microsoft.com/office/powerpoint/2010/main" val="31178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Encyclopedia Set</a:t>
            </a:r>
          </a:p>
        </p:txBody>
      </p:sp>
      <p:sp>
        <p:nvSpPr>
          <p:cNvPr id="4" name="Slide Number Placeholder 3"/>
          <p:cNvSpPr>
            <a:spLocks noGrp="1"/>
          </p:cNvSpPr>
          <p:nvPr>
            <p:ph type="sldNum" sz="quarter" idx="10"/>
          </p:nvPr>
        </p:nvSpPr>
        <p:spPr/>
        <p:txBody>
          <a:bodyPr/>
          <a:lstStyle/>
          <a:p>
            <a:fld id="{EF0F8EB8-8E80-4012-BDF9-2295A0EFA9DB}" type="slidenum">
              <a:rPr lang="en-US" smtClean="0"/>
              <a:t>9</a:t>
            </a:fld>
            <a:endParaRPr lang="en-US" dirty="0"/>
          </a:p>
        </p:txBody>
      </p:sp>
    </p:spTree>
    <p:extLst>
      <p:ext uri="{BB962C8B-B14F-4D97-AF65-F5344CB8AC3E}">
        <p14:creationId xmlns:p14="http://schemas.microsoft.com/office/powerpoint/2010/main" val="311781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731A8D-B910-45B5-B650-AE62EDCD268C}"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D7270-FAA5-4C1A-AB07-D1F7A1094142}" type="slidenum">
              <a:rPr lang="en-US" smtClean="0"/>
              <a:t>‹#›</a:t>
            </a:fld>
            <a:endParaRPr lang="en-US" dirty="0"/>
          </a:p>
        </p:txBody>
      </p:sp>
    </p:spTree>
    <p:extLst>
      <p:ext uri="{BB962C8B-B14F-4D97-AF65-F5344CB8AC3E}">
        <p14:creationId xmlns:p14="http://schemas.microsoft.com/office/powerpoint/2010/main" val="251862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731A8D-B910-45B5-B650-AE62EDCD268C}"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D7270-FAA5-4C1A-AB07-D1F7A1094142}" type="slidenum">
              <a:rPr lang="en-US" smtClean="0"/>
              <a:t>‹#›</a:t>
            </a:fld>
            <a:endParaRPr lang="en-US" dirty="0"/>
          </a:p>
        </p:txBody>
      </p:sp>
    </p:spTree>
    <p:extLst>
      <p:ext uri="{BB962C8B-B14F-4D97-AF65-F5344CB8AC3E}">
        <p14:creationId xmlns:p14="http://schemas.microsoft.com/office/powerpoint/2010/main" val="10738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731A8D-B910-45B5-B650-AE62EDCD268C}"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D7270-FAA5-4C1A-AB07-D1F7A1094142}" type="slidenum">
              <a:rPr lang="en-US" smtClean="0"/>
              <a:t>‹#›</a:t>
            </a:fld>
            <a:endParaRPr lang="en-US" dirty="0"/>
          </a:p>
        </p:txBody>
      </p:sp>
    </p:spTree>
    <p:extLst>
      <p:ext uri="{BB962C8B-B14F-4D97-AF65-F5344CB8AC3E}">
        <p14:creationId xmlns:p14="http://schemas.microsoft.com/office/powerpoint/2010/main" val="376926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731A8D-B910-45B5-B650-AE62EDCD268C}"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D7270-FAA5-4C1A-AB07-D1F7A1094142}" type="slidenum">
              <a:rPr lang="en-US" smtClean="0"/>
              <a:t>‹#›</a:t>
            </a:fld>
            <a:endParaRPr lang="en-US" dirty="0"/>
          </a:p>
        </p:txBody>
      </p:sp>
    </p:spTree>
    <p:extLst>
      <p:ext uri="{BB962C8B-B14F-4D97-AF65-F5344CB8AC3E}">
        <p14:creationId xmlns:p14="http://schemas.microsoft.com/office/powerpoint/2010/main" val="1141519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731A8D-B910-45B5-B650-AE62EDCD268C}"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D7270-FAA5-4C1A-AB07-D1F7A1094142}" type="slidenum">
              <a:rPr lang="en-US" smtClean="0"/>
              <a:t>‹#›</a:t>
            </a:fld>
            <a:endParaRPr lang="en-US" dirty="0"/>
          </a:p>
        </p:txBody>
      </p:sp>
    </p:spTree>
    <p:extLst>
      <p:ext uri="{BB962C8B-B14F-4D97-AF65-F5344CB8AC3E}">
        <p14:creationId xmlns:p14="http://schemas.microsoft.com/office/powerpoint/2010/main" val="236545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731A8D-B910-45B5-B650-AE62EDCD268C}" type="datetimeFigureOut">
              <a:rPr lang="en-US" smtClean="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D7270-FAA5-4C1A-AB07-D1F7A1094142}" type="slidenum">
              <a:rPr lang="en-US" smtClean="0"/>
              <a:t>‹#›</a:t>
            </a:fld>
            <a:endParaRPr lang="en-US" dirty="0"/>
          </a:p>
        </p:txBody>
      </p:sp>
    </p:spTree>
    <p:extLst>
      <p:ext uri="{BB962C8B-B14F-4D97-AF65-F5344CB8AC3E}">
        <p14:creationId xmlns:p14="http://schemas.microsoft.com/office/powerpoint/2010/main" val="296817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731A8D-B910-45B5-B650-AE62EDCD268C}" type="datetimeFigureOut">
              <a:rPr lang="en-US" smtClean="0"/>
              <a:t>9/13/2022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3D7270-FAA5-4C1A-AB07-D1F7A1094142}" type="slidenum">
              <a:rPr lang="en-US" smtClean="0"/>
              <a:t>‹#›</a:t>
            </a:fld>
            <a:endParaRPr lang="en-US" dirty="0"/>
          </a:p>
        </p:txBody>
      </p:sp>
    </p:spTree>
    <p:extLst>
      <p:ext uri="{BB962C8B-B14F-4D97-AF65-F5344CB8AC3E}">
        <p14:creationId xmlns:p14="http://schemas.microsoft.com/office/powerpoint/2010/main" val="149701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731A8D-B910-45B5-B650-AE62EDCD268C}" type="datetimeFigureOut">
              <a:rPr lang="en-US" smtClean="0"/>
              <a:t>9/13/2022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3D7270-FAA5-4C1A-AB07-D1F7A1094142}" type="slidenum">
              <a:rPr lang="en-US" smtClean="0"/>
              <a:t>‹#›</a:t>
            </a:fld>
            <a:endParaRPr lang="en-US" dirty="0"/>
          </a:p>
        </p:txBody>
      </p:sp>
    </p:spTree>
    <p:extLst>
      <p:ext uri="{BB962C8B-B14F-4D97-AF65-F5344CB8AC3E}">
        <p14:creationId xmlns:p14="http://schemas.microsoft.com/office/powerpoint/2010/main" val="178627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31A8D-B910-45B5-B650-AE62EDCD268C}" type="datetimeFigureOut">
              <a:rPr lang="en-US" smtClean="0"/>
              <a:t>9/13/2022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3D7270-FAA5-4C1A-AB07-D1F7A1094142}" type="slidenum">
              <a:rPr lang="en-US" smtClean="0"/>
              <a:t>‹#›</a:t>
            </a:fld>
            <a:endParaRPr lang="en-US" dirty="0"/>
          </a:p>
        </p:txBody>
      </p:sp>
    </p:spTree>
    <p:extLst>
      <p:ext uri="{BB962C8B-B14F-4D97-AF65-F5344CB8AC3E}">
        <p14:creationId xmlns:p14="http://schemas.microsoft.com/office/powerpoint/2010/main" val="268187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731A8D-B910-45B5-B650-AE62EDCD268C}" type="datetimeFigureOut">
              <a:rPr lang="en-US" smtClean="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D7270-FAA5-4C1A-AB07-D1F7A1094142}" type="slidenum">
              <a:rPr lang="en-US" smtClean="0"/>
              <a:t>‹#›</a:t>
            </a:fld>
            <a:endParaRPr lang="en-US" dirty="0"/>
          </a:p>
        </p:txBody>
      </p:sp>
    </p:spTree>
    <p:extLst>
      <p:ext uri="{BB962C8B-B14F-4D97-AF65-F5344CB8AC3E}">
        <p14:creationId xmlns:p14="http://schemas.microsoft.com/office/powerpoint/2010/main" val="64137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731A8D-B910-45B5-B650-AE62EDCD268C}" type="datetimeFigureOut">
              <a:rPr lang="en-US" smtClean="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D7270-FAA5-4C1A-AB07-D1F7A1094142}" type="slidenum">
              <a:rPr lang="en-US" smtClean="0"/>
              <a:t>‹#›</a:t>
            </a:fld>
            <a:endParaRPr lang="en-US" dirty="0"/>
          </a:p>
        </p:txBody>
      </p:sp>
    </p:spTree>
    <p:extLst>
      <p:ext uri="{BB962C8B-B14F-4D97-AF65-F5344CB8AC3E}">
        <p14:creationId xmlns:p14="http://schemas.microsoft.com/office/powerpoint/2010/main" val="520733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31A8D-B910-45B5-B650-AE62EDCD268C}" type="datetimeFigureOut">
              <a:rPr lang="en-US" smtClean="0"/>
              <a:t>9/13/2022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D7270-FAA5-4C1A-AB07-D1F7A1094142}" type="slidenum">
              <a:rPr lang="en-US" smtClean="0"/>
              <a:t>‹#›</a:t>
            </a:fld>
            <a:endParaRPr lang="en-US" dirty="0"/>
          </a:p>
        </p:txBody>
      </p:sp>
    </p:spTree>
    <p:extLst>
      <p:ext uri="{BB962C8B-B14F-4D97-AF65-F5344CB8AC3E}">
        <p14:creationId xmlns:p14="http://schemas.microsoft.com/office/powerpoint/2010/main" val="149501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irhygiene.com/store/Air-Hygiene-Carbon-Emissions-Calculator-Tools.aspx"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743200" cy="6858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000" dirty="0">
                <a:solidFill>
                  <a:schemeClr val="tx1"/>
                </a:solidFill>
                <a:latin typeface="Arial" pitchFamily="34" charset="0"/>
                <a:cs typeface="Arial" pitchFamily="34" charset="0"/>
              </a:rPr>
              <a:t>This material is protected by copyright law.  The marks, Air Hygiene International, Inc. (AHI) and Air Hygiene University (AHU), along with their respective logos, are protected by trademark law.  The material and the marks are the exclusive property of Air Hygiene International.  All rights reserved.</a:t>
            </a:r>
          </a:p>
        </p:txBody>
      </p:sp>
      <p:sp>
        <p:nvSpPr>
          <p:cNvPr id="3" name="Rectangle 2"/>
          <p:cNvSpPr/>
          <p:nvPr/>
        </p:nvSpPr>
        <p:spPr>
          <a:xfrm>
            <a:off x="2743200" y="0"/>
            <a:ext cx="6400800" cy="3429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tx1"/>
                </a:solidFill>
                <a:latin typeface="Arial" pitchFamily="34" charset="0"/>
                <a:cs typeface="Arial" pitchFamily="34" charset="0"/>
              </a:rPr>
              <a:t>CiSCO</a:t>
            </a:r>
            <a:r>
              <a:rPr lang="en-US" sz="6000" b="1" dirty="0">
                <a:solidFill>
                  <a:schemeClr val="tx1"/>
                </a:solidFill>
                <a:latin typeface="Arial" pitchFamily="34" charset="0"/>
                <a:cs typeface="Arial" pitchFamily="34" charset="0"/>
              </a:rPr>
              <a:t> CEMS</a:t>
            </a:r>
          </a:p>
          <a:p>
            <a:pPr algn="ctr"/>
            <a:r>
              <a:rPr lang="en-US" sz="6000" b="1" dirty="0">
                <a:solidFill>
                  <a:schemeClr val="tx1"/>
                </a:solidFill>
                <a:latin typeface="Arial" pitchFamily="34" charset="0"/>
                <a:cs typeface="Arial" pitchFamily="34" charset="0"/>
              </a:rPr>
              <a:t>USER GROUP</a:t>
            </a:r>
          </a:p>
          <a:p>
            <a:pPr algn="ctr"/>
            <a:r>
              <a:rPr lang="en-US" sz="4400" b="1" dirty="0">
                <a:solidFill>
                  <a:schemeClr val="tx1"/>
                </a:solidFill>
                <a:latin typeface="Arial" pitchFamily="34" charset="0"/>
                <a:cs typeface="Arial" pitchFamily="34" charset="0"/>
              </a:rPr>
              <a:t>Keys to a </a:t>
            </a:r>
          </a:p>
          <a:p>
            <a:pPr algn="ctr"/>
            <a:r>
              <a:rPr lang="en-US" sz="4400" b="1" dirty="0">
                <a:solidFill>
                  <a:schemeClr val="tx1"/>
                </a:solidFill>
                <a:latin typeface="Arial" pitchFamily="34" charset="0"/>
                <a:cs typeface="Arial" pitchFamily="34" charset="0"/>
              </a:rPr>
              <a:t>Successful RATA</a:t>
            </a:r>
          </a:p>
        </p:txBody>
      </p:sp>
      <p:sp>
        <p:nvSpPr>
          <p:cNvPr id="4" name="Rectangle 3"/>
          <p:cNvSpPr/>
          <p:nvPr/>
        </p:nvSpPr>
        <p:spPr>
          <a:xfrm>
            <a:off x="2743200" y="3429000"/>
            <a:ext cx="6400800" cy="3429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sz="2000" b="1" dirty="0">
                <a:solidFill>
                  <a:schemeClr val="tx1"/>
                </a:solidFill>
                <a:latin typeface="Arial" pitchFamily="34" charset="0"/>
                <a:cs typeface="Arial" pitchFamily="34" charset="0"/>
              </a:rPr>
              <a:t>Paul Little, QSTI (I-IV)</a:t>
            </a:r>
          </a:p>
          <a:p>
            <a:pPr algn="r"/>
            <a:r>
              <a:rPr lang="en-US" sz="2000" b="1" dirty="0">
                <a:solidFill>
                  <a:schemeClr val="tx1"/>
                </a:solidFill>
                <a:latin typeface="Arial" pitchFamily="34" charset="0"/>
                <a:cs typeface="Arial" pitchFamily="34" charset="0"/>
              </a:rPr>
              <a:t>Director of Customer Service</a:t>
            </a:r>
          </a:p>
          <a:p>
            <a:pPr algn="r"/>
            <a:r>
              <a:rPr lang="en-US" sz="2000" b="1" dirty="0">
                <a:solidFill>
                  <a:schemeClr val="tx1"/>
                </a:solidFill>
                <a:latin typeface="Arial" pitchFamily="34" charset="0"/>
                <a:cs typeface="Arial" pitchFamily="34" charset="0"/>
              </a:rPr>
              <a:t>(918) 289-6378</a:t>
            </a:r>
          </a:p>
          <a:p>
            <a:pPr algn="r"/>
            <a:r>
              <a:rPr lang="en-US" sz="2000" b="1" dirty="0">
                <a:solidFill>
                  <a:schemeClr val="tx1"/>
                </a:solidFill>
                <a:latin typeface="Arial" pitchFamily="34" charset="0"/>
                <a:cs typeface="Arial" pitchFamily="34" charset="0"/>
              </a:rPr>
              <a:t>plittle@airhygiene.com</a:t>
            </a:r>
          </a:p>
          <a:p>
            <a:pPr algn="r"/>
            <a:endParaRPr lang="en-US" sz="2000" b="1" dirty="0">
              <a:solidFill>
                <a:schemeClr val="tx1"/>
              </a:solidFill>
              <a:latin typeface="Arial" pitchFamily="34" charset="0"/>
              <a:cs typeface="Arial" pitchFamily="34" charset="0"/>
            </a:endParaRPr>
          </a:p>
          <a:p>
            <a:pPr algn="r"/>
            <a:r>
              <a:rPr lang="en-US" sz="2000" b="1" dirty="0">
                <a:solidFill>
                  <a:schemeClr val="tx1"/>
                </a:solidFill>
                <a:latin typeface="Arial" pitchFamily="34" charset="0"/>
                <a:cs typeface="Arial" pitchFamily="34" charset="0"/>
              </a:rPr>
              <a:t>Air Hygiene International, Inc.</a:t>
            </a:r>
          </a:p>
          <a:p>
            <a:pPr algn="r"/>
            <a:r>
              <a:rPr lang="en-US" sz="2000" b="1" dirty="0">
                <a:solidFill>
                  <a:schemeClr val="tx1"/>
                </a:solidFill>
                <a:latin typeface="Arial" pitchFamily="34" charset="0"/>
                <a:cs typeface="Arial" pitchFamily="34" charset="0"/>
              </a:rPr>
              <a:t>1600 W Tacoma Street</a:t>
            </a:r>
          </a:p>
          <a:p>
            <a:pPr algn="r"/>
            <a:r>
              <a:rPr lang="en-US" sz="2000" b="1" dirty="0">
                <a:solidFill>
                  <a:schemeClr val="tx1"/>
                </a:solidFill>
                <a:latin typeface="Arial" pitchFamily="34" charset="0"/>
                <a:cs typeface="Arial" pitchFamily="34" charset="0"/>
              </a:rPr>
              <a:t>Broken Arrow, Oklahoma</a:t>
            </a:r>
          </a:p>
          <a:p>
            <a:pPr algn="r"/>
            <a:r>
              <a:rPr lang="en-US" sz="2000" b="1" dirty="0">
                <a:solidFill>
                  <a:schemeClr val="tx1"/>
                </a:solidFill>
                <a:latin typeface="Arial" pitchFamily="34" charset="0"/>
                <a:cs typeface="Arial" pitchFamily="34" charset="0"/>
              </a:rPr>
              <a:t>(918) 307-8865</a:t>
            </a:r>
          </a:p>
          <a:p>
            <a:pPr algn="r"/>
            <a:endParaRPr lang="en-US" sz="2000" b="1" dirty="0">
              <a:solidFill>
                <a:schemeClr val="tx1"/>
              </a:solidFill>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 y="152400"/>
            <a:ext cx="2587752" cy="3143033"/>
          </a:xfrm>
          <a:prstGeom prst="rect">
            <a:avLst/>
          </a:prstGeom>
        </p:spPr>
      </p:pic>
      <p:sp>
        <p:nvSpPr>
          <p:cNvPr id="6" name="TextBox 5"/>
          <p:cNvSpPr txBox="1"/>
          <p:nvPr/>
        </p:nvSpPr>
        <p:spPr>
          <a:xfrm rot="16200000">
            <a:off x="1964468" y="729872"/>
            <a:ext cx="1418979" cy="169277"/>
          </a:xfrm>
          <a:prstGeom prst="rect">
            <a:avLst/>
          </a:prstGeom>
          <a:noFill/>
        </p:spPr>
        <p:txBody>
          <a:bodyPr wrap="none" rtlCol="0">
            <a:spAutoFit/>
          </a:bodyPr>
          <a:lstStyle/>
          <a:p>
            <a:pPr algn="ctr"/>
            <a:r>
              <a:rPr lang="en-US" sz="500" dirty="0">
                <a:latin typeface="Arial" pitchFamily="34" charset="0"/>
                <a:cs typeface="Arial" pitchFamily="34" charset="0"/>
              </a:rPr>
              <a:t>© 2012, 2013 Air Hygiene International, Inc.</a:t>
            </a:r>
          </a:p>
        </p:txBody>
      </p:sp>
    </p:spTree>
    <p:extLst>
      <p:ext uri="{BB962C8B-B14F-4D97-AF65-F5344CB8AC3E}">
        <p14:creationId xmlns:p14="http://schemas.microsoft.com/office/powerpoint/2010/main" val="256200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4525791"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Questions to Ask</a:t>
            </a:r>
          </a:p>
        </p:txBody>
      </p:sp>
      <p:sp>
        <p:nvSpPr>
          <p:cNvPr id="5" name="TextBox 4"/>
          <p:cNvSpPr txBox="1"/>
          <p:nvPr/>
        </p:nvSpPr>
        <p:spPr>
          <a:xfrm>
            <a:off x="914400" y="1600200"/>
            <a:ext cx="6760184" cy="4524315"/>
          </a:xfrm>
          <a:prstGeom prst="rect">
            <a:avLst/>
          </a:prstGeom>
          <a:noFill/>
        </p:spPr>
        <p:txBody>
          <a:bodyPr wrap="none" rtlCol="0">
            <a:spAutoFit/>
          </a:bodyPr>
          <a:lstStyle/>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Load</a:t>
            </a:r>
          </a:p>
          <a:p>
            <a:pPr marL="1143000" lvl="1"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Stable / Normal / Sec. Normal</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Primary fuel combusted?</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Correct point or points [Strat]</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NO</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Conv efficiency ≥90%</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Did the RATA pass</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Is there a BAF</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Was the tester a QI / QSTI</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Was the company an AETB</a:t>
            </a:r>
          </a:p>
        </p:txBody>
      </p:sp>
      <p:sp>
        <p:nvSpPr>
          <p:cNvPr id="6" name="TextBox 5"/>
          <p:cNvSpPr txBox="1"/>
          <p:nvPr/>
        </p:nvSpPr>
        <p:spPr>
          <a:xfrm>
            <a:off x="8874374" y="0"/>
            <a:ext cx="269626"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1784654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4383123" cy="984885"/>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Questions to Ask</a:t>
            </a:r>
          </a:p>
          <a:p>
            <a:r>
              <a:rPr lang="en-US" b="1" dirty="0">
                <a:latin typeface="Arial" panose="020B0604020202020204" pitchFamily="34" charset="0"/>
                <a:cs typeface="Arial" panose="020B0604020202020204" pitchFamily="34" charset="0"/>
              </a:rPr>
              <a:t>(continued)</a:t>
            </a:r>
          </a:p>
        </p:txBody>
      </p:sp>
      <p:sp>
        <p:nvSpPr>
          <p:cNvPr id="5" name="TextBox 4"/>
          <p:cNvSpPr txBox="1"/>
          <p:nvPr/>
        </p:nvSpPr>
        <p:spPr>
          <a:xfrm>
            <a:off x="914400" y="1600200"/>
            <a:ext cx="7520585" cy="3539430"/>
          </a:xfrm>
          <a:prstGeom prst="rect">
            <a:avLst/>
          </a:prstGeom>
          <a:noFill/>
        </p:spPr>
        <p:txBody>
          <a:bodyPr wrap="none" rtlCol="0">
            <a:spAutoFit/>
          </a:bodyPr>
          <a:lstStyle/>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Did all systems (CEMS and RM)</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pass calibrations</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Did RM runs follow proper QA</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Did RATA run times match</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Were both CEMS and RM wet or dry</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Did the RATA use nine runs</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Was each RATA run 21 minutes</a:t>
            </a:r>
          </a:p>
        </p:txBody>
      </p:sp>
      <p:sp>
        <p:nvSpPr>
          <p:cNvPr id="6" name="TextBox 5"/>
          <p:cNvSpPr txBox="1"/>
          <p:nvPr/>
        </p:nvSpPr>
        <p:spPr>
          <a:xfrm>
            <a:off x="8789416" y="0"/>
            <a:ext cx="354584"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6357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4201791"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Let ECMPS Do It</a:t>
            </a:r>
          </a:p>
        </p:txBody>
      </p:sp>
      <p:sp>
        <p:nvSpPr>
          <p:cNvPr id="6" name="TextBox 5"/>
          <p:cNvSpPr txBox="1"/>
          <p:nvPr/>
        </p:nvSpPr>
        <p:spPr>
          <a:xfrm>
            <a:off x="8800829" y="0"/>
            <a:ext cx="343171"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11</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728" t="9575" r="45556" b="39574"/>
          <a:stretch/>
        </p:blipFill>
        <p:spPr bwMode="auto">
          <a:xfrm>
            <a:off x="831475" y="1295400"/>
            <a:ext cx="74810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649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685214" cy="316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0" y="342900"/>
            <a:ext cx="4201791" cy="984885"/>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Let ECMPS Do It</a:t>
            </a:r>
          </a:p>
          <a:p>
            <a:r>
              <a:rPr lang="en-US" b="1" dirty="0">
                <a:latin typeface="Arial" panose="020B0604020202020204" pitchFamily="34" charset="0"/>
                <a:cs typeface="Arial" panose="020B0604020202020204" pitchFamily="34" charset="0"/>
              </a:rPr>
              <a:t>(continued)</a:t>
            </a:r>
          </a:p>
        </p:txBody>
      </p:sp>
      <p:sp>
        <p:nvSpPr>
          <p:cNvPr id="6" name="TextBox 5"/>
          <p:cNvSpPr txBox="1"/>
          <p:nvPr/>
        </p:nvSpPr>
        <p:spPr>
          <a:xfrm>
            <a:off x="8789416" y="0"/>
            <a:ext cx="354584"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12</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74" y="5105400"/>
            <a:ext cx="8542866" cy="91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723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4201791" cy="984885"/>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Let ECMPS Do It</a:t>
            </a:r>
          </a:p>
          <a:p>
            <a:r>
              <a:rPr lang="en-US" b="1" dirty="0">
                <a:latin typeface="Arial" panose="020B0604020202020204" pitchFamily="34" charset="0"/>
                <a:cs typeface="Arial" panose="020B0604020202020204" pitchFamily="34" charset="0"/>
              </a:rPr>
              <a:t>(continued)</a:t>
            </a:r>
          </a:p>
        </p:txBody>
      </p:sp>
      <p:sp>
        <p:nvSpPr>
          <p:cNvPr id="6" name="TextBox 5"/>
          <p:cNvSpPr txBox="1"/>
          <p:nvPr/>
        </p:nvSpPr>
        <p:spPr>
          <a:xfrm>
            <a:off x="8789416" y="0"/>
            <a:ext cx="354584"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13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99" y="3048794"/>
            <a:ext cx="8785616"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5394" y="4038600"/>
            <a:ext cx="6053214"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9600" y="1683543"/>
            <a:ext cx="5503214" cy="10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79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4201791" cy="984885"/>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Let ECMPS Do It</a:t>
            </a:r>
          </a:p>
          <a:p>
            <a:r>
              <a:rPr lang="en-US" b="1" dirty="0">
                <a:latin typeface="Arial" panose="020B0604020202020204" pitchFamily="34" charset="0"/>
                <a:cs typeface="Arial" panose="020B0604020202020204" pitchFamily="34" charset="0"/>
              </a:rPr>
              <a:t>(continued)</a:t>
            </a:r>
          </a:p>
        </p:txBody>
      </p:sp>
      <p:sp>
        <p:nvSpPr>
          <p:cNvPr id="6" name="TextBox 5"/>
          <p:cNvSpPr txBox="1"/>
          <p:nvPr/>
        </p:nvSpPr>
        <p:spPr>
          <a:xfrm>
            <a:off x="8789416" y="0"/>
            <a:ext cx="354584"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14</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572" y="4038600"/>
            <a:ext cx="704642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478" y="2057400"/>
            <a:ext cx="7621046"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645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7098738"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XML Code – Import and Eval</a:t>
            </a:r>
          </a:p>
        </p:txBody>
      </p:sp>
      <p:sp>
        <p:nvSpPr>
          <p:cNvPr id="6" name="TextBox 5"/>
          <p:cNvSpPr txBox="1"/>
          <p:nvPr/>
        </p:nvSpPr>
        <p:spPr>
          <a:xfrm>
            <a:off x="8789416" y="0"/>
            <a:ext cx="354584"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15</a:t>
            </a:r>
          </a:p>
        </p:txBody>
      </p:sp>
      <p:pic>
        <p:nvPicPr>
          <p:cNvPr id="3" name="Picture 2" descr="C:\Users\Owner\Dropbox\AHI\New\ZZZ-XML Work\55501_CTGDB1_20180524_QA.xml - Notep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1219200"/>
            <a:ext cx="7924802" cy="5638800"/>
          </a:xfrm>
          <a:prstGeom prst="rect">
            <a:avLst/>
          </a:prstGeom>
        </p:spPr>
      </p:pic>
    </p:spTree>
    <p:extLst>
      <p:ext uri="{BB962C8B-B14F-4D97-AF65-F5344CB8AC3E}">
        <p14:creationId xmlns:p14="http://schemas.microsoft.com/office/powerpoint/2010/main" val="1764401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2693366"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Outcomes</a:t>
            </a:r>
          </a:p>
        </p:txBody>
      </p:sp>
      <p:sp>
        <p:nvSpPr>
          <p:cNvPr id="6" name="TextBox 5"/>
          <p:cNvSpPr txBox="1"/>
          <p:nvPr/>
        </p:nvSpPr>
        <p:spPr>
          <a:xfrm>
            <a:off x="8789416" y="0"/>
            <a:ext cx="354584"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16</a:t>
            </a:r>
          </a:p>
        </p:txBody>
      </p:sp>
      <p:sp>
        <p:nvSpPr>
          <p:cNvPr id="5" name="TextBox 4"/>
          <p:cNvSpPr txBox="1"/>
          <p:nvPr/>
        </p:nvSpPr>
        <p:spPr>
          <a:xfrm>
            <a:off x="914400" y="1600200"/>
            <a:ext cx="7315200" cy="3539430"/>
          </a:xfrm>
          <a:prstGeom prst="rect">
            <a:avLst/>
          </a:prstGeom>
          <a:noFill/>
        </p:spPr>
        <p:txBody>
          <a:bodyPr wrap="square" rtlCol="0">
            <a:spAutoFit/>
          </a:bodyPr>
          <a:lstStyle/>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Four RATAs conducted at the wrong test loads</a:t>
            </a:r>
          </a:p>
          <a:p>
            <a:pPr marL="685800" indent="-457200">
              <a:buFont typeface="Wingdings" panose="05000000000000000000" pitchFamily="2" charset="2"/>
              <a:buChar char="q"/>
            </a:pPr>
            <a:endParaRPr lang="en-US" sz="3200" dirty="0">
              <a:latin typeface="Arial" panose="020B0604020202020204" pitchFamily="34" charset="0"/>
              <a:cs typeface="Arial" panose="020B0604020202020204" pitchFamily="34" charset="0"/>
            </a:endParaRP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Several RATAs reported at wrong load (i.e. CT plus ½ steam turbine)</a:t>
            </a:r>
          </a:p>
          <a:p>
            <a:pPr marL="685800" indent="-457200">
              <a:buFont typeface="Wingdings" panose="05000000000000000000" pitchFamily="2" charset="2"/>
              <a:buChar char="q"/>
            </a:pPr>
            <a:endParaRPr lang="en-US" sz="3200" dirty="0">
              <a:latin typeface="Arial" panose="020B0604020202020204" pitchFamily="34" charset="0"/>
              <a:cs typeface="Arial" panose="020B0604020202020204" pitchFamily="34" charset="0"/>
            </a:endParaRP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A few RATAs ±9 test runs</a:t>
            </a:r>
          </a:p>
        </p:txBody>
      </p:sp>
    </p:spTree>
    <p:extLst>
      <p:ext uri="{BB962C8B-B14F-4D97-AF65-F5344CB8AC3E}">
        <p14:creationId xmlns:p14="http://schemas.microsoft.com/office/powerpoint/2010/main" val="152509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3090911"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Advantages</a:t>
            </a:r>
          </a:p>
        </p:txBody>
      </p:sp>
      <p:sp>
        <p:nvSpPr>
          <p:cNvPr id="6" name="TextBox 5"/>
          <p:cNvSpPr txBox="1"/>
          <p:nvPr/>
        </p:nvSpPr>
        <p:spPr>
          <a:xfrm>
            <a:off x="8789416" y="0"/>
            <a:ext cx="354584"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17</a:t>
            </a:r>
          </a:p>
        </p:txBody>
      </p:sp>
      <p:sp>
        <p:nvSpPr>
          <p:cNvPr id="5" name="TextBox 4"/>
          <p:cNvSpPr txBox="1"/>
          <p:nvPr/>
        </p:nvSpPr>
        <p:spPr>
          <a:xfrm>
            <a:off x="914400" y="1600200"/>
            <a:ext cx="7315200" cy="3539430"/>
          </a:xfrm>
          <a:prstGeom prst="rect">
            <a:avLst/>
          </a:prstGeom>
          <a:noFill/>
        </p:spPr>
        <p:txBody>
          <a:bodyPr wrap="square" rtlCol="0">
            <a:spAutoFit/>
          </a:bodyPr>
          <a:lstStyle/>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Real time feedback</a:t>
            </a:r>
          </a:p>
          <a:p>
            <a:pPr marL="685800" indent="-457200">
              <a:buFont typeface="Wingdings" panose="05000000000000000000" pitchFamily="2" charset="2"/>
              <a:buChar char="q"/>
            </a:pPr>
            <a:endParaRPr lang="en-US" sz="3200" dirty="0">
              <a:latin typeface="Arial" panose="020B0604020202020204" pitchFamily="34" charset="0"/>
              <a:cs typeface="Arial" panose="020B0604020202020204" pitchFamily="34" charset="0"/>
            </a:endParaRP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Captures our Field Manager’s “in the moment”</a:t>
            </a:r>
          </a:p>
          <a:p>
            <a:pPr marL="685800" indent="-457200">
              <a:buFont typeface="Wingdings" panose="05000000000000000000" pitchFamily="2" charset="2"/>
              <a:buChar char="q"/>
            </a:pPr>
            <a:endParaRPr lang="en-US" sz="3200" dirty="0">
              <a:latin typeface="Arial" panose="020B0604020202020204" pitchFamily="34" charset="0"/>
              <a:cs typeface="Arial" panose="020B0604020202020204" pitchFamily="34" charset="0"/>
            </a:endParaRP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Corrective actions prior to demobilization</a:t>
            </a:r>
          </a:p>
        </p:txBody>
      </p:sp>
    </p:spTree>
    <p:extLst>
      <p:ext uri="{BB962C8B-B14F-4D97-AF65-F5344CB8AC3E}">
        <p14:creationId xmlns:p14="http://schemas.microsoft.com/office/powerpoint/2010/main" val="2746537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5083443"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The Future… is now</a:t>
            </a:r>
          </a:p>
        </p:txBody>
      </p:sp>
      <p:sp>
        <p:nvSpPr>
          <p:cNvPr id="6" name="TextBox 5"/>
          <p:cNvSpPr txBox="1"/>
          <p:nvPr/>
        </p:nvSpPr>
        <p:spPr>
          <a:xfrm>
            <a:off x="8789416" y="0"/>
            <a:ext cx="354584"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18</a:t>
            </a:r>
          </a:p>
        </p:txBody>
      </p:sp>
      <p:sp>
        <p:nvSpPr>
          <p:cNvPr id="5" name="TextBox 4"/>
          <p:cNvSpPr txBox="1"/>
          <p:nvPr/>
        </p:nvSpPr>
        <p:spPr>
          <a:xfrm>
            <a:off x="914400" y="1600200"/>
            <a:ext cx="7315200" cy="1077218"/>
          </a:xfrm>
          <a:prstGeom prst="rect">
            <a:avLst/>
          </a:prstGeom>
          <a:noFill/>
        </p:spPr>
        <p:txBody>
          <a:bodyPr wrap="square" rtlCol="0">
            <a:spAutoFit/>
          </a:bodyPr>
          <a:lstStyle/>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Same type of “robotic” check system utilized for the report</a:t>
            </a: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2934"/>
          <a:stretch/>
        </p:blipFill>
        <p:spPr bwMode="auto">
          <a:xfrm>
            <a:off x="176001" y="2715518"/>
            <a:ext cx="8771657" cy="3951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28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2779928"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Objectives</a:t>
            </a:r>
          </a:p>
        </p:txBody>
      </p:sp>
      <p:sp>
        <p:nvSpPr>
          <p:cNvPr id="5" name="TextBox 4"/>
          <p:cNvSpPr txBox="1"/>
          <p:nvPr/>
        </p:nvSpPr>
        <p:spPr>
          <a:xfrm>
            <a:off x="914400" y="1600200"/>
            <a:ext cx="8094787" cy="3539430"/>
          </a:xfrm>
          <a:prstGeom prst="rect">
            <a:avLst/>
          </a:prstGeom>
          <a:noFill/>
        </p:spPr>
        <p:txBody>
          <a:bodyPr wrap="square" rtlCol="0">
            <a:spAutoFit/>
          </a:bodyPr>
          <a:lstStyle/>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Share a Written Standard</a:t>
            </a:r>
          </a:p>
          <a:p>
            <a:pPr marL="685800" indent="-457200">
              <a:buFont typeface="Wingdings" panose="05000000000000000000" pitchFamily="2" charset="2"/>
              <a:buChar char="q"/>
            </a:pPr>
            <a:endParaRPr lang="en-US" sz="3200" dirty="0">
              <a:latin typeface="Arial" panose="020B0604020202020204" pitchFamily="34" charset="0"/>
              <a:cs typeface="Arial" panose="020B0604020202020204" pitchFamily="34" charset="0"/>
            </a:endParaRP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Present Air Hygiene’s approach to Relative Accuracy Test Audits (RATAs)</a:t>
            </a:r>
          </a:p>
          <a:p>
            <a:pPr marL="228600"/>
            <a:endParaRPr lang="en-US" sz="3200" dirty="0">
              <a:latin typeface="Arial" panose="020B0604020202020204" pitchFamily="34" charset="0"/>
              <a:cs typeface="Arial" panose="020B0604020202020204" pitchFamily="34" charset="0"/>
            </a:endParaRP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Discuss Services and Options (that could be advantageous)</a:t>
            </a:r>
          </a:p>
        </p:txBody>
      </p:sp>
      <p:sp>
        <p:nvSpPr>
          <p:cNvPr id="2" name="TextBox 1"/>
          <p:cNvSpPr txBox="1"/>
          <p:nvPr/>
        </p:nvSpPr>
        <p:spPr>
          <a:xfrm>
            <a:off x="8874374" y="0"/>
            <a:ext cx="269626"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1</a:t>
            </a:r>
          </a:p>
        </p:txBody>
      </p:sp>
      <p:pic>
        <p:nvPicPr>
          <p:cNvPr id="7" name="Picture 6">
            <a:extLst>
              <a:ext uri="{FF2B5EF4-FFF2-40B4-BE49-F238E27FC236}">
                <a16:creationId xmlns:a16="http://schemas.microsoft.com/office/drawing/2014/main" id="{92F2AFC1-C303-06B5-4BE2-7686BCFF83BC}"/>
              </a:ext>
            </a:extLst>
          </p:cNvPr>
          <p:cNvPicPr>
            <a:picLocks noChangeAspect="1"/>
          </p:cNvPicPr>
          <p:nvPr/>
        </p:nvPicPr>
        <p:blipFill>
          <a:blip r:embed="rId3"/>
          <a:stretch>
            <a:fillRect/>
          </a:stretch>
        </p:blipFill>
        <p:spPr>
          <a:xfrm>
            <a:off x="6629400" y="691092"/>
            <a:ext cx="1676400" cy="1686623"/>
          </a:xfrm>
          <a:prstGeom prst="rect">
            <a:avLst/>
          </a:prstGeom>
        </p:spPr>
      </p:pic>
    </p:spTree>
    <p:extLst>
      <p:ext uri="{BB962C8B-B14F-4D97-AF65-F5344CB8AC3E}">
        <p14:creationId xmlns:p14="http://schemas.microsoft.com/office/powerpoint/2010/main" val="390096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5428089"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Services and Options</a:t>
            </a:r>
          </a:p>
        </p:txBody>
      </p:sp>
      <p:sp>
        <p:nvSpPr>
          <p:cNvPr id="6" name="TextBox 5"/>
          <p:cNvSpPr txBox="1"/>
          <p:nvPr/>
        </p:nvSpPr>
        <p:spPr>
          <a:xfrm>
            <a:off x="8789416" y="0"/>
            <a:ext cx="354584"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19</a:t>
            </a:r>
          </a:p>
        </p:txBody>
      </p:sp>
      <p:sp>
        <p:nvSpPr>
          <p:cNvPr id="5" name="TextBox 4"/>
          <p:cNvSpPr txBox="1"/>
          <p:nvPr/>
        </p:nvSpPr>
        <p:spPr>
          <a:xfrm>
            <a:off x="914400" y="1600200"/>
            <a:ext cx="8245270" cy="2000548"/>
          </a:xfrm>
          <a:prstGeom prst="rect">
            <a:avLst/>
          </a:prstGeom>
          <a:noFill/>
        </p:spPr>
        <p:txBody>
          <a:bodyPr wrap="none" rtlCol="0">
            <a:spAutoFit/>
          </a:bodyPr>
          <a:lstStyle/>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XML / JSON Code</a:t>
            </a:r>
          </a:p>
          <a:p>
            <a:pPr marL="685800" indent="-457200">
              <a:buFont typeface="Wingdings" panose="05000000000000000000" pitchFamily="2" charset="2"/>
              <a:buChar char="q"/>
            </a:pPr>
            <a:endParaRPr lang="en-US" sz="3200" dirty="0">
              <a:latin typeface="Arial" panose="020B0604020202020204" pitchFamily="34" charset="0"/>
              <a:cs typeface="Arial" panose="020B0604020202020204" pitchFamily="34" charset="0"/>
            </a:endParaRP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RA Calculations</a:t>
            </a:r>
          </a:p>
          <a:p>
            <a:pPr marL="1143000" lvl="1" indent="-457200">
              <a:buFont typeface="Wingdings" panose="05000000000000000000" pitchFamily="2" charset="2"/>
              <a:buChar char="q"/>
            </a:pPr>
            <a:r>
              <a:rPr lang="en-US" sz="1400" dirty="0">
                <a:latin typeface="Arial" panose="020B0604020202020204" pitchFamily="34" charset="0"/>
                <a:cs typeface="Arial" panose="020B0604020202020204" pitchFamily="34" charset="0"/>
                <a:hlinkClick r:id="rId3"/>
              </a:rPr>
              <a:t>https://www.airhygiene.com/store/Air-Hygiene-Carbon-Emissions-Calculator-Tools.aspx</a:t>
            </a:r>
            <a:endParaRPr lang="en-US" sz="1400" dirty="0">
              <a:latin typeface="Arial" panose="020B0604020202020204" pitchFamily="34" charset="0"/>
              <a:cs typeface="Arial" panose="020B0604020202020204" pitchFamily="34" charset="0"/>
            </a:endParaRPr>
          </a:p>
          <a:p>
            <a:pPr marL="685800" lvl="1"/>
            <a:endParaRPr lang="en-US" sz="1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847" t="21596" r="72754" b="33217"/>
          <a:stretch/>
        </p:blipFill>
        <p:spPr bwMode="auto">
          <a:xfrm>
            <a:off x="3181350" y="3505200"/>
            <a:ext cx="5766308" cy="3172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9300FACF-F54E-48E1-976A-203FEADE039A}"/>
              </a:ext>
            </a:extLst>
          </p:cNvPr>
          <p:cNvPicPr>
            <a:picLocks noChangeAspect="1"/>
          </p:cNvPicPr>
          <p:nvPr/>
        </p:nvPicPr>
        <p:blipFill>
          <a:blip r:embed="rId5"/>
          <a:stretch>
            <a:fillRect/>
          </a:stretch>
        </p:blipFill>
        <p:spPr>
          <a:xfrm>
            <a:off x="838200" y="3505199"/>
            <a:ext cx="2257634" cy="2272013"/>
          </a:xfrm>
          <a:prstGeom prst="rect">
            <a:avLst/>
          </a:prstGeom>
        </p:spPr>
      </p:pic>
    </p:spTree>
    <p:extLst>
      <p:ext uri="{BB962C8B-B14F-4D97-AF65-F5344CB8AC3E}">
        <p14:creationId xmlns:p14="http://schemas.microsoft.com/office/powerpoint/2010/main" val="1560144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5428089"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Services and Options</a:t>
            </a:r>
          </a:p>
        </p:txBody>
      </p:sp>
      <p:sp>
        <p:nvSpPr>
          <p:cNvPr id="6" name="TextBox 5"/>
          <p:cNvSpPr txBox="1"/>
          <p:nvPr/>
        </p:nvSpPr>
        <p:spPr>
          <a:xfrm>
            <a:off x="8789416" y="0"/>
            <a:ext cx="354584"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20</a:t>
            </a:r>
          </a:p>
        </p:txBody>
      </p:sp>
      <p:sp>
        <p:nvSpPr>
          <p:cNvPr id="5" name="TextBox 4"/>
          <p:cNvSpPr txBox="1"/>
          <p:nvPr/>
        </p:nvSpPr>
        <p:spPr>
          <a:xfrm>
            <a:off x="914400" y="1600200"/>
            <a:ext cx="7010061" cy="3539430"/>
          </a:xfrm>
          <a:prstGeom prst="rect">
            <a:avLst/>
          </a:prstGeom>
          <a:noFill/>
        </p:spPr>
        <p:txBody>
          <a:bodyPr wrap="none" rtlCol="0">
            <a:spAutoFit/>
          </a:bodyPr>
          <a:lstStyle/>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Stack Testing</a:t>
            </a:r>
          </a:p>
          <a:p>
            <a:pPr marL="1143000" lvl="1" indent="-457200">
              <a:buFont typeface="Wingdings" panose="05000000000000000000" pitchFamily="2" charset="2"/>
              <a:buChar char="§"/>
            </a:pPr>
            <a:r>
              <a:rPr lang="en-US" sz="3200" dirty="0">
                <a:latin typeface="Arial" panose="020B0604020202020204" pitchFamily="34" charset="0"/>
                <a:cs typeface="Arial" panose="020B0604020202020204" pitchFamily="34" charset="0"/>
              </a:rPr>
              <a:t>Temporary CEMS</a:t>
            </a:r>
          </a:p>
          <a:p>
            <a:pPr marL="1143000" lvl="1" indent="-457200">
              <a:buFont typeface="Wingdings" panose="05000000000000000000" pitchFamily="2" charset="2"/>
              <a:buChar char="§"/>
            </a:pPr>
            <a:r>
              <a:rPr lang="en-US" sz="3200" dirty="0">
                <a:latin typeface="Arial" panose="020B0604020202020204" pitchFamily="34" charset="0"/>
                <a:cs typeface="Arial" panose="020B0604020202020204" pitchFamily="34" charset="0"/>
              </a:rPr>
              <a:t>Parts (i.e. Lines and Analyzers)</a:t>
            </a:r>
          </a:p>
          <a:p>
            <a:pPr marL="685800" indent="-457200">
              <a:buFont typeface="Wingdings" panose="05000000000000000000" pitchFamily="2" charset="2"/>
              <a:buChar char="q"/>
            </a:pPr>
            <a:endParaRPr lang="en-US" sz="3200" dirty="0">
              <a:latin typeface="Arial" panose="020B0604020202020204" pitchFamily="34" charset="0"/>
              <a:cs typeface="Arial" panose="020B0604020202020204" pitchFamily="34" charset="0"/>
            </a:endParaRP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Cylinder Rental</a:t>
            </a:r>
          </a:p>
          <a:p>
            <a:pPr marL="685800" indent="-457200">
              <a:buFont typeface="Wingdings" panose="05000000000000000000" pitchFamily="2" charset="2"/>
              <a:buChar char="q"/>
            </a:pPr>
            <a:endParaRPr lang="en-US" sz="3200" dirty="0">
              <a:latin typeface="Arial" panose="020B0604020202020204" pitchFamily="34" charset="0"/>
              <a:cs typeface="Arial" panose="020B0604020202020204" pitchFamily="34" charset="0"/>
            </a:endParaRP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Air Hygiene University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487072"/>
            <a:ext cx="2587752" cy="3143033"/>
          </a:xfrm>
          <a:prstGeom prst="rect">
            <a:avLst/>
          </a:prstGeom>
        </p:spPr>
      </p:pic>
    </p:spTree>
    <p:extLst>
      <p:ext uri="{BB962C8B-B14F-4D97-AF65-F5344CB8AC3E}">
        <p14:creationId xmlns:p14="http://schemas.microsoft.com/office/powerpoint/2010/main" val="406601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1" y="342900"/>
            <a:ext cx="7772400" cy="1323439"/>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Questions, Comments, Concerns?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991052"/>
            <a:ext cx="3505200" cy="4257348"/>
          </a:xfrm>
          <a:prstGeom prst="rect">
            <a:avLst/>
          </a:prstGeom>
        </p:spPr>
      </p:pic>
    </p:spTree>
    <p:extLst>
      <p:ext uri="{BB962C8B-B14F-4D97-AF65-F5344CB8AC3E}">
        <p14:creationId xmlns:p14="http://schemas.microsoft.com/office/powerpoint/2010/main" val="307558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2465740"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Checklist</a:t>
            </a:r>
          </a:p>
        </p:txBody>
      </p:sp>
      <p:sp>
        <p:nvSpPr>
          <p:cNvPr id="5" name="TextBox 4"/>
          <p:cNvSpPr txBox="1"/>
          <p:nvPr/>
        </p:nvSpPr>
        <p:spPr>
          <a:xfrm>
            <a:off x="914400" y="1600200"/>
            <a:ext cx="8094787" cy="3694409"/>
          </a:xfrm>
          <a:prstGeom prst="rect">
            <a:avLst/>
          </a:prstGeom>
          <a:noFill/>
        </p:spPr>
        <p:txBody>
          <a:bodyPr wrap="square" rtlCol="0">
            <a:spAutoFit/>
          </a:bodyPr>
          <a:lstStyle/>
          <a:p>
            <a:pPr marL="685800" indent="-457200">
              <a:lnSpc>
                <a:spcPct val="150000"/>
              </a:lnSpc>
              <a:buFont typeface="Wingdings" panose="05000000000000000000" pitchFamily="2" charset="2"/>
              <a:buChar char="q"/>
            </a:pPr>
            <a:r>
              <a:rPr lang="en-US" sz="3200" dirty="0">
                <a:latin typeface="Arial" panose="020B0604020202020204" pitchFamily="34" charset="0"/>
                <a:cs typeface="Arial" panose="020B0604020202020204" pitchFamily="34" charset="0"/>
              </a:rPr>
              <a:t>Pre-mob</a:t>
            </a:r>
          </a:p>
          <a:p>
            <a:pPr marL="685800" indent="-457200">
              <a:lnSpc>
                <a:spcPct val="150000"/>
              </a:lnSpc>
              <a:buFont typeface="Wingdings" panose="05000000000000000000" pitchFamily="2" charset="2"/>
              <a:buChar char="q"/>
            </a:pPr>
            <a:r>
              <a:rPr lang="en-US" sz="3200" dirty="0">
                <a:latin typeface="Arial" panose="020B0604020202020204" pitchFamily="34" charset="0"/>
                <a:cs typeface="Arial" panose="020B0604020202020204" pitchFamily="34" charset="0"/>
              </a:rPr>
              <a:t>Setup</a:t>
            </a:r>
          </a:p>
          <a:p>
            <a:pPr marL="685800" indent="-457200">
              <a:lnSpc>
                <a:spcPct val="150000"/>
              </a:lnSpc>
              <a:buFont typeface="Wingdings" panose="05000000000000000000" pitchFamily="2" charset="2"/>
              <a:buChar char="q"/>
            </a:pPr>
            <a:r>
              <a:rPr lang="en-US" sz="3200" dirty="0">
                <a:latin typeface="Arial" panose="020B0604020202020204" pitchFamily="34" charset="0"/>
                <a:cs typeface="Arial" panose="020B0604020202020204" pitchFamily="34" charset="0"/>
              </a:rPr>
              <a:t>Test Day</a:t>
            </a:r>
          </a:p>
          <a:p>
            <a:pPr marL="685800" indent="-457200">
              <a:lnSpc>
                <a:spcPct val="150000"/>
              </a:lnSpc>
              <a:buFont typeface="Wingdings" panose="05000000000000000000" pitchFamily="2" charset="2"/>
              <a:buChar char="q"/>
            </a:pPr>
            <a:r>
              <a:rPr lang="en-US" sz="3200" dirty="0">
                <a:latin typeface="Arial" panose="020B0604020202020204" pitchFamily="34" charset="0"/>
                <a:cs typeface="Arial" panose="020B0604020202020204" pitchFamily="34" charset="0"/>
              </a:rPr>
              <a:t>Post Test / Before Demobilization</a:t>
            </a:r>
          </a:p>
          <a:p>
            <a:pPr marL="685800" indent="-457200">
              <a:lnSpc>
                <a:spcPct val="150000"/>
              </a:lnSpc>
              <a:buFont typeface="Wingdings" panose="05000000000000000000" pitchFamily="2" charset="2"/>
              <a:buChar char="q"/>
            </a:pPr>
            <a:r>
              <a:rPr lang="en-US" sz="3200" dirty="0">
                <a:latin typeface="Arial" panose="020B0604020202020204" pitchFamily="34" charset="0"/>
                <a:cs typeface="Arial" panose="020B0604020202020204" pitchFamily="34" charset="0"/>
              </a:rPr>
              <a:t>Report Review</a:t>
            </a:r>
          </a:p>
        </p:txBody>
      </p:sp>
      <p:sp>
        <p:nvSpPr>
          <p:cNvPr id="2" name="TextBox 1"/>
          <p:cNvSpPr txBox="1"/>
          <p:nvPr/>
        </p:nvSpPr>
        <p:spPr>
          <a:xfrm>
            <a:off x="8874374" y="0"/>
            <a:ext cx="269626"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58149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4802918"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Before we Mobilize</a:t>
            </a:r>
          </a:p>
        </p:txBody>
      </p:sp>
      <p:sp>
        <p:nvSpPr>
          <p:cNvPr id="5" name="TextBox 4"/>
          <p:cNvSpPr txBox="1"/>
          <p:nvPr/>
        </p:nvSpPr>
        <p:spPr>
          <a:xfrm>
            <a:off x="914400" y="1600200"/>
            <a:ext cx="3861955" cy="2062103"/>
          </a:xfrm>
          <a:prstGeom prst="rect">
            <a:avLst/>
          </a:prstGeom>
          <a:noFill/>
        </p:spPr>
        <p:txBody>
          <a:bodyPr wrap="none" rtlCol="0">
            <a:spAutoFit/>
          </a:bodyPr>
          <a:lstStyle/>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Protocol</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Unit specific info</a:t>
            </a:r>
          </a:p>
          <a:p>
            <a:pPr marL="685800" indent="-457200">
              <a:buFont typeface="Wingdings" panose="05000000000000000000" pitchFamily="2" charset="2"/>
              <a:buChar char="q"/>
            </a:pPr>
            <a:endParaRPr lang="en-US" sz="3200" dirty="0">
              <a:latin typeface="Arial" panose="020B0604020202020204" pitchFamily="34" charset="0"/>
              <a:cs typeface="Arial" panose="020B0604020202020204" pitchFamily="34" charset="0"/>
            </a:endParaRPr>
          </a:p>
          <a:p>
            <a:pPr marL="685800" indent="-457200">
              <a:buFont typeface="Wingdings" panose="05000000000000000000" pitchFamily="2" charset="2"/>
              <a:buChar char="q"/>
            </a:pPr>
            <a:endParaRPr lang="en-US" sz="3200" dirty="0">
              <a:latin typeface="Arial" panose="020B0604020202020204" pitchFamily="34" charset="0"/>
              <a:cs typeface="Arial" panose="020B0604020202020204" pitchFamily="34" charset="0"/>
            </a:endParaRPr>
          </a:p>
        </p:txBody>
      </p:sp>
      <p:sp>
        <p:nvSpPr>
          <p:cNvPr id="6" name="TextBox 5"/>
          <p:cNvSpPr txBox="1"/>
          <p:nvPr/>
        </p:nvSpPr>
        <p:spPr>
          <a:xfrm>
            <a:off x="8874374" y="0"/>
            <a:ext cx="269626"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3</a:t>
            </a:r>
          </a:p>
        </p:txBody>
      </p:sp>
      <p:pic>
        <p:nvPicPr>
          <p:cNvPr id="7" name="Picture 6" descr="RE: Testing Knowledge - RATA Data Review - Message (HTML) "/>
          <p:cNvPicPr>
            <a:picLocks noChangeAspect="1"/>
          </p:cNvPicPr>
          <p:nvPr/>
        </p:nvPicPr>
        <p:blipFill rotWithShape="1">
          <a:blip r:embed="rId3">
            <a:extLst>
              <a:ext uri="{28A0092B-C50C-407E-A947-70E740481C1C}">
                <a14:useLocalDpi xmlns:a14="http://schemas.microsoft.com/office/drawing/2010/main" val="0"/>
              </a:ext>
            </a:extLst>
          </a:blip>
          <a:srcRect l="4119" t="39606" r="5094" b="4832"/>
          <a:stretch/>
        </p:blipFill>
        <p:spPr>
          <a:xfrm>
            <a:off x="665018" y="2811213"/>
            <a:ext cx="7730837" cy="3302420"/>
          </a:xfrm>
          <a:prstGeom prst="rect">
            <a:avLst/>
          </a:prstGeom>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728" t="9575" r="45556" b="39574"/>
          <a:stretch/>
        </p:blipFill>
        <p:spPr bwMode="auto">
          <a:xfrm>
            <a:off x="5717318" y="907325"/>
            <a:ext cx="3022304" cy="172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755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F8DB2D-2830-4CDF-8DB2-1519AC566E98}"/>
              </a:ext>
            </a:extLst>
          </p:cNvPr>
          <p:cNvPicPr>
            <a:picLocks noChangeAspect="1"/>
          </p:cNvPicPr>
          <p:nvPr/>
        </p:nvPicPr>
        <p:blipFill>
          <a:blip r:embed="rId3"/>
          <a:stretch>
            <a:fillRect/>
          </a:stretch>
        </p:blipFill>
        <p:spPr>
          <a:xfrm>
            <a:off x="1628363" y="1292844"/>
            <a:ext cx="5887274" cy="4272312"/>
          </a:xfrm>
          <a:prstGeom prst="rect">
            <a:avLst/>
          </a:prstGeom>
        </p:spPr>
      </p:pic>
      <p:sp>
        <p:nvSpPr>
          <p:cNvPr id="4" name="TextBox 3"/>
          <p:cNvSpPr txBox="1"/>
          <p:nvPr/>
        </p:nvSpPr>
        <p:spPr>
          <a:xfrm>
            <a:off x="914400" y="342900"/>
            <a:ext cx="6995826"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What does “Normal” mean?</a:t>
            </a:r>
          </a:p>
        </p:txBody>
      </p:sp>
      <p:sp>
        <p:nvSpPr>
          <p:cNvPr id="14" name="TextBox 13"/>
          <p:cNvSpPr txBox="1"/>
          <p:nvPr/>
        </p:nvSpPr>
        <p:spPr>
          <a:xfrm>
            <a:off x="8874374" y="0"/>
            <a:ext cx="269626"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92474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1608133"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Setup</a:t>
            </a:r>
          </a:p>
        </p:txBody>
      </p:sp>
      <p:sp>
        <p:nvSpPr>
          <p:cNvPr id="5" name="TextBox 4"/>
          <p:cNvSpPr txBox="1"/>
          <p:nvPr/>
        </p:nvSpPr>
        <p:spPr>
          <a:xfrm>
            <a:off x="914400" y="1600200"/>
            <a:ext cx="7847020" cy="3046988"/>
          </a:xfrm>
          <a:prstGeom prst="rect">
            <a:avLst/>
          </a:prstGeom>
          <a:noFill/>
        </p:spPr>
        <p:txBody>
          <a:bodyPr wrap="none" rtlCol="0">
            <a:spAutoFit/>
          </a:bodyPr>
          <a:lstStyle/>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Time Synchronization</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CEMS makes, models, serial numbers</a:t>
            </a:r>
          </a:p>
          <a:p>
            <a:pPr marL="228600"/>
            <a:endParaRPr lang="en-US" sz="3200" dirty="0">
              <a:latin typeface="Arial" panose="020B0604020202020204" pitchFamily="34" charset="0"/>
              <a:cs typeface="Arial" panose="020B0604020202020204" pitchFamily="34" charset="0"/>
            </a:endParaRP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How long is it going to take?</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Are we going to pass?</a:t>
            </a:r>
          </a:p>
          <a:p>
            <a:pPr marL="1600200" lvl="2" indent="-457200">
              <a:buFont typeface="Wingdings" panose="05000000000000000000" pitchFamily="2" charset="2"/>
              <a:buChar char="§"/>
            </a:pPr>
            <a:endParaRPr lang="en-US" sz="3200" dirty="0">
              <a:latin typeface="Arial" panose="020B0604020202020204" pitchFamily="34" charset="0"/>
              <a:cs typeface="Arial" panose="020B0604020202020204" pitchFamily="34" charset="0"/>
            </a:endParaRPr>
          </a:p>
        </p:txBody>
      </p:sp>
      <p:sp>
        <p:nvSpPr>
          <p:cNvPr id="6" name="TextBox 5"/>
          <p:cNvSpPr txBox="1"/>
          <p:nvPr/>
        </p:nvSpPr>
        <p:spPr>
          <a:xfrm>
            <a:off x="8874374" y="0"/>
            <a:ext cx="269626"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18644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5941050"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What if we don’t agree?</a:t>
            </a:r>
          </a:p>
        </p:txBody>
      </p:sp>
      <p:sp>
        <p:nvSpPr>
          <p:cNvPr id="5" name="TextBox 4"/>
          <p:cNvSpPr txBox="1"/>
          <p:nvPr/>
        </p:nvSpPr>
        <p:spPr>
          <a:xfrm>
            <a:off x="914400" y="1600200"/>
            <a:ext cx="7052508" cy="4524315"/>
          </a:xfrm>
          <a:prstGeom prst="rect">
            <a:avLst/>
          </a:prstGeom>
          <a:noFill/>
        </p:spPr>
        <p:txBody>
          <a:bodyPr wrap="none" rtlCol="0">
            <a:spAutoFit/>
          </a:bodyPr>
          <a:lstStyle/>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Work systematically</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Work from least to most evasive</a:t>
            </a:r>
          </a:p>
          <a:p>
            <a:pPr marL="1143000" lvl="1"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Stack inspection </a:t>
            </a:r>
          </a:p>
          <a:p>
            <a:pPr marL="1600200" lvl="2"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Is the CEMS probe there?</a:t>
            </a:r>
          </a:p>
          <a:p>
            <a:pPr marL="1600200" lvl="2"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Is the RM probe off-gassing?</a:t>
            </a:r>
          </a:p>
          <a:p>
            <a:pPr marL="1143000" lvl="1"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Sample lines</a:t>
            </a:r>
          </a:p>
          <a:p>
            <a:pPr marL="1600200" lvl="2"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Are all lines heating</a:t>
            </a:r>
          </a:p>
          <a:p>
            <a:pPr marL="1600200" lvl="2"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To what temperature(s)</a:t>
            </a:r>
          </a:p>
          <a:p>
            <a:pPr marL="1143000" lvl="1"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Leak checks</a:t>
            </a:r>
          </a:p>
        </p:txBody>
      </p:sp>
      <p:sp>
        <p:nvSpPr>
          <p:cNvPr id="6" name="TextBox 5"/>
          <p:cNvSpPr txBox="1"/>
          <p:nvPr/>
        </p:nvSpPr>
        <p:spPr>
          <a:xfrm>
            <a:off x="8874374" y="0"/>
            <a:ext cx="269626"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73107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5941050" cy="1015663"/>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What if we don’t agree?</a:t>
            </a:r>
          </a:p>
          <a:p>
            <a:r>
              <a:rPr lang="en-US" b="1" dirty="0">
                <a:latin typeface="Arial" panose="020B0604020202020204" pitchFamily="34" charset="0"/>
                <a:cs typeface="Arial" panose="020B0604020202020204" pitchFamily="34" charset="0"/>
              </a:rPr>
              <a:t>(continued)</a:t>
            </a:r>
          </a:p>
        </p:txBody>
      </p:sp>
      <p:sp>
        <p:nvSpPr>
          <p:cNvPr id="5" name="TextBox 4"/>
          <p:cNvSpPr txBox="1"/>
          <p:nvPr/>
        </p:nvSpPr>
        <p:spPr>
          <a:xfrm>
            <a:off x="914400" y="1600200"/>
            <a:ext cx="7784503" cy="4524315"/>
          </a:xfrm>
          <a:prstGeom prst="rect">
            <a:avLst/>
          </a:prstGeom>
          <a:noFill/>
        </p:spPr>
        <p:txBody>
          <a:bodyPr wrap="none" rtlCol="0">
            <a:spAutoFit/>
          </a:bodyPr>
          <a:lstStyle/>
          <a:p>
            <a:pPr marL="1143000" lvl="1"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Re-calibrations</a:t>
            </a:r>
          </a:p>
          <a:p>
            <a:pPr marL="1600200" lvl="2"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Try system mode for RM?</a:t>
            </a:r>
          </a:p>
          <a:p>
            <a:pPr marL="1143000" lvl="1"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What’s the parameter</a:t>
            </a:r>
          </a:p>
          <a:p>
            <a:pPr marL="1600200" lvl="2"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NOx</a:t>
            </a:r>
          </a:p>
          <a:p>
            <a:pPr marL="2057400" lvl="3"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How does the NO compare</a:t>
            </a:r>
          </a:p>
          <a:p>
            <a:pPr marL="2057400" lvl="3"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Now does the NO</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compare</a:t>
            </a:r>
          </a:p>
          <a:p>
            <a:pPr marL="2057400" lvl="3"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Run a CEMS NO</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conv. check</a:t>
            </a:r>
          </a:p>
          <a:p>
            <a:pPr marL="1143000" lvl="1"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Re-calibrations with shared gases</a:t>
            </a:r>
          </a:p>
          <a:p>
            <a:pPr marL="1143000" lvl="1"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Tap into each others sample lines</a:t>
            </a:r>
          </a:p>
        </p:txBody>
      </p:sp>
      <p:sp>
        <p:nvSpPr>
          <p:cNvPr id="6" name="TextBox 5"/>
          <p:cNvSpPr txBox="1"/>
          <p:nvPr/>
        </p:nvSpPr>
        <p:spPr>
          <a:xfrm>
            <a:off x="8874374" y="0"/>
            <a:ext cx="269626"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72677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2900"/>
            <a:ext cx="2284984"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Test Day</a:t>
            </a:r>
          </a:p>
        </p:txBody>
      </p:sp>
      <p:sp>
        <p:nvSpPr>
          <p:cNvPr id="5" name="TextBox 4"/>
          <p:cNvSpPr txBox="1"/>
          <p:nvPr/>
        </p:nvSpPr>
        <p:spPr>
          <a:xfrm>
            <a:off x="914400" y="1600200"/>
            <a:ext cx="7233070" cy="4524315"/>
          </a:xfrm>
          <a:prstGeom prst="rect">
            <a:avLst/>
          </a:prstGeom>
          <a:noFill/>
        </p:spPr>
        <p:txBody>
          <a:bodyPr wrap="none" rtlCol="0">
            <a:spAutoFit/>
          </a:bodyPr>
          <a:lstStyle/>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CEMS Calibration</a:t>
            </a:r>
          </a:p>
          <a:p>
            <a:pPr marL="685800" indent="-457200">
              <a:buFont typeface="Wingdings" panose="05000000000000000000" pitchFamily="2" charset="2"/>
              <a:buChar char="q"/>
            </a:pPr>
            <a:endParaRPr lang="en-US" sz="3200" dirty="0">
              <a:latin typeface="Arial" panose="020B0604020202020204" pitchFamily="34" charset="0"/>
              <a:cs typeface="Arial" panose="020B0604020202020204" pitchFamily="34" charset="0"/>
            </a:endParaRP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How long is it going to take?</a:t>
            </a: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Are we going to pass?</a:t>
            </a:r>
          </a:p>
          <a:p>
            <a:pPr marL="1143000" lvl="1"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Stratification test can confirm</a:t>
            </a:r>
          </a:p>
          <a:p>
            <a:pPr marL="685800" indent="-457200">
              <a:buFont typeface="Wingdings" panose="05000000000000000000" pitchFamily="2" charset="2"/>
              <a:buChar char="q"/>
            </a:pPr>
            <a:endParaRPr lang="en-US" sz="3200" dirty="0">
              <a:latin typeface="Arial" panose="020B0604020202020204" pitchFamily="34" charset="0"/>
              <a:cs typeface="Arial" panose="020B0604020202020204" pitchFamily="34" charset="0"/>
            </a:endParaRPr>
          </a:p>
          <a:p>
            <a:pPr marL="6858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Everything included in a post-test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review is something you’ll wish you</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would have asked pre-test</a:t>
            </a:r>
          </a:p>
        </p:txBody>
      </p:sp>
      <p:sp>
        <p:nvSpPr>
          <p:cNvPr id="6" name="TextBox 5"/>
          <p:cNvSpPr txBox="1"/>
          <p:nvPr/>
        </p:nvSpPr>
        <p:spPr>
          <a:xfrm>
            <a:off x="8874374" y="0"/>
            <a:ext cx="269626" cy="276999"/>
          </a:xfrm>
          <a:prstGeom prst="rect">
            <a:avLst/>
          </a:prstGeom>
          <a:noFill/>
        </p:spPr>
        <p:txBody>
          <a:bodyPr wrap="none" rtlCol="0">
            <a:spAutoFit/>
          </a:bodyPr>
          <a:lstStyle/>
          <a:p>
            <a:pPr algn="r"/>
            <a:r>
              <a:rPr lang="en-US" sz="1200"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494545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2881</TotalTime>
  <Words>639</Words>
  <Application>Microsoft Office PowerPoint</Application>
  <PresentationFormat>On-screen Show (4:3)</PresentationFormat>
  <Paragraphs>172</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Graham</dc:creator>
  <cp:lastModifiedBy>Paul Little</cp:lastModifiedBy>
  <cp:revision>187</cp:revision>
  <cp:lastPrinted>2018-09-07T14:28:27Z</cp:lastPrinted>
  <dcterms:created xsi:type="dcterms:W3CDTF">2017-10-10T12:35:39Z</dcterms:created>
  <dcterms:modified xsi:type="dcterms:W3CDTF">2022-09-13T16:55:56Z</dcterms:modified>
</cp:coreProperties>
</file>